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xlsx" ContentType="application/vnd.openxmlformats-officedocument.spreadsheetml.sheet"/>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9"/>
  </p:notesMasterIdLst>
  <p:handoutMasterIdLst>
    <p:handoutMasterId r:id="rId270"/>
  </p:handoutMasterIdLst>
  <p:sldIdLst>
    <p:sldId id="354" r:id="rId2"/>
    <p:sldId id="604" r:id="rId3"/>
    <p:sldId id="605" r:id="rId4"/>
    <p:sldId id="258" r:id="rId5"/>
    <p:sldId id="418" r:id="rId6"/>
    <p:sldId id="261" r:id="rId7"/>
    <p:sldId id="262" r:id="rId8"/>
    <p:sldId id="263" r:id="rId9"/>
    <p:sldId id="264" r:id="rId10"/>
    <p:sldId id="267" r:id="rId11"/>
    <p:sldId id="268" r:id="rId12"/>
    <p:sldId id="269" r:id="rId13"/>
    <p:sldId id="526" r:id="rId14"/>
    <p:sldId id="270" r:id="rId15"/>
    <p:sldId id="528" r:id="rId16"/>
    <p:sldId id="271" r:id="rId17"/>
    <p:sldId id="272" r:id="rId18"/>
    <p:sldId id="273" r:id="rId19"/>
    <p:sldId id="274" r:id="rId20"/>
    <p:sldId id="275" r:id="rId21"/>
    <p:sldId id="276" r:id="rId22"/>
    <p:sldId id="530" r:id="rId23"/>
    <p:sldId id="531" r:id="rId24"/>
    <p:sldId id="277" r:id="rId25"/>
    <p:sldId id="278" r:id="rId26"/>
    <p:sldId id="424" r:id="rId27"/>
    <p:sldId id="425" r:id="rId28"/>
    <p:sldId id="426" r:id="rId29"/>
    <p:sldId id="335" r:id="rId30"/>
    <p:sldId id="331" r:id="rId31"/>
    <p:sldId id="332" r:id="rId32"/>
    <p:sldId id="333" r:id="rId33"/>
    <p:sldId id="334" r:id="rId34"/>
    <p:sldId id="455" r:id="rId35"/>
    <p:sldId id="480" r:id="rId36"/>
    <p:sldId id="457" r:id="rId37"/>
    <p:sldId id="458" r:id="rId38"/>
    <p:sldId id="460" r:id="rId39"/>
    <p:sldId id="461" r:id="rId40"/>
    <p:sldId id="462" r:id="rId41"/>
    <p:sldId id="459" r:id="rId42"/>
    <p:sldId id="345" r:id="rId43"/>
    <p:sldId id="283" r:id="rId44"/>
    <p:sldId id="362" r:id="rId45"/>
    <p:sldId id="356" r:id="rId46"/>
    <p:sldId id="357" r:id="rId47"/>
    <p:sldId id="310" r:id="rId48"/>
    <p:sldId id="286" r:id="rId49"/>
    <p:sldId id="287" r:id="rId50"/>
    <p:sldId id="288" r:id="rId51"/>
    <p:sldId id="289" r:id="rId52"/>
    <p:sldId id="409" r:id="rId53"/>
    <p:sldId id="415" r:id="rId54"/>
    <p:sldId id="421" r:id="rId55"/>
    <p:sldId id="429" r:id="rId56"/>
    <p:sldId id="611" r:id="rId57"/>
    <p:sldId id="315" r:id="rId58"/>
    <p:sldId id="316" r:id="rId59"/>
    <p:sldId id="317" r:id="rId60"/>
    <p:sldId id="318" r:id="rId61"/>
    <p:sldId id="319" r:id="rId62"/>
    <p:sldId id="320" r:id="rId63"/>
    <p:sldId id="322" r:id="rId64"/>
    <p:sldId id="323" r:id="rId65"/>
    <p:sldId id="383" r:id="rId66"/>
    <p:sldId id="384" r:id="rId67"/>
    <p:sldId id="324" r:id="rId68"/>
    <p:sldId id="325" r:id="rId69"/>
    <p:sldId id="347" r:id="rId70"/>
    <p:sldId id="410" r:id="rId71"/>
    <p:sldId id="411" r:id="rId72"/>
    <p:sldId id="412" r:id="rId73"/>
    <p:sldId id="606" r:id="rId74"/>
    <p:sldId id="401" r:id="rId75"/>
    <p:sldId id="326" r:id="rId76"/>
    <p:sldId id="423" r:id="rId77"/>
    <p:sldId id="341" r:id="rId78"/>
    <p:sldId id="328" r:id="rId79"/>
    <p:sldId id="350" r:id="rId80"/>
    <p:sldId id="329" r:id="rId81"/>
    <p:sldId id="330" r:id="rId82"/>
    <p:sldId id="342" r:id="rId83"/>
    <p:sldId id="351" r:id="rId84"/>
    <p:sldId id="352" r:id="rId85"/>
    <p:sldId id="364" r:id="rId86"/>
    <p:sldId id="363" r:id="rId87"/>
    <p:sldId id="402" r:id="rId88"/>
    <p:sldId id="438" r:id="rId89"/>
    <p:sldId id="469" r:id="rId90"/>
    <p:sldId id="472" r:id="rId91"/>
    <p:sldId id="470" r:id="rId92"/>
    <p:sldId id="471" r:id="rId93"/>
    <p:sldId id="336" r:id="rId94"/>
    <p:sldId id="366" r:id="rId95"/>
    <p:sldId id="403" r:id="rId96"/>
    <p:sldId id="365" r:id="rId97"/>
    <p:sldId id="367" r:id="rId98"/>
    <p:sldId id="393" r:id="rId99"/>
    <p:sldId id="369" r:id="rId100"/>
    <p:sldId id="479" r:id="rId101"/>
    <p:sldId id="404" r:id="rId102"/>
    <p:sldId id="436" r:id="rId103"/>
    <p:sldId id="437" r:id="rId104"/>
    <p:sldId id="440" r:id="rId105"/>
    <p:sldId id="394" r:id="rId106"/>
    <p:sldId id="405" r:id="rId107"/>
    <p:sldId id="430" r:id="rId108"/>
    <p:sldId id="620" r:id="rId109"/>
    <p:sldId id="441" r:id="rId110"/>
    <p:sldId id="443" r:id="rId111"/>
    <p:sldId id="537" r:id="rId112"/>
    <p:sldId id="541" r:id="rId113"/>
    <p:sldId id="543" r:id="rId114"/>
    <p:sldId id="548" r:id="rId115"/>
    <p:sldId id="549" r:id="rId116"/>
    <p:sldId id="550" r:id="rId117"/>
    <p:sldId id="561" r:id="rId118"/>
    <p:sldId id="560" r:id="rId119"/>
    <p:sldId id="559" r:id="rId120"/>
    <p:sldId id="555" r:id="rId121"/>
    <p:sldId id="558" r:id="rId122"/>
    <p:sldId id="607" r:id="rId123"/>
    <p:sldId id="608" r:id="rId124"/>
    <p:sldId id="609" r:id="rId125"/>
    <p:sldId id="610" r:id="rId126"/>
    <p:sldId id="444" r:id="rId127"/>
    <p:sldId id="445" r:id="rId128"/>
    <p:sldId id="447" r:id="rId129"/>
    <p:sldId id="446" r:id="rId130"/>
    <p:sldId id="449" r:id="rId131"/>
    <p:sldId id="502" r:id="rId132"/>
    <p:sldId id="529" r:id="rId133"/>
    <p:sldId id="615" r:id="rId134"/>
    <p:sldId id="613" r:id="rId135"/>
    <p:sldId id="614" r:id="rId136"/>
    <p:sldId id="616" r:id="rId137"/>
    <p:sldId id="603" r:id="rId138"/>
    <p:sldId id="619" r:id="rId139"/>
    <p:sldId id="612" r:id="rId140"/>
    <p:sldId id="451" r:id="rId141"/>
    <p:sldId id="489" r:id="rId142"/>
    <p:sldId id="617" r:id="rId143"/>
    <p:sldId id="490" r:id="rId144"/>
    <p:sldId id="492" r:id="rId145"/>
    <p:sldId id="493" r:id="rId146"/>
    <p:sldId id="494" r:id="rId147"/>
    <p:sldId id="495" r:id="rId148"/>
    <p:sldId id="496" r:id="rId149"/>
    <p:sldId id="497" r:id="rId150"/>
    <p:sldId id="498" r:id="rId151"/>
    <p:sldId id="499" r:id="rId152"/>
    <p:sldId id="500" r:id="rId153"/>
    <p:sldId id="501" r:id="rId154"/>
    <p:sldId id="491" r:id="rId155"/>
    <p:sldId id="525" r:id="rId156"/>
    <p:sldId id="524" r:id="rId157"/>
    <p:sldId id="522" r:id="rId158"/>
    <p:sldId id="392" r:id="rId159"/>
    <p:sldId id="395" r:id="rId160"/>
    <p:sldId id="413" r:id="rId161"/>
    <p:sldId id="414" r:id="rId162"/>
    <p:sldId id="396" r:id="rId163"/>
    <p:sldId id="397" r:id="rId164"/>
    <p:sldId id="406" r:id="rId165"/>
    <p:sldId id="431" r:id="rId166"/>
    <p:sldId id="432" r:id="rId167"/>
    <p:sldId id="339" r:id="rId168"/>
    <p:sldId id="399" r:id="rId169"/>
    <p:sldId id="398" r:id="rId170"/>
    <p:sldId id="400" r:id="rId171"/>
    <p:sldId id="407" r:id="rId172"/>
    <p:sldId id="408" r:id="rId173"/>
    <p:sldId id="478" r:id="rId174"/>
    <p:sldId id="433" r:id="rId175"/>
    <p:sldId id="453" r:id="rId176"/>
    <p:sldId id="434" r:id="rId177"/>
    <p:sldId id="463" r:id="rId178"/>
    <p:sldId id="464" r:id="rId179"/>
    <p:sldId id="465" r:id="rId180"/>
    <p:sldId id="466" r:id="rId181"/>
    <p:sldId id="467" r:id="rId182"/>
    <p:sldId id="468" r:id="rId183"/>
    <p:sldId id="513" r:id="rId184"/>
    <p:sldId id="523" r:id="rId185"/>
    <p:sldId id="503" r:id="rId186"/>
    <p:sldId id="506" r:id="rId187"/>
    <p:sldId id="507" r:id="rId188"/>
    <p:sldId id="514" r:id="rId189"/>
    <p:sldId id="511" r:id="rId190"/>
    <p:sldId id="520" r:id="rId191"/>
    <p:sldId id="516" r:id="rId192"/>
    <p:sldId id="521" r:id="rId193"/>
    <p:sldId id="519" r:id="rId194"/>
    <p:sldId id="518" r:id="rId195"/>
    <p:sldId id="515" r:id="rId196"/>
    <p:sldId id="508" r:id="rId197"/>
    <p:sldId id="509" r:id="rId198"/>
    <p:sldId id="510" r:id="rId199"/>
    <p:sldId id="517" r:id="rId200"/>
    <p:sldId id="296" r:id="rId201"/>
    <p:sldId id="297" r:id="rId202"/>
    <p:sldId id="298" r:id="rId203"/>
    <p:sldId id="311" r:id="rId204"/>
    <p:sldId id="299" r:id="rId205"/>
    <p:sldId id="300" r:id="rId206"/>
    <p:sldId id="301" r:id="rId207"/>
    <p:sldId id="302" r:id="rId208"/>
    <p:sldId id="504" r:id="rId209"/>
    <p:sldId id="303" r:id="rId210"/>
    <p:sldId id="304" r:id="rId211"/>
    <p:sldId id="505" r:id="rId212"/>
    <p:sldId id="379" r:id="rId213"/>
    <p:sldId id="380" r:id="rId214"/>
    <p:sldId id="381" r:id="rId215"/>
    <p:sldId id="382" r:id="rId216"/>
    <p:sldId id="373" r:id="rId217"/>
    <p:sldId id="374" r:id="rId218"/>
    <p:sldId id="375" r:id="rId219"/>
    <p:sldId id="376" r:id="rId220"/>
    <p:sldId id="377" r:id="rId221"/>
    <p:sldId id="378" r:id="rId222"/>
    <p:sldId id="562" r:id="rId223"/>
    <p:sldId id="563" r:id="rId224"/>
    <p:sldId id="564" r:id="rId225"/>
    <p:sldId id="565" r:id="rId226"/>
    <p:sldId id="566" r:id="rId227"/>
    <p:sldId id="567" r:id="rId228"/>
    <p:sldId id="568" r:id="rId229"/>
    <p:sldId id="569" r:id="rId230"/>
    <p:sldId id="570" r:id="rId231"/>
    <p:sldId id="571" r:id="rId232"/>
    <p:sldId id="572" r:id="rId233"/>
    <p:sldId id="573" r:id="rId234"/>
    <p:sldId id="574" r:id="rId235"/>
    <p:sldId id="575" r:id="rId236"/>
    <p:sldId id="576" r:id="rId237"/>
    <p:sldId id="577" r:id="rId238"/>
    <p:sldId id="578" r:id="rId239"/>
    <p:sldId id="579" r:id="rId240"/>
    <p:sldId id="580" r:id="rId241"/>
    <p:sldId id="581" r:id="rId242"/>
    <p:sldId id="582" r:id="rId243"/>
    <p:sldId id="583" r:id="rId244"/>
    <p:sldId id="584" r:id="rId245"/>
    <p:sldId id="585" r:id="rId246"/>
    <p:sldId id="586" r:id="rId247"/>
    <p:sldId id="587" r:id="rId248"/>
    <p:sldId id="588" r:id="rId249"/>
    <p:sldId id="589" r:id="rId250"/>
    <p:sldId id="590" r:id="rId251"/>
    <p:sldId id="591" r:id="rId252"/>
    <p:sldId id="592" r:id="rId253"/>
    <p:sldId id="593" r:id="rId254"/>
    <p:sldId id="594" r:id="rId255"/>
    <p:sldId id="595" r:id="rId256"/>
    <p:sldId id="596" r:id="rId257"/>
    <p:sldId id="597" r:id="rId258"/>
    <p:sldId id="598" r:id="rId259"/>
    <p:sldId id="599" r:id="rId260"/>
    <p:sldId id="600" r:id="rId261"/>
    <p:sldId id="601" r:id="rId262"/>
    <p:sldId id="602" r:id="rId263"/>
    <p:sldId id="388" r:id="rId264"/>
    <p:sldId id="391" r:id="rId265"/>
    <p:sldId id="420" r:id="rId266"/>
    <p:sldId id="390" r:id="rId267"/>
    <p:sldId id="372" r:id="rId2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7372" autoAdjust="0"/>
  </p:normalViewPr>
  <p:slideViewPr>
    <p:cSldViewPr snapToGrid="0" snapToObjects="1">
      <p:cViewPr>
        <p:scale>
          <a:sx n="110" d="100"/>
          <a:sy n="110" d="100"/>
        </p:scale>
        <p:origin x="-2376" y="-176"/>
      </p:cViewPr>
      <p:guideLst>
        <p:guide orient="horz" pos="2160"/>
        <p:guide pos="2880"/>
      </p:guideLst>
    </p:cSldViewPr>
  </p:slideViewPr>
  <p:outlineViewPr>
    <p:cViewPr>
      <p:scale>
        <a:sx n="33" d="100"/>
        <a:sy n="33" d="100"/>
      </p:scale>
      <p:origin x="0" y="84656"/>
    </p:cViewPr>
  </p:outlineViewPr>
  <p:notesTextViewPr>
    <p:cViewPr>
      <p:scale>
        <a:sx n="100" d="100"/>
        <a:sy n="100" d="100"/>
      </p:scale>
      <p:origin x="0" y="0"/>
    </p:cViewPr>
  </p:notesTextViewPr>
  <p:sorterViewPr>
    <p:cViewPr>
      <p:scale>
        <a:sx n="175" d="100"/>
        <a:sy n="175" d="100"/>
      </p:scale>
      <p:origin x="0" y="30816"/>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printerSettings" Target="printerSettings/printerSettings1.bin"/><Relationship Id="rId272" Type="http://schemas.openxmlformats.org/officeDocument/2006/relationships/presProps" Target="presProps.xml"/><Relationship Id="rId273" Type="http://schemas.openxmlformats.org/officeDocument/2006/relationships/viewProps" Target="viewProps.xml"/><Relationship Id="rId274" Type="http://schemas.openxmlformats.org/officeDocument/2006/relationships/theme" Target="theme/theme1.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Most NoSQL Stores</c:v>
                </c:pt>
              </c:strCache>
            </c:strRef>
          </c:tx>
          <c:invertIfNegative val="0"/>
          <c:cat>
            <c:strRef>
              <c:f>Sheet1!$A$2</c:f>
              <c:strCache>
                <c:ptCount val="1"/>
                <c:pt idx="0">
                  <c:v>Category 1</c:v>
                </c:pt>
              </c:strCache>
            </c:strRef>
          </c:cat>
          <c:val>
            <c:numRef>
              <c:f>Sheet1!$B$2</c:f>
              <c:numCache>
                <c:formatCode>0</c:formatCode>
                <c:ptCount val="1"/>
                <c:pt idx="0">
                  <c:v>6.0</c:v>
                </c:pt>
              </c:numCache>
            </c:numRef>
          </c:val>
        </c:ser>
        <c:ser>
          <c:idx val="1"/>
          <c:order val="1"/>
          <c:tx>
            <c:strRef>
              <c:f>Sheet1!$C$1</c:f>
              <c:strCache>
                <c:ptCount val="1"/>
                <c:pt idx="0">
                  <c:v>RDMBS</c:v>
                </c:pt>
              </c:strCache>
            </c:strRef>
          </c:tx>
          <c:invertIfNegative val="0"/>
          <c:cat>
            <c:strRef>
              <c:f>Sheet1!$A$2</c:f>
              <c:strCache>
                <c:ptCount val="1"/>
                <c:pt idx="0">
                  <c:v>Category 1</c:v>
                </c:pt>
              </c:strCache>
            </c:strRef>
          </c:cat>
          <c:val>
            <c:numRef>
              <c:f>Sheet1!$C$2</c:f>
              <c:numCache>
                <c:formatCode>General</c:formatCode>
                <c:ptCount val="1"/>
                <c:pt idx="0">
                  <c:v>42.0</c:v>
                </c:pt>
              </c:numCache>
            </c:numRef>
          </c:val>
        </c:ser>
        <c:ser>
          <c:idx val="2"/>
          <c:order val="2"/>
          <c:tx>
            <c:strRef>
              <c:f>Sheet1!$D$1</c:f>
              <c:strCache>
                <c:ptCount val="1"/>
                <c:pt idx="0">
                  <c:v>Graph Stores</c:v>
                </c:pt>
              </c:strCache>
            </c:strRef>
          </c:tx>
          <c:invertIfNegative val="0"/>
          <c:cat>
            <c:strRef>
              <c:f>Sheet1!$A$2</c:f>
              <c:strCache>
                <c:ptCount val="1"/>
                <c:pt idx="0">
                  <c:v>Category 1</c:v>
                </c:pt>
              </c:strCache>
            </c:strRef>
          </c:cat>
          <c:val>
            <c:numRef>
              <c:f>Sheet1!$D$2</c:f>
              <c:numCache>
                <c:formatCode>General</c:formatCode>
                <c:ptCount val="1"/>
                <c:pt idx="0">
                  <c:v>275.0</c:v>
                </c:pt>
              </c:numCache>
            </c:numRef>
          </c:val>
        </c:ser>
        <c:dLbls>
          <c:showLegendKey val="0"/>
          <c:showVal val="0"/>
          <c:showCatName val="0"/>
          <c:showSerName val="0"/>
          <c:showPercent val="0"/>
          <c:showBubbleSize val="0"/>
        </c:dLbls>
        <c:gapWidth val="150"/>
        <c:shape val="box"/>
        <c:axId val="-2134445352"/>
        <c:axId val="-2135565272"/>
        <c:axId val="0"/>
      </c:bar3DChart>
      <c:catAx>
        <c:axId val="-2134445352"/>
        <c:scaling>
          <c:orientation val="minMax"/>
        </c:scaling>
        <c:delete val="1"/>
        <c:axPos val="b"/>
        <c:majorTickMark val="out"/>
        <c:minorTickMark val="none"/>
        <c:tickLblPos val="nextTo"/>
        <c:crossAx val="-2135565272"/>
        <c:crosses val="autoZero"/>
        <c:auto val="1"/>
        <c:lblAlgn val="ctr"/>
        <c:lblOffset val="100"/>
        <c:noMultiLvlLbl val="0"/>
      </c:catAx>
      <c:valAx>
        <c:axId val="-2135565272"/>
        <c:scaling>
          <c:orientation val="minMax"/>
        </c:scaling>
        <c:delete val="0"/>
        <c:axPos val="l"/>
        <c:majorGridlines/>
        <c:numFmt formatCode="0" sourceLinked="1"/>
        <c:majorTickMark val="out"/>
        <c:minorTickMark val="none"/>
        <c:tickLblPos val="nextTo"/>
        <c:crossAx val="-2134445352"/>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16A220-2820-C74E-A004-CF9186036137}" type="datetimeFigureOut">
              <a:rPr lang="en-US" smtClean="0"/>
              <a:t>28/09/2012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A53921-78C9-AD4F-93CC-F6C833C93CEB}" type="slidenum">
              <a:rPr lang="en-US" smtClean="0"/>
              <a:t>‹#›</a:t>
            </a:fld>
            <a:endParaRPr lang="en-US"/>
          </a:p>
        </p:txBody>
      </p:sp>
    </p:spTree>
    <p:extLst>
      <p:ext uri="{BB962C8B-B14F-4D97-AF65-F5344CB8AC3E}">
        <p14:creationId xmlns:p14="http://schemas.microsoft.com/office/powerpoint/2010/main" val="2301047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E3EF39-9CB9-4F4F-A6BC-CBBBC77B42E8}" type="datetimeFigureOut">
              <a:rPr lang="en-US" smtClean="0"/>
              <a:t>28/09/2012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8D948-D25D-8E4B-9BFE-B537C3A7CF38}" type="slidenum">
              <a:rPr lang="en-US" smtClean="0"/>
              <a:t>‹#›</a:t>
            </a:fld>
            <a:endParaRPr lang="en-US"/>
          </a:p>
        </p:txBody>
      </p:sp>
    </p:spTree>
    <p:extLst>
      <p:ext uri="{BB962C8B-B14F-4D97-AF65-F5344CB8AC3E}">
        <p14:creationId xmlns:p14="http://schemas.microsoft.com/office/powerpoint/2010/main" val="94872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domaindrivendesign.org/node/88"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Glen Ford and Nigel Small for poking</a:t>
            </a:r>
            <a:r>
              <a:rPr lang="en-US" baseline="0" dirty="0" smtClean="0"/>
              <a:t> around early iterations of these </a:t>
            </a:r>
            <a:r>
              <a:rPr lang="en-US" baseline="0" dirty="0" err="1" smtClean="0"/>
              <a:t>Koans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a:t>
            </a:fld>
            <a:endParaRPr lang="en-US"/>
          </a:p>
        </p:txBody>
      </p:sp>
    </p:spTree>
    <p:extLst>
      <p:ext uri="{BB962C8B-B14F-4D97-AF65-F5344CB8AC3E}">
        <p14:creationId xmlns:p14="http://schemas.microsoft.com/office/powerpoint/2010/main" val="241659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Mongo</a:t>
            </a:r>
            <a:r>
              <a:rPr lang="en-US" baseline="0" dirty="0" smtClean="0"/>
              <a:t> DB has a reputation for taking liberties with durability to get speed</a:t>
            </a:r>
          </a:p>
          <a:p>
            <a:r>
              <a:rPr lang="en-US" baseline="0" dirty="0" smtClean="0"/>
              <a:t>Couch DB has good </a:t>
            </a:r>
            <a:r>
              <a:rPr lang="en-US" baseline="0" dirty="0" err="1" smtClean="0"/>
              <a:t>multimaster</a:t>
            </a:r>
            <a:r>
              <a:rPr lang="en-US" baseline="0" dirty="0" smtClean="0"/>
              <a:t> replication from Lotus Notes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a:t>
            </a:fld>
            <a:endParaRPr lang="en-US"/>
          </a:p>
        </p:txBody>
      </p:sp>
    </p:spTree>
    <p:extLst>
      <p:ext uri="{BB962C8B-B14F-4D97-AF65-F5344CB8AC3E}">
        <p14:creationId xmlns:p14="http://schemas.microsoft.com/office/powerpoint/2010/main" val="4258453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is designed for complex data</a:t>
            </a:r>
          </a:p>
          <a:p>
            <a:endParaRPr lang="en-US" dirty="0" smtClean="0"/>
          </a:p>
          <a:p>
            <a:r>
              <a:rPr lang="en-US" dirty="0" smtClean="0"/>
              <a:t>Complexity is </a:t>
            </a:r>
            <a:r>
              <a:rPr lang="en-US" dirty="0" err="1" smtClean="0"/>
              <a:t>multifacted</a:t>
            </a:r>
            <a:r>
              <a:rPr lang="en-US" dirty="0" smtClean="0"/>
              <a:t>,</a:t>
            </a:r>
            <a:r>
              <a:rPr lang="en-US" baseline="0" dirty="0" smtClean="0"/>
              <a:t> it’s not just big</a:t>
            </a:r>
          </a:p>
          <a:p>
            <a:endParaRPr lang="en-US" baseline="0" dirty="0" smtClean="0"/>
          </a:p>
          <a:p>
            <a:r>
              <a:rPr lang="en-US" baseline="0" dirty="0" smtClean="0"/>
              <a:t>But is some combination of big, connected, and semi</a:t>
            </a:r>
            <a:r>
              <a:rPr lang="en-US" baseline="0" smtClean="0"/>
              <a:t>-structured.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a:t>
            </a:fld>
            <a:endParaRPr lang="en-US"/>
          </a:p>
        </p:txBody>
      </p:sp>
    </p:spTree>
    <p:extLst>
      <p:ext uri="{BB962C8B-B14F-4D97-AF65-F5344CB8AC3E}">
        <p14:creationId xmlns:p14="http://schemas.microsoft.com/office/powerpoint/2010/main" val="4210155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talk about </a:t>
            </a:r>
            <a:r>
              <a:rPr lang="en-US" dirty="0" err="1" smtClean="0"/>
              <a:t>Codd’s</a:t>
            </a:r>
            <a:r>
              <a:rPr lang="en-US" dirty="0" smtClean="0"/>
              <a:t> relational</a:t>
            </a:r>
            <a:r>
              <a:rPr lang="en-US" baseline="0" dirty="0" smtClean="0"/>
              <a:t> model being mature because it was proposed in 1969 – 42 years old.</a:t>
            </a:r>
          </a:p>
          <a:p>
            <a:r>
              <a:rPr lang="en-US" dirty="0" smtClean="0"/>
              <a:t>Euler’s graph theory</a:t>
            </a:r>
            <a:r>
              <a:rPr lang="en-US" baseline="0" dirty="0" smtClean="0"/>
              <a:t> was proposed in 1736 – 275 years old.</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a:t>
            </a:fld>
            <a:endParaRPr lang="en-US"/>
          </a:p>
        </p:txBody>
      </p:sp>
    </p:spTree>
    <p:extLst>
      <p:ext uri="{BB962C8B-B14F-4D97-AF65-F5344CB8AC3E}">
        <p14:creationId xmlns:p14="http://schemas.microsoft.com/office/powerpoint/2010/main" val="766185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easily shard graphs like documents or KV stores.</a:t>
            </a:r>
          </a:p>
          <a:p>
            <a:r>
              <a:rPr lang="en-US" dirty="0" smtClean="0"/>
              <a:t>This means that high performance graph databases are limited in terms of data set size that can be handled by a</a:t>
            </a:r>
            <a:r>
              <a:rPr lang="en-US" baseline="0" dirty="0" smtClean="0"/>
              <a:t> single machine.</a:t>
            </a:r>
          </a:p>
          <a:p>
            <a:r>
              <a:rPr lang="en-US" baseline="0" dirty="0" smtClean="0"/>
              <a:t>Can use replicas to speed things up (and improve availability) but limits data set size limited to a single machine’s disk/memory.</a:t>
            </a:r>
          </a:p>
          <a:p>
            <a:endParaRPr lang="en-US" baseline="0" dirty="0" smtClean="0"/>
          </a:p>
          <a:p>
            <a:r>
              <a:rPr lang="en-US" baseline="0" dirty="0" smtClean="0"/>
              <a:t>Some domains can shard easily (.</a:t>
            </a:r>
            <a:r>
              <a:rPr lang="en-US" baseline="0" dirty="0" err="1" smtClean="0"/>
              <a:t>e.g</a:t>
            </a:r>
            <a:r>
              <a:rPr lang="en-US" baseline="0" dirty="0" smtClean="0"/>
              <a:t> geo, most web apps) using consistent routing approach and cache </a:t>
            </a:r>
            <a:r>
              <a:rPr lang="en-US" baseline="0" dirty="0" err="1" smtClean="0"/>
              <a:t>sharding</a:t>
            </a:r>
            <a:r>
              <a:rPr lang="en-US" baseline="0" dirty="0" smtClean="0"/>
              <a:t> – we’ll cover that later.</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a:t>
            </a:fld>
            <a:endParaRPr lang="en-US"/>
          </a:p>
        </p:txBody>
      </p:sp>
    </p:spTree>
    <p:extLst>
      <p:ext uri="{BB962C8B-B14F-4D97-AF65-F5344CB8AC3E}">
        <p14:creationId xmlns:p14="http://schemas.microsoft.com/office/powerpoint/2010/main" val="1753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Euler</a:t>
            </a:r>
            <a:r>
              <a:rPr lang="en-US" baseline="0" dirty="0" smtClean="0"/>
              <a:t> reduced the problem into an abstract form</a:t>
            </a:r>
          </a:p>
          <a:p>
            <a:endParaRPr lang="en-US" baseline="0" dirty="0" smtClean="0"/>
          </a:p>
          <a:p>
            <a:r>
              <a:rPr lang="en-US" baseline="0" dirty="0" smtClean="0"/>
              <a:t>From geography to diagrammatic through to a graph.</a:t>
            </a:r>
          </a:p>
          <a:p>
            <a:endParaRPr lang="en-US" baseline="0" dirty="0" smtClean="0"/>
          </a:p>
          <a:p>
            <a:r>
              <a:rPr lang="en-US" baseline="0" dirty="0" smtClean="0"/>
              <a:t>It’s the first documented case of representing the real world as a graph.</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32</a:t>
            </a:fld>
            <a:endParaRPr lang="en-US"/>
          </a:p>
        </p:txBody>
      </p:sp>
    </p:spTree>
    <p:extLst>
      <p:ext uri="{BB962C8B-B14F-4D97-AF65-F5344CB8AC3E}">
        <p14:creationId xmlns:p14="http://schemas.microsoft.com/office/powerpoint/2010/main" val="316461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Codd’s</a:t>
            </a:r>
            <a:r>
              <a:rPr lang="en-US" dirty="0" smtClean="0"/>
              <a:t> RDBMS</a:t>
            </a:r>
            <a:r>
              <a:rPr lang="en-US" baseline="0" dirty="0" smtClean="0"/>
              <a:t> is heralded as the gold standard for enterprise data because of its maturity, yet </a:t>
            </a:r>
            <a:r>
              <a:rPr lang="en-US" b="1" baseline="0" dirty="0" err="1" smtClean="0"/>
              <a:t>Codd’s</a:t>
            </a:r>
            <a:r>
              <a:rPr lang="en-US" b="1" baseline="0" dirty="0" smtClean="0"/>
              <a:t> model is only 42 years old in 2011</a:t>
            </a:r>
          </a:p>
          <a:p>
            <a:r>
              <a:rPr lang="en-US" b="1" baseline="0" dirty="0" smtClean="0"/>
              <a:t>Euler’s graph model is 275 years old!</a:t>
            </a:r>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33</a:t>
            </a:fld>
            <a:endParaRPr lang="en-US"/>
          </a:p>
        </p:txBody>
      </p:sp>
    </p:spTree>
    <p:extLst>
      <p:ext uri="{BB962C8B-B14F-4D97-AF65-F5344CB8AC3E}">
        <p14:creationId xmlns:p14="http://schemas.microsoft.com/office/powerpoint/2010/main" val="1480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design misunderstanding is to impose a relational model onto the graph DB – effectively taking a RDBMS dump and importing it.</a:t>
            </a:r>
          </a:p>
          <a:p>
            <a:r>
              <a:rPr lang="en-US" baseline="0" dirty="0" smtClean="0"/>
              <a:t> - Won’t be good, we’ve seen people trying to do this with mainframes via COBOL copybooks and it doesn’t work</a:t>
            </a:r>
          </a:p>
          <a:p>
            <a:r>
              <a:rPr lang="en-US" baseline="0" dirty="0" smtClean="0"/>
              <a:t> - You have to think!</a:t>
            </a:r>
          </a:p>
          <a:p>
            <a:endParaRPr lang="en-US" baseline="0" dirty="0" smtClean="0"/>
          </a:p>
          <a:p>
            <a:r>
              <a:rPr lang="en-US" baseline="0" dirty="0" smtClean="0"/>
              <a:t>Think in terms of entities (nodes) and their relationships (edges). Not in terms of entities and actions (e.g. email sleuthing problem)</a:t>
            </a:r>
          </a:p>
          <a:p>
            <a:endParaRPr lang="en-US" baseline="0" dirty="0" smtClean="0"/>
          </a:p>
          <a:p>
            <a:r>
              <a:rPr lang="en-US" baseline="0" dirty="0" smtClean="0"/>
              <a:t>Draw the email sleuthing problem on the whiteboard.</a:t>
            </a:r>
          </a:p>
        </p:txBody>
      </p:sp>
      <p:sp>
        <p:nvSpPr>
          <p:cNvPr id="4" name="Slide Number Placeholder 3"/>
          <p:cNvSpPr>
            <a:spLocks noGrp="1"/>
          </p:cNvSpPr>
          <p:nvPr>
            <p:ph type="sldNum" sz="quarter" idx="10"/>
          </p:nvPr>
        </p:nvSpPr>
        <p:spPr/>
        <p:txBody>
          <a:bodyPr/>
          <a:lstStyle/>
          <a:p>
            <a:fld id="{CED8D948-D25D-8E4B-9BFE-B537C3A7CF38}" type="slidenum">
              <a:rPr lang="en-US" smtClean="0"/>
              <a:t>37</a:t>
            </a:fld>
            <a:endParaRPr lang="en-US"/>
          </a:p>
        </p:txBody>
      </p:sp>
    </p:spTree>
    <p:extLst>
      <p:ext uri="{BB962C8B-B14F-4D97-AF65-F5344CB8AC3E}">
        <p14:creationId xmlns:p14="http://schemas.microsoft.com/office/powerpoint/2010/main" val="500265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off sketching the domain. That’s your model done – we see this when we revisit databases</a:t>
            </a:r>
            <a:r>
              <a:rPr lang="en-US" baseline="0" dirty="0" smtClean="0"/>
              <a:t> months after they’re been designed and put into production</a:t>
            </a:r>
          </a:p>
          <a:p>
            <a:endParaRPr lang="en-US" baseline="0" dirty="0" smtClean="0"/>
          </a:p>
          <a:p>
            <a:r>
              <a:rPr lang="en-US" baseline="0" dirty="0" smtClean="0"/>
              <a:t>No decomposition, ER design, </a:t>
            </a:r>
            <a:r>
              <a:rPr lang="en-US" baseline="0" dirty="0" err="1" smtClean="0"/>
              <a:t>normalisation</a:t>
            </a:r>
            <a:r>
              <a:rPr lang="en-US" baseline="0" dirty="0" smtClean="0"/>
              <a:t>/</a:t>
            </a:r>
            <a:r>
              <a:rPr lang="en-US" baseline="0" dirty="0" err="1" smtClean="0"/>
              <a:t>denormalisation</a:t>
            </a:r>
            <a:r>
              <a:rPr lang="en-US" baseline="0" dirty="0" smtClean="0"/>
              <a:t> as you need with RDBMS. </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41</a:t>
            </a:fld>
            <a:endParaRPr lang="en-US"/>
          </a:p>
        </p:txBody>
      </p:sp>
    </p:spTree>
    <p:extLst>
      <p:ext uri="{BB962C8B-B14F-4D97-AF65-F5344CB8AC3E}">
        <p14:creationId xmlns:p14="http://schemas.microsoft.com/office/powerpoint/2010/main" val="1622769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Dynamically typed languages are late bound – the functionality</a:t>
            </a:r>
            <a:r>
              <a:rPr lang="en-US" baseline="0" dirty="0" smtClean="0"/>
              <a:t> is there when you need it. Graph DBs are analogous – you make use of the data that’s there when you need it</a:t>
            </a:r>
            <a:endParaRPr lang="en-US" dirty="0" smtClean="0"/>
          </a:p>
          <a:p>
            <a:endParaRPr lang="en-US" dirty="0" smtClean="0"/>
          </a:p>
          <a:p>
            <a:r>
              <a:rPr lang="en-US" dirty="0" smtClean="0"/>
              <a:t>In designing</a:t>
            </a:r>
            <a:r>
              <a:rPr lang="en-US" baseline="0" dirty="0" smtClean="0"/>
              <a:t> the Doctor Who database for this tutorial, we had many design decisions to make.</a:t>
            </a:r>
          </a:p>
          <a:p>
            <a:endParaRPr lang="en-US" baseline="0" dirty="0" smtClean="0"/>
          </a:p>
          <a:p>
            <a:r>
              <a:rPr lang="en-US" baseline="0" dirty="0" smtClean="0"/>
              <a:t> - How to represent species that are enemies?</a:t>
            </a:r>
          </a:p>
          <a:p>
            <a:r>
              <a:rPr lang="en-US" baseline="0" dirty="0" smtClean="0"/>
              <a:t> - And how to represent individuals that are enemies?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42</a:t>
            </a:fld>
            <a:endParaRPr lang="en-US"/>
          </a:p>
        </p:txBody>
      </p:sp>
    </p:spTree>
    <p:extLst>
      <p:ext uri="{BB962C8B-B14F-4D97-AF65-F5344CB8AC3E}">
        <p14:creationId xmlns:p14="http://schemas.microsoft.com/office/powerpoint/2010/main" val="5579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looking for a specific answer but for evidence that the student has grasped the problem presented by the </a:t>
            </a:r>
            <a:r>
              <a:rPr lang="en-US" dirty="0" err="1" smtClean="0"/>
              <a:t>kōan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a:t>
            </a:fld>
            <a:endParaRPr lang="en-US"/>
          </a:p>
        </p:txBody>
      </p:sp>
    </p:spTree>
    <p:extLst>
      <p:ext uri="{BB962C8B-B14F-4D97-AF65-F5344CB8AC3E}">
        <p14:creationId xmlns:p14="http://schemas.microsoft.com/office/powerpoint/2010/main" val="950278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enterprise militants!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Acid always</a:t>
            </a:r>
          </a:p>
          <a:p>
            <a:r>
              <a:rPr lang="en-US" dirty="0" smtClean="0"/>
              <a:t>Java first</a:t>
            </a:r>
          </a:p>
          <a:p>
            <a:r>
              <a:rPr lang="en-US" dirty="0" smtClean="0"/>
              <a:t>Enterprise first</a:t>
            </a:r>
          </a:p>
          <a:p>
            <a:r>
              <a:rPr lang="en-US" dirty="0" smtClean="0"/>
              <a:t>Tens not hundreds</a:t>
            </a:r>
            <a:r>
              <a:rPr lang="en-US" baseline="0" dirty="0" smtClean="0"/>
              <a:t> in a cluster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highly connected data</a:t>
            </a:r>
            <a:r>
              <a:rPr lang="en-US" baseline="0" dirty="0" smtClean="0"/>
              <a:t> models – we’re not a KV store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are </a:t>
            </a:r>
            <a:r>
              <a:rPr lang="en-US" baseline="0" dirty="0" err="1" smtClean="0"/>
              <a:t>GPL’d</a:t>
            </a:r>
            <a:r>
              <a:rPr lang="en-US" baseline="0" dirty="0" smtClean="0"/>
              <a:t> – you can use us for free if you can use MySQL for free</a:t>
            </a:r>
            <a:endParaRPr lang="en-US"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44</a:t>
            </a:fld>
            <a:endParaRPr lang="en-US"/>
          </a:p>
        </p:txBody>
      </p:sp>
    </p:spTree>
    <p:extLst>
      <p:ext uri="{BB962C8B-B14F-4D97-AF65-F5344CB8AC3E}">
        <p14:creationId xmlns:p14="http://schemas.microsoft.com/office/powerpoint/2010/main" val="1825274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47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Eclipse</a:t>
            </a:r>
            <a:r>
              <a:rPr lang="en-US" baseline="0" dirty="0" smtClean="0"/>
              <a:t> RCP based tool, pre-built for Mac, Windows, Linux</a:t>
            </a:r>
          </a:p>
          <a:p>
            <a:endParaRPr lang="en-US" baseline="0" dirty="0" smtClean="0"/>
          </a:p>
          <a:p>
            <a:r>
              <a:rPr lang="en-US" baseline="0" dirty="0" smtClean="0"/>
              <a:t>Point it at a database directory and start to </a:t>
            </a:r>
            <a:r>
              <a:rPr lang="en-US" baseline="0" dirty="0" err="1" smtClean="0"/>
              <a:t>visualise</a:t>
            </a:r>
            <a:r>
              <a:rPr lang="en-US" baseline="0" dirty="0" smtClean="0"/>
              <a:t>. Great for debugging graphs.</a:t>
            </a:r>
          </a:p>
          <a:p>
            <a:endParaRPr lang="en-US" baseline="0" dirty="0" smtClean="0"/>
          </a:p>
          <a:p>
            <a:r>
              <a:rPr lang="en-US" b="1" baseline="0" dirty="0" smtClean="0"/>
              <a:t>Note: DB must be cleanly shut down for </a:t>
            </a:r>
            <a:r>
              <a:rPr lang="en-US" b="1" baseline="0" dirty="0" err="1" smtClean="0"/>
              <a:t>Neoclipse</a:t>
            </a:r>
            <a:r>
              <a:rPr lang="en-US" b="1" baseline="0" dirty="0" smtClean="0"/>
              <a:t> to work.</a:t>
            </a:r>
          </a:p>
          <a:p>
            <a:endParaRPr lang="en-US" b="1" baseline="0" dirty="0" smtClean="0"/>
          </a:p>
          <a:p>
            <a:r>
              <a:rPr lang="en-US" b="1" baseline="0" dirty="0" smtClean="0"/>
              <a:t>Run koan01.java to produce a sample database and obtain its path on the </a:t>
            </a:r>
            <a:r>
              <a:rPr lang="en-US" b="1" baseline="0" dirty="0" err="1" smtClean="0"/>
              <a:t>filesystem</a:t>
            </a:r>
            <a:endParaRPr lang="en-US" b="1" dirty="0"/>
          </a:p>
        </p:txBody>
      </p:sp>
      <p:sp>
        <p:nvSpPr>
          <p:cNvPr id="4" name="Slide Number Placeholder 3"/>
          <p:cNvSpPr>
            <a:spLocks noGrp="1"/>
          </p:cNvSpPr>
          <p:nvPr>
            <p:ph type="sldNum" sz="quarter" idx="10"/>
          </p:nvPr>
        </p:nvSpPr>
        <p:spPr/>
        <p:txBody>
          <a:bodyPr/>
          <a:lstStyle/>
          <a:p>
            <a:fld id="{CED8D948-D25D-8E4B-9BFE-B537C3A7CF38}" type="slidenum">
              <a:rPr lang="en-US" smtClean="0"/>
              <a:t>58</a:t>
            </a:fld>
            <a:endParaRPr lang="en-US"/>
          </a:p>
        </p:txBody>
      </p:sp>
    </p:spTree>
    <p:extLst>
      <p:ext uri="{BB962C8B-B14F-4D97-AF65-F5344CB8AC3E}">
        <p14:creationId xmlns:p14="http://schemas.microsoft.com/office/powerpoint/2010/main" val="4036536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59</a:t>
            </a:fld>
            <a:endParaRPr lang="en-US"/>
          </a:p>
        </p:txBody>
      </p:sp>
    </p:spTree>
    <p:extLst>
      <p:ext uri="{BB962C8B-B14F-4D97-AF65-F5344CB8AC3E}">
        <p14:creationId xmlns:p14="http://schemas.microsoft.com/office/powerpoint/2010/main" val="1074465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Who data set shown in this slide is available by</a:t>
            </a:r>
            <a:r>
              <a:rPr lang="en-US" baseline="0" dirty="0" smtClean="0"/>
              <a:t> running any of the </a:t>
            </a:r>
            <a:r>
              <a:rPr lang="en-US" baseline="0" dirty="0" err="1" smtClean="0"/>
              <a:t>koans</a:t>
            </a:r>
            <a:r>
              <a:rPr lang="en-US" baseline="0" dirty="0" smtClean="0"/>
              <a:t>. Running koan01.java is best since all it does is create the database on disk and print out the path to that database on the console. Incidentally you can use that path to examine the database in </a:t>
            </a:r>
            <a:r>
              <a:rPr lang="en-US" baseline="0" dirty="0" err="1" smtClean="0"/>
              <a:t>Neoclipse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66</a:t>
            </a:fld>
            <a:endParaRPr lang="en-US"/>
          </a:p>
        </p:txBody>
      </p:sp>
    </p:spTree>
    <p:extLst>
      <p:ext uri="{BB962C8B-B14F-4D97-AF65-F5344CB8AC3E}">
        <p14:creationId xmlns:p14="http://schemas.microsoft.com/office/powerpoint/2010/main" val="3454041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Low-level</a:t>
            </a:r>
            <a:r>
              <a:rPr lang="en-US" baseline="0" dirty="0" smtClean="0"/>
              <a:t> access to fundamental primitives: nodes and relationships</a:t>
            </a:r>
          </a:p>
          <a:p>
            <a:r>
              <a:rPr lang="en-US" baseline="0" dirty="0" smtClean="0"/>
              <a:t>Properties are string keys and JVM string/primitive/array values.</a:t>
            </a:r>
          </a:p>
          <a:p>
            <a:r>
              <a:rPr lang="en-US" baseline="0" dirty="0" smtClean="0"/>
              <a:t>One constraint only enforced: relationships must have a start and end node – no dangling links in Neo4j.</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69</a:t>
            </a:fld>
            <a:endParaRPr lang="en-US"/>
          </a:p>
        </p:txBody>
      </p:sp>
    </p:spTree>
    <p:extLst>
      <p:ext uri="{BB962C8B-B14F-4D97-AF65-F5344CB8AC3E}">
        <p14:creationId xmlns:p14="http://schemas.microsoft.com/office/powerpoint/2010/main" val="1299356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mutating operations on nodes, relationships (and later indexes) must be performed within </a:t>
            </a:r>
            <a:r>
              <a:rPr lang="en-US" smtClean="0"/>
              <a:t>a transaction.</a:t>
            </a:r>
            <a:endParaRPr lang="en-US"/>
          </a:p>
        </p:txBody>
      </p:sp>
      <p:sp>
        <p:nvSpPr>
          <p:cNvPr id="4" name="Slide Number Placeholder 3"/>
          <p:cNvSpPr>
            <a:spLocks noGrp="1"/>
          </p:cNvSpPr>
          <p:nvPr>
            <p:ph type="sldNum" sz="quarter" idx="10"/>
          </p:nvPr>
        </p:nvSpPr>
        <p:spPr/>
        <p:txBody>
          <a:bodyPr/>
          <a:lstStyle/>
          <a:p>
            <a:fld id="{CED8D948-D25D-8E4B-9BFE-B537C3A7CF38}" type="slidenum">
              <a:rPr lang="en-US" smtClean="0"/>
              <a:t>70</a:t>
            </a:fld>
            <a:endParaRPr lang="en-US"/>
          </a:p>
        </p:txBody>
      </p:sp>
    </p:spTree>
    <p:extLst>
      <p:ext uri="{BB962C8B-B14F-4D97-AF65-F5344CB8AC3E}">
        <p14:creationId xmlns:p14="http://schemas.microsoft.com/office/powerpoint/2010/main" val="345634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 types can be strings as we’re using here</a:t>
            </a:r>
          </a:p>
          <a:p>
            <a:r>
              <a:rPr lang="en-US" dirty="0" smtClean="0"/>
              <a:t>Or they can be </a:t>
            </a:r>
            <a:r>
              <a:rPr lang="en-US" dirty="0" err="1" smtClean="0"/>
              <a:t>enums</a:t>
            </a:r>
            <a:r>
              <a:rPr lang="en-US" baseline="0" dirty="0" smtClean="0"/>
              <a:t> if you want the benefits of static typing in your IDE</a:t>
            </a:r>
          </a:p>
          <a:p>
            <a:endParaRPr lang="en-US" baseline="0" dirty="0" smtClean="0"/>
          </a:p>
          <a:p>
            <a:r>
              <a:rPr lang="en-US" baseline="0" dirty="0" smtClean="0"/>
              <a:t>e.g. </a:t>
            </a:r>
            <a:r>
              <a:rPr lang="en-US" sz="1200" b="1" kern="1200" dirty="0" smtClean="0">
                <a:solidFill>
                  <a:schemeClr val="tx1"/>
                </a:solidFill>
                <a:latin typeface="+mn-lt"/>
                <a:ea typeface="+mn-ea"/>
                <a:cs typeface="+mn-cs"/>
              </a:rPr>
              <a:t>public </a:t>
            </a:r>
            <a:r>
              <a:rPr lang="en-US" sz="1200" b="1" kern="1200" dirty="0" err="1" smtClean="0">
                <a:solidFill>
                  <a:schemeClr val="tx1"/>
                </a:solidFill>
                <a:latin typeface="+mn-lt"/>
                <a:ea typeface="+mn-ea"/>
                <a:cs typeface="+mn-cs"/>
              </a:rPr>
              <a:t>enum</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MyRels</a:t>
            </a:r>
            <a:r>
              <a:rPr lang="en-US" sz="1200" b="1" kern="1200" dirty="0" smtClean="0">
                <a:solidFill>
                  <a:schemeClr val="tx1"/>
                </a:solidFill>
                <a:latin typeface="+mn-lt"/>
                <a:ea typeface="+mn-ea"/>
                <a:cs typeface="+mn-cs"/>
              </a:rPr>
              <a:t> implements </a:t>
            </a:r>
            <a:r>
              <a:rPr lang="en-US" sz="1200" b="1" kern="1200" dirty="0" err="1" smtClean="0">
                <a:solidFill>
                  <a:schemeClr val="tx1"/>
                </a:solidFill>
                <a:latin typeface="+mn-lt"/>
                <a:ea typeface="+mn-ea"/>
                <a:cs typeface="+mn-cs"/>
              </a:rPr>
              <a:t>RelationshipType</a:t>
            </a:r>
            <a:endParaRPr lang="en-US" baseline="0" dirty="0" smtClean="0"/>
          </a:p>
          <a:p>
            <a:endParaRPr lang="en-US" baseline="0" dirty="0" smtClean="0"/>
          </a:p>
          <a:p>
            <a:r>
              <a:rPr lang="en-US" baseline="0" dirty="0" smtClean="0"/>
              <a:t>In fact, anything with a name() method returning a String can act as a </a:t>
            </a:r>
            <a:r>
              <a:rPr lang="en-US" baseline="0" dirty="0" err="1" smtClean="0"/>
              <a:t>RelationshipType</a:t>
            </a:r>
            <a:endParaRPr lang="en-US" baseline="0" dirty="0" smtClean="0"/>
          </a:p>
          <a:p>
            <a:endParaRPr lang="en-US" baseline="0" dirty="0" smtClean="0"/>
          </a:p>
          <a:p>
            <a:r>
              <a:rPr lang="en-US" baseline="0" dirty="0" smtClean="0"/>
              <a:t>Either way they’re treated the same by the DB engine – no difference in performance or richness.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71</a:t>
            </a:fld>
            <a:endParaRPr lang="en-US"/>
          </a:p>
        </p:txBody>
      </p:sp>
    </p:spTree>
    <p:extLst>
      <p:ext uri="{BB962C8B-B14F-4D97-AF65-F5344CB8AC3E}">
        <p14:creationId xmlns:p14="http://schemas.microsoft.com/office/powerpoint/2010/main" val="77303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or deleting nodes/</a:t>
            </a:r>
            <a:r>
              <a:rPr lang="en-US" baseline="0" dirty="0" err="1" smtClean="0"/>
              <a:t>rels</a:t>
            </a:r>
            <a:r>
              <a:rPr lang="en-US" baseline="0" dirty="0" smtClean="0"/>
              <a:t>/properties the cache is updated prior to transaction commit.</a:t>
            </a:r>
          </a:p>
          <a:p>
            <a:r>
              <a:rPr lang="en-US" baseline="0" dirty="0" smtClean="0"/>
              <a:t/>
            </a:r>
            <a:br>
              <a:rPr lang="en-US" baseline="0" dirty="0" smtClean="0"/>
            </a:br>
            <a:r>
              <a:rPr lang="en-US" baseline="0" dirty="0" smtClean="0"/>
              <a:t>But the cache is visible to all threads. </a:t>
            </a:r>
          </a:p>
          <a:p>
            <a:endParaRPr lang="en-US" baseline="0" dirty="0" smtClean="0"/>
          </a:p>
          <a:p>
            <a:r>
              <a:rPr lang="en-US" baseline="0" dirty="0" smtClean="0"/>
              <a:t>This means changes are immediately visible to other threads operating on the same database!</a:t>
            </a:r>
          </a:p>
          <a:p>
            <a:endParaRPr lang="en-US" baseline="0" dirty="0" smtClean="0"/>
          </a:p>
          <a:p>
            <a:r>
              <a:rPr lang="en-US" baseline="0" dirty="0" smtClean="0"/>
              <a:t>But those changes are not persisted until the transaction commits, so beware!</a:t>
            </a:r>
          </a:p>
          <a:p>
            <a:endParaRPr lang="en-US" baseline="0" dirty="0" smtClean="0"/>
          </a:p>
          <a:p>
            <a:r>
              <a:rPr lang="en-US" baseline="0" dirty="0" smtClean="0"/>
              <a:t>Personally I consider this to be </a:t>
            </a:r>
            <a:r>
              <a:rPr lang="en-US" baseline="0" smtClean="0"/>
              <a:t>a bug.</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73</a:t>
            </a:fld>
            <a:endParaRPr lang="en-US"/>
          </a:p>
        </p:txBody>
      </p:sp>
    </p:spTree>
    <p:extLst>
      <p:ext uri="{BB962C8B-B14F-4D97-AF65-F5344CB8AC3E}">
        <p14:creationId xmlns:p14="http://schemas.microsoft.com/office/powerpoint/2010/main" val="3157856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start to</a:t>
            </a:r>
            <a:r>
              <a:rPr lang="en-US" baseline="0" dirty="0" smtClean="0"/>
              <a:t> interact with the data set for real, and the </a:t>
            </a:r>
            <a:r>
              <a:rPr lang="en-US" baseline="0" dirty="0" err="1" smtClean="0"/>
              <a:t>DoctorWhoUniverse</a:t>
            </a:r>
            <a:r>
              <a:rPr lang="en-US" baseline="0" dirty="0" smtClean="0"/>
              <a:t> class helps with that.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76</a:t>
            </a:fld>
            <a:endParaRPr lang="en-US"/>
          </a:p>
        </p:txBody>
      </p:sp>
    </p:spTree>
    <p:extLst>
      <p:ext uri="{BB962C8B-B14F-4D97-AF65-F5344CB8AC3E}">
        <p14:creationId xmlns:p14="http://schemas.microsoft.com/office/powerpoint/2010/main" val="212182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a:t>
            </a:fld>
            <a:endParaRPr lang="en-US"/>
          </a:p>
        </p:txBody>
      </p:sp>
    </p:spTree>
    <p:extLst>
      <p:ext uri="{BB962C8B-B14F-4D97-AF65-F5344CB8AC3E}">
        <p14:creationId xmlns:p14="http://schemas.microsoft.com/office/powerpoint/2010/main" val="850844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use indexes as much in graphs as we do in RDBMS/Document</a:t>
            </a:r>
            <a:r>
              <a:rPr lang="en-US" baseline="0" dirty="0" smtClean="0"/>
              <a:t> stores because graphs are their own indexes. We tend to use indexes only as a shortcut for remembering interesting (sets of) nodes. </a:t>
            </a:r>
            <a:endParaRPr lang="en-US" dirty="0" smtClean="0"/>
          </a:p>
          <a:p>
            <a:endParaRPr lang="en-US" dirty="0" smtClean="0"/>
          </a:p>
          <a:p>
            <a:r>
              <a:rPr lang="en-US" dirty="0" smtClean="0"/>
              <a:t>Here’s a graph of all</a:t>
            </a:r>
            <a:r>
              <a:rPr lang="en-US" baseline="0" dirty="0" smtClean="0"/>
              <a:t> the doctor’s companions. To “index” them all we need to do is find the doctor node and look for incoming “COMPANION_OF” relations</a:t>
            </a:r>
          </a:p>
          <a:p>
            <a:endParaRPr lang="en-US" baseline="0" dirty="0" smtClean="0"/>
          </a:p>
          <a:p>
            <a:r>
              <a:rPr lang="en-US" baseline="0" dirty="0" smtClean="0"/>
              <a:t>Remember that graph traversals are quick – 1M per second on commodity hardware, so looking finding all of the Doctor’s companions from the Doctor node is fast.</a:t>
            </a:r>
          </a:p>
        </p:txBody>
      </p:sp>
      <p:sp>
        <p:nvSpPr>
          <p:cNvPr id="4" name="Slide Number Placeholder 3"/>
          <p:cNvSpPr>
            <a:spLocks noGrp="1"/>
          </p:cNvSpPr>
          <p:nvPr>
            <p:ph type="sldNum" sz="quarter" idx="10"/>
          </p:nvPr>
        </p:nvSpPr>
        <p:spPr/>
        <p:txBody>
          <a:bodyPr/>
          <a:lstStyle/>
          <a:p>
            <a:fld id="{CED8D948-D25D-8E4B-9BFE-B537C3A7CF38}" type="slidenum">
              <a:rPr lang="en-US" smtClean="0"/>
              <a:t>77</a:t>
            </a:fld>
            <a:endParaRPr lang="en-US"/>
          </a:p>
        </p:txBody>
      </p:sp>
    </p:spTree>
    <p:extLst>
      <p:ext uri="{BB962C8B-B14F-4D97-AF65-F5344CB8AC3E}">
        <p14:creationId xmlns:p14="http://schemas.microsoft.com/office/powerpoint/2010/main" val="427359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78</a:t>
            </a:fld>
            <a:endParaRPr lang="en-US"/>
          </a:p>
        </p:txBody>
      </p:sp>
    </p:spTree>
    <p:extLst>
      <p:ext uri="{BB962C8B-B14F-4D97-AF65-F5344CB8AC3E}">
        <p14:creationId xmlns:p14="http://schemas.microsoft.com/office/powerpoint/2010/main" val="3596735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index key</a:t>
            </a:r>
            <a:r>
              <a:rPr lang="en-US" baseline="0" dirty="0" smtClean="0"/>
              <a:t> nodes – the pillars or themes that underpin your domain</a:t>
            </a:r>
          </a:p>
          <a:p>
            <a:endParaRPr lang="en-US" baseline="0" dirty="0" smtClean="0"/>
          </a:p>
          <a:p>
            <a:r>
              <a:rPr lang="en-US" baseline="0" dirty="0" smtClean="0"/>
              <a:t>In Doctor Who, we index the main characters and planets, and species since these are good starting nodes for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79</a:t>
            </a:fld>
            <a:endParaRPr lang="en-US"/>
          </a:p>
        </p:txBody>
      </p:sp>
    </p:spTree>
    <p:extLst>
      <p:ext uri="{BB962C8B-B14F-4D97-AF65-F5344CB8AC3E}">
        <p14:creationId xmlns:p14="http://schemas.microsoft.com/office/powerpoint/2010/main" val="1343301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81</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82</a:t>
            </a:fld>
            <a:endParaRPr lang="en-US"/>
          </a:p>
        </p:txBody>
      </p:sp>
    </p:spTree>
    <p:extLst>
      <p:ext uri="{BB962C8B-B14F-4D97-AF65-F5344CB8AC3E}">
        <p14:creationId xmlns:p14="http://schemas.microsoft.com/office/powerpoint/2010/main" val="996132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Incidentally</a:t>
            </a:r>
            <a:r>
              <a:rPr lang="en-US" baseline="0" dirty="0" smtClean="0"/>
              <a:t> Richard Nixon becomes a Doctor Who character in the most recent series!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85</a:t>
            </a:fld>
            <a:endParaRPr lang="en-US"/>
          </a:p>
        </p:txBody>
      </p:sp>
    </p:spTree>
    <p:extLst>
      <p:ext uri="{BB962C8B-B14F-4D97-AF65-F5344CB8AC3E}">
        <p14:creationId xmlns:p14="http://schemas.microsoft.com/office/powerpoint/2010/main" val="663714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Integration</a:t>
            </a:r>
            <a:r>
              <a:rPr lang="en-US" baseline="0" dirty="0" smtClean="0"/>
              <a:t> cases are where you have an external system with some foreign key that you want to map onto a node/</a:t>
            </a:r>
            <a:r>
              <a:rPr lang="en-US" baseline="0" dirty="0" err="1" smtClean="0"/>
              <a:t>rel</a:t>
            </a:r>
            <a:r>
              <a:rPr lang="en-US" baseline="0" dirty="0" smtClean="0"/>
              <a:t> in Neo4j. Manual indexes allow arbitrary keys, hence you can use the foreign identifier.</a:t>
            </a:r>
          </a:p>
          <a:p>
            <a:endParaRPr lang="en-US" baseline="0" dirty="0" smtClean="0"/>
          </a:p>
          <a:p>
            <a:r>
              <a:rPr lang="en-US" baseline="0" dirty="0" smtClean="0"/>
              <a:t>NB: auto-indexing means a single index only right now.</a:t>
            </a:r>
          </a:p>
        </p:txBody>
      </p:sp>
      <p:sp>
        <p:nvSpPr>
          <p:cNvPr id="4" name="Slide Number Placeholder 3"/>
          <p:cNvSpPr>
            <a:spLocks noGrp="1"/>
          </p:cNvSpPr>
          <p:nvPr>
            <p:ph type="sldNum" sz="quarter" idx="10"/>
          </p:nvPr>
        </p:nvSpPr>
        <p:spPr/>
        <p:txBody>
          <a:bodyPr/>
          <a:lstStyle/>
          <a:p>
            <a:fld id="{CED8D948-D25D-8E4B-9BFE-B537C3A7CF38}" type="slidenum">
              <a:rPr lang="en-US" smtClean="0"/>
              <a:t>89</a:t>
            </a:fld>
            <a:endParaRPr lang="en-US"/>
          </a:p>
        </p:txBody>
      </p:sp>
    </p:spTree>
    <p:extLst>
      <p:ext uri="{BB962C8B-B14F-4D97-AF65-F5344CB8AC3E}">
        <p14:creationId xmlns:p14="http://schemas.microsoft.com/office/powerpoint/2010/main" val="3968085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Caution: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start the database with auto indexing enabled but different auto indexed properties than the last run, then already auto-indexed entities will be deleted as you work with them.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Make sure that the monitored set is what you want before enabling the functionality.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90</a:t>
            </a:fld>
            <a:endParaRPr lang="en-US"/>
          </a:p>
        </p:txBody>
      </p:sp>
    </p:spTree>
    <p:extLst>
      <p:ext uri="{BB962C8B-B14F-4D97-AF65-F5344CB8AC3E}">
        <p14:creationId xmlns:p14="http://schemas.microsoft.com/office/powerpoint/2010/main" val="560840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a </a:t>
            </a:r>
            <a:r>
              <a:rPr lang="en-US" baseline="0" dirty="0" err="1" smtClean="0"/>
              <a:t>ReadableIndex</a:t>
            </a:r>
            <a:r>
              <a:rPr lang="en-US" baseline="0" dirty="0" smtClean="0"/>
              <a:t> because you’re not allowed to mess with it – that would ruin the point of it being automatic</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91</a:t>
            </a:fld>
            <a:endParaRPr lang="en-US"/>
          </a:p>
        </p:txBody>
      </p:sp>
    </p:spTree>
    <p:extLst>
      <p:ext uri="{BB962C8B-B14F-4D97-AF65-F5344CB8AC3E}">
        <p14:creationId xmlns:p14="http://schemas.microsoft.com/office/powerpoint/2010/main" val="1403534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bit of a typing exercise – there’s no real work to do in the indexing, but you should learn how to set up an auto index.</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92</a:t>
            </a:fld>
            <a:endParaRPr lang="en-US"/>
          </a:p>
        </p:txBody>
      </p:sp>
    </p:spTree>
    <p:extLst>
      <p:ext uri="{BB962C8B-B14F-4D97-AF65-F5344CB8AC3E}">
        <p14:creationId xmlns:p14="http://schemas.microsoft.com/office/powerpoint/2010/main" val="352604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UGC = User Generated Content</a:t>
            </a:r>
          </a:p>
          <a:p>
            <a:r>
              <a:rPr lang="en-US" dirty="0" smtClean="0"/>
              <a:t>GGG = Giant Global Graph (what</a:t>
            </a:r>
            <a:r>
              <a:rPr lang="en-US" baseline="0" dirty="0" smtClean="0"/>
              <a:t> the web will become)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8</a:t>
            </a:fld>
            <a:endParaRPr lang="en-US"/>
          </a:p>
        </p:txBody>
      </p:sp>
    </p:spTree>
    <p:extLst>
      <p:ext uri="{BB962C8B-B14F-4D97-AF65-F5344CB8AC3E}">
        <p14:creationId xmlns:p14="http://schemas.microsoft.com/office/powerpoint/2010/main" val="10872199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99</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Finds who the </a:t>
            </a:r>
            <a:r>
              <a:rPr lang="en-US" dirty="0" err="1" smtClean="0"/>
              <a:t>Daleks</a:t>
            </a:r>
            <a:r>
              <a:rPr lang="en-US" baseline="0" dirty="0" smtClean="0"/>
              <a:t> are enemies of. </a:t>
            </a:r>
          </a:p>
          <a:p>
            <a:r>
              <a:rPr lang="en-US" baseline="0" dirty="0" smtClean="0"/>
              <a:t>Result: the Doctor (of course), the </a:t>
            </a:r>
            <a:r>
              <a:rPr lang="en-US" baseline="0" dirty="0" err="1" smtClean="0"/>
              <a:t>timelords</a:t>
            </a:r>
            <a:r>
              <a:rPr lang="en-US" baseline="0" dirty="0" smtClean="0"/>
              <a:t>, and the </a:t>
            </a:r>
            <a:r>
              <a:rPr lang="en-US" baseline="0" dirty="0" err="1" smtClean="0"/>
              <a:t>cybermen</a:t>
            </a:r>
            <a:r>
              <a:rPr lang="en-US" baseline="0" dirty="0" smtClean="0"/>
              <a:t>!</a:t>
            </a:r>
          </a:p>
          <a:p>
            <a:endParaRPr lang="en-US" baseline="0" dirty="0" smtClean="0"/>
          </a:p>
          <a:p>
            <a:r>
              <a:rPr lang="en-US" baseline="0" dirty="0" smtClean="0"/>
              <a:t>Note in this case the order doesn’t matter since we’re only going to depth one. </a:t>
            </a:r>
          </a:p>
          <a:p>
            <a:endParaRPr lang="en-US" baseline="0" dirty="0" smtClean="0"/>
          </a:p>
          <a:p>
            <a:r>
              <a:rPr lang="en-US" baseline="0" dirty="0" err="1" smtClean="0"/>
              <a:t>StopEvaluator</a:t>
            </a:r>
            <a:r>
              <a:rPr lang="en-US" baseline="0" dirty="0" smtClean="0"/>
              <a:t> can also be END_OF_GRAPH or custom implementation based on </a:t>
            </a:r>
            <a:r>
              <a:rPr lang="en-US" baseline="0" dirty="0" err="1" smtClean="0"/>
              <a:t>TraversalPosition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ReturnableEvaluator</a:t>
            </a:r>
            <a:r>
              <a:rPr lang="en-US" baseline="0" dirty="0" smtClean="0"/>
              <a:t> can be ALL or custom implementation based on </a:t>
            </a:r>
            <a:r>
              <a:rPr lang="en-US" baseline="0" dirty="0" err="1" smtClean="0"/>
              <a:t>TraversalPosition</a:t>
            </a:r>
            <a:endParaRPr lang="en-US" baseline="0" smtClean="0"/>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100</a:t>
            </a:fld>
            <a:endParaRPr lang="en-US"/>
          </a:p>
        </p:txBody>
      </p:sp>
    </p:spTree>
    <p:extLst>
      <p:ext uri="{BB962C8B-B14F-4D97-AF65-F5344CB8AC3E}">
        <p14:creationId xmlns:p14="http://schemas.microsoft.com/office/powerpoint/2010/main" val="1215236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Enemy of my enemy example </a:t>
            </a:r>
          </a:p>
          <a:p>
            <a:endParaRPr lang="en-US" dirty="0" smtClean="0"/>
          </a:p>
          <a:p>
            <a:r>
              <a:rPr lang="en-US" dirty="0" smtClean="0"/>
              <a:t>Default expander</a:t>
            </a:r>
            <a:r>
              <a:rPr lang="en-US" baseline="0" dirty="0" smtClean="0"/>
              <a:t> gives constraints about which relationship types can be traversed.</a:t>
            </a:r>
          </a:p>
          <a:p>
            <a:r>
              <a:rPr lang="en-US" baseline="0" dirty="0" smtClean="0"/>
              <a:t>Specific expander implementations can be used to </a:t>
            </a:r>
            <a:r>
              <a:rPr lang="en-US" baseline="0" dirty="0" err="1" smtClean="0"/>
              <a:t>prioritise</a:t>
            </a:r>
            <a:r>
              <a:rPr lang="en-US" baseline="0" dirty="0" smtClean="0"/>
              <a:t> specific relationships</a:t>
            </a:r>
            <a:endParaRPr lang="en-US" dirty="0" smtClean="0"/>
          </a:p>
          <a:p>
            <a:endParaRPr lang="en-US" dirty="0" smtClean="0"/>
          </a:p>
          <a:p>
            <a:r>
              <a:rPr lang="en-US" dirty="0" smtClean="0"/>
              <a:t>Depth/breadth</a:t>
            </a:r>
            <a:r>
              <a:rPr lang="en-US" baseline="0" dirty="0" smtClean="0"/>
              <a:t> first are built-in orderings – can make your own</a:t>
            </a:r>
          </a:p>
          <a:p>
            <a:r>
              <a:rPr lang="en-US" baseline="0" dirty="0" smtClean="0"/>
              <a:t>Breadth-first tends to be more memory hungry</a:t>
            </a:r>
          </a:p>
          <a:p>
            <a:endParaRPr lang="en-US" baseline="0" dirty="0" smtClean="0"/>
          </a:p>
          <a:p>
            <a:r>
              <a:rPr lang="en-US" baseline="0" dirty="0" smtClean="0"/>
              <a:t>Uniqueness constraints – some of them can be memory hungry</a:t>
            </a:r>
          </a:p>
          <a:p>
            <a:r>
              <a:rPr lang="en-US" baseline="0" dirty="0" smtClean="0"/>
              <a:t>If you don’t specify uniqueness constraint, you get NODE_GLOBAL, which is memory hungry (emulate </a:t>
            </a:r>
            <a:r>
              <a:rPr lang="en-US" baseline="0" dirty="0" err="1" smtClean="0"/>
              <a:t>behaviour</a:t>
            </a:r>
            <a:r>
              <a:rPr lang="en-US" baseline="0" dirty="0" smtClean="0"/>
              <a:t> of </a:t>
            </a:r>
            <a:r>
              <a:rPr lang="en-US" baseline="0" smtClean="0"/>
              <a:t>old traverser API)</a:t>
            </a:r>
            <a:endParaRPr lang="en-US" dirty="0" smtClean="0"/>
          </a:p>
          <a:p>
            <a:endParaRPr lang="en-US" dirty="0" smtClean="0"/>
          </a:p>
          <a:p>
            <a:r>
              <a:rPr lang="en-US" dirty="0" smtClean="0"/>
              <a:t>Evaluator implementation is where your code goes.</a:t>
            </a:r>
          </a:p>
          <a:p>
            <a:endParaRPr lang="en-US" dirty="0" smtClean="0"/>
          </a:p>
          <a:p>
            <a:r>
              <a:rPr lang="en-US" dirty="0" smtClean="0"/>
              <a:t>Key here to</a:t>
            </a:r>
            <a:r>
              <a:rPr lang="en-US" baseline="0" dirty="0" smtClean="0"/>
              <a:t> evaluate the path object at each step in the graph.</a:t>
            </a:r>
          </a:p>
          <a:p>
            <a:r>
              <a:rPr lang="en-US" baseline="0" dirty="0" smtClean="0"/>
              <a:t>Path gives us current node and access to the traversed path, current node (and its relationships </a:t>
            </a:r>
            <a:r>
              <a:rPr lang="en-US" baseline="0" dirty="0" err="1" smtClean="0"/>
              <a:t>etc</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105</a:t>
            </a:fld>
            <a:endParaRPr lang="en-US"/>
          </a:p>
        </p:txBody>
      </p:sp>
    </p:spTree>
    <p:extLst>
      <p:ext uri="{BB962C8B-B14F-4D97-AF65-F5344CB8AC3E}">
        <p14:creationId xmlns:p14="http://schemas.microsoft.com/office/powerpoint/2010/main" val="2981187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114</a:t>
            </a:fld>
            <a:endParaRPr lang="en-US"/>
          </a:p>
        </p:txBody>
      </p:sp>
    </p:spTree>
    <p:extLst>
      <p:ext uri="{BB962C8B-B14F-4D97-AF65-F5344CB8AC3E}">
        <p14:creationId xmlns:p14="http://schemas.microsoft.com/office/powerpoint/2010/main" val="3874558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a:t>
            </a:r>
          </a:p>
          <a:p>
            <a:endParaRPr lang="en-US" dirty="0" smtClean="0"/>
          </a:p>
          <a:p>
            <a:r>
              <a:rPr lang="en-US" dirty="0" smtClean="0"/>
              <a:t>Lists</a:t>
            </a:r>
          </a:p>
          <a:p>
            <a:r>
              <a:rPr lang="en-US" dirty="0" smtClean="0"/>
              <a:t>Literals</a:t>
            </a:r>
          </a:p>
          <a:p>
            <a:r>
              <a:rPr lang="en-US" dirty="0" err="1" smtClean="0"/>
              <a:t>Regexps</a:t>
            </a:r>
            <a:endParaRPr lang="en-US" dirty="0" smtClean="0"/>
          </a:p>
          <a:p>
            <a:endParaRPr lang="en-US" dirty="0" smtClean="0"/>
          </a:p>
          <a:p>
            <a:r>
              <a:rPr lang="en-US" dirty="0" smtClean="0"/>
              <a:t>Can use parameters</a:t>
            </a:r>
            <a:r>
              <a:rPr lang="en-US" baseline="0" dirty="0" smtClean="0"/>
              <a:t> in:</a:t>
            </a:r>
          </a:p>
          <a:p>
            <a:endParaRPr lang="en-US" baseline="0" dirty="0" smtClean="0"/>
          </a:p>
          <a:p>
            <a:r>
              <a:rPr lang="en-US" baseline="0" dirty="0" smtClean="0"/>
              <a:t>START</a:t>
            </a:r>
          </a:p>
          <a:p>
            <a:r>
              <a:rPr lang="en-US" baseline="0" dirty="0" smtClean="0"/>
              <a:t>WHERE</a:t>
            </a:r>
          </a:p>
          <a:p>
            <a:r>
              <a:rPr lang="en-US" baseline="0" smtClean="0"/>
              <a:t>Aggregate functions</a:t>
            </a:r>
          </a:p>
        </p:txBody>
      </p:sp>
      <p:sp>
        <p:nvSpPr>
          <p:cNvPr id="4" name="Slide Number Placeholder 3"/>
          <p:cNvSpPr>
            <a:spLocks noGrp="1"/>
          </p:cNvSpPr>
          <p:nvPr>
            <p:ph type="sldNum" sz="quarter" idx="10"/>
          </p:nvPr>
        </p:nvSpPr>
        <p:spPr/>
        <p:txBody>
          <a:bodyPr/>
          <a:lstStyle/>
          <a:p>
            <a:fld id="{CED8D948-D25D-8E4B-9BFE-B537C3A7CF38}" type="slidenum">
              <a:rPr lang="en-US" smtClean="0"/>
              <a:t>132</a:t>
            </a:fld>
            <a:endParaRPr lang="en-US"/>
          </a:p>
        </p:txBody>
      </p:sp>
    </p:spTree>
    <p:extLst>
      <p:ext uri="{BB962C8B-B14F-4D97-AF65-F5344CB8AC3E}">
        <p14:creationId xmlns:p14="http://schemas.microsoft.com/office/powerpoint/2010/main" val="1505142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141</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142</a:t>
            </a:fld>
            <a:endParaRPr lang="en-US"/>
          </a:p>
        </p:txBody>
      </p:sp>
    </p:spTree>
    <p:extLst>
      <p:ext uri="{BB962C8B-B14F-4D97-AF65-F5344CB8AC3E}">
        <p14:creationId xmlns:p14="http://schemas.microsoft.com/office/powerpoint/2010/main" val="3106126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fld id="{CED8D948-D25D-8E4B-9BFE-B537C3A7CF38}" type="slidenum">
              <a:rPr lang="en-US" smtClean="0"/>
              <a:t>144</a:t>
            </a:fld>
            <a:endParaRPr lang="en-US"/>
          </a:p>
        </p:txBody>
      </p:sp>
    </p:spTree>
    <p:extLst>
      <p:ext uri="{BB962C8B-B14F-4D97-AF65-F5344CB8AC3E}">
        <p14:creationId xmlns:p14="http://schemas.microsoft.com/office/powerpoint/2010/main" val="3020930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seen some of the graph algorithms</a:t>
            </a:r>
            <a:r>
              <a:rPr lang="en-US" baseline="0" dirty="0" smtClean="0"/>
              <a:t> already when we called them from Cypher.</a:t>
            </a:r>
          </a:p>
          <a:p>
            <a:r>
              <a:rPr lang="en-US" baseline="0" dirty="0" smtClean="0"/>
              <a:t>Neo4j has a rich set of such algorithms that can be called through the JVM and REST APIs.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159</a:t>
            </a:fld>
            <a:endParaRPr lang="en-US"/>
          </a:p>
        </p:txBody>
      </p:sp>
    </p:spTree>
    <p:extLst>
      <p:ext uri="{BB962C8B-B14F-4D97-AF65-F5344CB8AC3E}">
        <p14:creationId xmlns:p14="http://schemas.microsoft.com/office/powerpoint/2010/main" val="40704120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Doctor and the Master are connected by many possible paths</a:t>
            </a:r>
          </a:p>
          <a:p>
            <a:endParaRPr lang="en-US" dirty="0" smtClean="0"/>
          </a:p>
          <a:p>
            <a:r>
              <a:rPr lang="en-US" dirty="0" smtClean="0"/>
              <a:t> - Both </a:t>
            </a:r>
            <a:r>
              <a:rPr lang="en-US" dirty="0" err="1" smtClean="0"/>
              <a:t>Timelords</a:t>
            </a:r>
            <a:r>
              <a:rPr lang="en-US" baseline="0" dirty="0" smtClean="0"/>
              <a:t> (species)</a:t>
            </a:r>
          </a:p>
          <a:p>
            <a:r>
              <a:rPr lang="en-US" baseline="0" dirty="0" smtClean="0"/>
              <a:t> - Both from </a:t>
            </a:r>
            <a:r>
              <a:rPr lang="en-US" sz="1200" kern="1200" dirty="0" err="1" smtClean="0">
                <a:solidFill>
                  <a:schemeClr val="tx1"/>
                </a:solidFill>
                <a:latin typeface="+mn-lt"/>
                <a:ea typeface="+mn-ea"/>
                <a:cs typeface="+mn-cs"/>
              </a:rPr>
              <a:t>Gallifrey</a:t>
            </a:r>
            <a:endParaRPr lang="en-US" baseline="0" dirty="0" smtClean="0"/>
          </a:p>
          <a:p>
            <a:r>
              <a:rPr lang="en-US" baseline="0" dirty="0" smtClean="0"/>
              <a:t> - Both visited Earth</a:t>
            </a:r>
          </a:p>
          <a:p>
            <a:r>
              <a:rPr lang="en-US" baseline="0" dirty="0" smtClean="0"/>
              <a:t> - Both own </a:t>
            </a:r>
            <a:r>
              <a:rPr lang="en-US" baseline="0" dirty="0" err="1" smtClean="0"/>
              <a:t>tardises</a:t>
            </a:r>
            <a:endParaRPr lang="en-US" dirty="0" smtClean="0"/>
          </a:p>
          <a:p>
            <a:endParaRPr lang="en-US" baseline="0" dirty="0" smtClean="0"/>
          </a:p>
          <a:p>
            <a:r>
              <a:rPr lang="en-US" baseline="0" dirty="0" smtClean="0"/>
              <a:t> - Both enemies of each other is the shortest path though, and it defines the most important characteristic of their relationship</a:t>
            </a:r>
          </a:p>
          <a:p>
            <a:endParaRPr lang="en-US" baseline="0" dirty="0" smtClean="0"/>
          </a:p>
          <a:p>
            <a:pPr marL="171450" indent="-171450">
              <a:buFontTx/>
              <a:buChar char="-"/>
            </a:pPr>
            <a:r>
              <a:rPr lang="en-US" u="none" dirty="0" smtClean="0">
                <a:latin typeface="Courier New"/>
                <a:cs typeface="Courier New"/>
              </a:rPr>
              <a:t>No more than depth 5, or we find Kevin Bacon!</a:t>
            </a:r>
          </a:p>
          <a:p>
            <a:pPr marL="171450" indent="-171450">
              <a:buFontTx/>
              <a:buChar char="-"/>
            </a:pPr>
            <a:endParaRPr lang="en-US" u="none" baseline="0" dirty="0" smtClean="0">
              <a:latin typeface="Courier New"/>
              <a:cs typeface="Courier New"/>
            </a:endParaRPr>
          </a:p>
          <a:p>
            <a:pPr marL="171450" indent="-171450">
              <a:buFontTx/>
              <a:buChar char="-"/>
            </a:pPr>
            <a:r>
              <a:rPr lang="en-US" u="none" baseline="0" dirty="0" smtClean="0">
                <a:latin typeface="Courier New"/>
                <a:cs typeface="Courier New"/>
              </a:rPr>
              <a:t>Turns out a single relationship ENEMY_OF is the shortest path, and this defines the most important interaction between the Doctor and the Master</a:t>
            </a:r>
            <a:endParaRPr lang="en-US" u="none"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161</a:t>
            </a:fld>
            <a:endParaRPr lang="en-US"/>
          </a:p>
        </p:txBody>
      </p:sp>
    </p:spTree>
    <p:extLst>
      <p:ext uri="{BB962C8B-B14F-4D97-AF65-F5344CB8AC3E}">
        <p14:creationId xmlns:p14="http://schemas.microsoft.com/office/powerpoint/2010/main" val="277218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strictly</a:t>
            </a:r>
            <a:r>
              <a:rPr lang="en-US" baseline="0" dirty="0" smtClean="0"/>
              <a:t> about connected data – joins kill performance there.</a:t>
            </a:r>
          </a:p>
          <a:p>
            <a:endParaRPr lang="en-US" baseline="0" dirty="0" smtClean="0"/>
          </a:p>
          <a:p>
            <a:r>
              <a:rPr lang="en-US" baseline="0" dirty="0" smtClean="0"/>
              <a:t>No bashing of RDBMS performance for tabular transaction processing</a:t>
            </a:r>
          </a:p>
          <a:p>
            <a:endParaRPr lang="en-US" baseline="0" dirty="0" smtClean="0"/>
          </a:p>
          <a:p>
            <a:r>
              <a:rPr lang="en-US" baseline="0" dirty="0" smtClean="0"/>
              <a:t>Green line denotes “zone of </a:t>
            </a:r>
            <a:r>
              <a:rPr lang="en-US" baseline="0" smtClean="0"/>
              <a:t>SQL adequacy”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13</a:t>
            </a:fld>
            <a:endParaRPr lang="en-US"/>
          </a:p>
        </p:txBody>
      </p:sp>
    </p:spTree>
    <p:extLst>
      <p:ext uri="{BB962C8B-B14F-4D97-AF65-F5344CB8AC3E}">
        <p14:creationId xmlns:p14="http://schemas.microsoft.com/office/powerpoint/2010/main" val="4087850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Side note: in graph theory this is phenomenon</a:t>
            </a:r>
            <a:r>
              <a:rPr lang="en-US" baseline="0" dirty="0" smtClean="0"/>
              <a:t> is well known, it’s called a </a:t>
            </a:r>
            <a:r>
              <a:rPr lang="en-US" i="1" baseline="0" dirty="0" smtClean="0"/>
              <a:t>triadic closure. </a:t>
            </a:r>
          </a:p>
          <a:p>
            <a:endParaRPr lang="en-US" i="1" baseline="0" dirty="0" smtClean="0"/>
          </a:p>
          <a:p>
            <a:r>
              <a:rPr lang="en-US" i="0" baseline="0" dirty="0" smtClean="0"/>
              <a:t>In this case because both Matt Smith and David Tennant appear in an episode forming two sides of a triangle, there’s a natural tendency to want to close the third side.</a:t>
            </a:r>
          </a:p>
          <a:p>
            <a:endParaRPr lang="en-US" i="0" baseline="0" dirty="0" smtClean="0"/>
          </a:p>
          <a:p>
            <a:r>
              <a:rPr lang="en-US" i="0" baseline="0" dirty="0" smtClean="0"/>
              <a:t>So graph theory could predict the regeneration simply by the shape of the existing network. This is a general property, not something Doctor Who specific, and shows how great graphs are for </a:t>
            </a:r>
            <a:r>
              <a:rPr lang="en-US" i="0" baseline="0" dirty="0" err="1" smtClean="0"/>
              <a:t>analysing</a:t>
            </a:r>
            <a:r>
              <a:rPr lang="en-US" i="0" baseline="0" dirty="0" smtClean="0"/>
              <a:t> data – the fundamental </a:t>
            </a:r>
            <a:r>
              <a:rPr lang="en-US" i="0" baseline="0" dirty="0" err="1" smtClean="0"/>
              <a:t>mathmatical</a:t>
            </a:r>
            <a:r>
              <a:rPr lang="en-US" i="0" baseline="0" dirty="0" smtClean="0"/>
              <a:t> tools are well known, well understood, and </a:t>
            </a:r>
            <a:r>
              <a:rPr lang="en-US" i="0" baseline="0" smtClean="0"/>
              <a:t>widely applicable.</a:t>
            </a:r>
            <a:endParaRPr lang="en-US" i="0" dirty="0"/>
          </a:p>
        </p:txBody>
      </p:sp>
      <p:sp>
        <p:nvSpPr>
          <p:cNvPr id="4" name="Slide Number Placeholder 3"/>
          <p:cNvSpPr>
            <a:spLocks noGrp="1"/>
          </p:cNvSpPr>
          <p:nvPr>
            <p:ph type="sldNum" sz="quarter" idx="10"/>
          </p:nvPr>
        </p:nvSpPr>
        <p:spPr/>
        <p:txBody>
          <a:bodyPr/>
          <a:lstStyle/>
          <a:p>
            <a:fld id="{CED8D948-D25D-8E4B-9BFE-B537C3A7CF38}" type="slidenum">
              <a:rPr lang="en-US" smtClean="0"/>
              <a:t>166</a:t>
            </a:fld>
            <a:endParaRPr lang="en-US"/>
          </a:p>
        </p:txBody>
      </p:sp>
    </p:spTree>
    <p:extLst>
      <p:ext uri="{BB962C8B-B14F-4D97-AF65-F5344CB8AC3E}">
        <p14:creationId xmlns:p14="http://schemas.microsoft.com/office/powerpoint/2010/main" val="15221071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176</a:t>
            </a:fld>
            <a:endParaRPr lang="en-US"/>
          </a:p>
        </p:txBody>
      </p:sp>
    </p:spTree>
    <p:extLst>
      <p:ext uri="{BB962C8B-B14F-4D97-AF65-F5344CB8AC3E}">
        <p14:creationId xmlns:p14="http://schemas.microsoft.com/office/powerpoint/2010/main" val="1966361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a:t>
            </a:r>
            <a:r>
              <a:rPr lang="en-US" baseline="0" smtClean="0"/>
              <a:t>command line.</a:t>
            </a:r>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190</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IntelliJ</a:t>
            </a:r>
            <a:r>
              <a:rPr lang="en-US" dirty="0" smtClean="0"/>
              <a:t>, the </a:t>
            </a:r>
            <a:r>
              <a:rPr lang="en-US" dirty="0" smtClean="0">
                <a:latin typeface="Courier New"/>
                <a:cs typeface="Courier New"/>
              </a:rPr>
              <a:t>META-INF/services/org.neo4j.plugins.ServerPlugin</a:t>
            </a:r>
            <a:r>
              <a:rPr lang="en-US" dirty="0" smtClean="0"/>
              <a:t> file will also need to</a:t>
            </a:r>
            <a:r>
              <a:rPr lang="en-US" baseline="0" dirty="0" smtClean="0"/>
              <a:t> be added to the list of compiler resources as well as market as a source root.</a:t>
            </a:r>
          </a:p>
          <a:p>
            <a:endParaRPr lang="en-US" baseline="0" dirty="0" smtClean="0"/>
          </a:p>
          <a:p>
            <a:r>
              <a:rPr lang="en-US" baseline="0" dirty="0" smtClean="0"/>
              <a:t>Go to the Preferences &gt; Compiler menu and add it into the semi-colon separated list of compiler resources.</a:t>
            </a:r>
          </a:p>
          <a:p>
            <a:endParaRPr lang="en-US" baseline="0" dirty="0" smtClean="0"/>
          </a:p>
          <a:p>
            <a:r>
              <a:rPr lang="en-US" baseline="0" dirty="0" smtClean="0"/>
              <a:t>In Eclipse just adding it as source folder is enough.</a:t>
            </a:r>
          </a:p>
          <a:p>
            <a:endParaRPr lang="en-US" baseline="0" dirty="0" smtClean="0"/>
          </a:p>
          <a:p>
            <a:r>
              <a:rPr lang="en-US" baseline="0" dirty="0" smtClean="0"/>
              <a:t>The Ant build file does the right thing on the command line.</a:t>
            </a:r>
          </a:p>
          <a:p>
            <a:endParaRPr lang="en-US" baseline="0" dirty="0" smtClean="0"/>
          </a:p>
          <a:p>
            <a:r>
              <a:rPr lang="en-US" baseline="0" dirty="0" smtClean="0"/>
              <a:t>In this </a:t>
            </a:r>
            <a:r>
              <a:rPr lang="en-US" baseline="0" dirty="0" err="1" smtClean="0"/>
              <a:t>koan</a:t>
            </a:r>
            <a:r>
              <a:rPr lang="en-US" baseline="0" dirty="0" smtClean="0"/>
              <a:t>, we take care of registration for you</a:t>
            </a:r>
          </a:p>
        </p:txBody>
      </p:sp>
      <p:sp>
        <p:nvSpPr>
          <p:cNvPr id="4" name="Slide Number Placeholder 3"/>
          <p:cNvSpPr>
            <a:spLocks noGrp="1"/>
          </p:cNvSpPr>
          <p:nvPr>
            <p:ph type="sldNum" sz="quarter" idx="10"/>
          </p:nvPr>
        </p:nvSpPr>
        <p:spPr/>
        <p:txBody>
          <a:bodyPr/>
          <a:lstStyle/>
          <a:p>
            <a:fld id="{CED8D948-D25D-8E4B-9BFE-B537C3A7CF38}" type="slidenum">
              <a:rPr lang="en-US" smtClean="0"/>
              <a:t>191</a:t>
            </a:fld>
            <a:endParaRPr lang="en-US"/>
          </a:p>
        </p:txBody>
      </p:sp>
    </p:spTree>
    <p:extLst>
      <p:ext uri="{BB962C8B-B14F-4D97-AF65-F5344CB8AC3E}">
        <p14:creationId xmlns:p14="http://schemas.microsoft.com/office/powerpoint/2010/main" val="236609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196</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http://docs.neo4j.org/chunked/snapshot/security-</a:t>
            </a:r>
            <a:r>
              <a:rPr lang="en-US" dirty="0" err="1" smtClean="0"/>
              <a:t>server.html</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197</a:t>
            </a:fld>
            <a:endParaRPr lang="en-US"/>
          </a:p>
        </p:txBody>
      </p:sp>
    </p:spTree>
    <p:extLst>
      <p:ext uri="{BB962C8B-B14F-4D97-AF65-F5344CB8AC3E}">
        <p14:creationId xmlns:p14="http://schemas.microsoft.com/office/powerpoint/2010/main" val="472504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isAuthorized</a:t>
            </a:r>
            <a:r>
              <a:rPr lang="en-US" dirty="0" smtClean="0"/>
              <a:t> determines whether or not the rule passed</a:t>
            </a:r>
          </a:p>
          <a:p>
            <a:r>
              <a:rPr lang="en-US" dirty="0" err="1" smtClean="0"/>
              <a:t>forUriPath</a:t>
            </a:r>
            <a:r>
              <a:rPr lang="en-US" dirty="0" smtClean="0"/>
              <a:t> declares the URI space for which the</a:t>
            </a:r>
            <a:r>
              <a:rPr lang="en-US" baseline="0" dirty="0" smtClean="0"/>
              <a:t> rule should be evaluated</a:t>
            </a:r>
          </a:p>
          <a:p>
            <a:r>
              <a:rPr lang="en-US" baseline="0" dirty="0" err="1" smtClean="0"/>
              <a:t>wwwAuthenticateHeader</a:t>
            </a:r>
            <a:r>
              <a:rPr lang="en-US" baseline="0" dirty="0" smtClean="0"/>
              <a:t> provides metadata for a 401 response if the rule fails to </a:t>
            </a:r>
            <a:r>
              <a:rPr lang="en-US" baseline="0" dirty="0" err="1" smtClean="0"/>
              <a:t>authorise</a:t>
            </a:r>
            <a:r>
              <a:rPr lang="en-US" baseline="0" dirty="0" smtClean="0"/>
              <a:t> access to the database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198</a:t>
            </a:fld>
            <a:endParaRPr lang="en-US"/>
          </a:p>
        </p:txBody>
      </p:sp>
    </p:spTree>
    <p:extLst>
      <p:ext uri="{BB962C8B-B14F-4D97-AF65-F5344CB8AC3E}">
        <p14:creationId xmlns:p14="http://schemas.microsoft.com/office/powerpoint/2010/main" val="897920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 component</a:t>
            </a:r>
            <a:r>
              <a:rPr lang="en-US" baseline="0" dirty="0" smtClean="0"/>
              <a:t> uses log shipping under the covers to ensure eventual consistency across database instances</a:t>
            </a:r>
          </a:p>
          <a:p>
            <a:endParaRPr lang="en-US" baseline="0" dirty="0" smtClean="0"/>
          </a:p>
          <a:p>
            <a:r>
              <a:rPr lang="en-US" baseline="0" dirty="0" smtClean="0"/>
              <a:t>We use Zookeeper to elect cluster masters, even in the event of failure/partition (PAXOS algorithm)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202</a:t>
            </a:fld>
            <a:endParaRPr lang="en-US"/>
          </a:p>
        </p:txBody>
      </p:sp>
    </p:spTree>
    <p:extLst>
      <p:ext uri="{BB962C8B-B14F-4D97-AF65-F5344CB8AC3E}">
        <p14:creationId xmlns:p14="http://schemas.microsoft.com/office/powerpoint/2010/main" val="18337498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Slaves</a:t>
            </a:r>
            <a:r>
              <a:rPr lang="en-US" baseline="0" dirty="0" smtClean="0"/>
              <a:t> poll master for transactions they haven’t yet applied.</a:t>
            </a:r>
          </a:p>
          <a:p>
            <a:r>
              <a:rPr lang="en-US" baseline="0" dirty="0" smtClean="0"/>
              <a:t>Polling interval is configurable per slave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204</a:t>
            </a:fld>
            <a:endParaRPr lang="en-US"/>
          </a:p>
        </p:txBody>
      </p:sp>
    </p:spTree>
    <p:extLst>
      <p:ext uri="{BB962C8B-B14F-4D97-AF65-F5344CB8AC3E}">
        <p14:creationId xmlns:p14="http://schemas.microsoft.com/office/powerpoint/2010/main" val="64983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slaves can be made always slave</a:t>
            </a:r>
            <a:r>
              <a:rPr lang="en-US" baseline="0" dirty="0" smtClean="0"/>
              <a:t> only – they’ll never try to become master in the event of failover.</a:t>
            </a:r>
          </a:p>
          <a:p>
            <a:r>
              <a:rPr lang="en-US" baseline="0" dirty="0" smtClean="0"/>
              <a:t>This means we can keep a master in a particular data </a:t>
            </a:r>
            <a:r>
              <a:rPr lang="en-US" baseline="0" dirty="0" err="1" smtClean="0"/>
              <a:t>centre</a:t>
            </a:r>
            <a:r>
              <a:rPr lang="en-US" baseline="0" dirty="0" smtClean="0"/>
              <a:t> – unless there’s a disaster when we can ask one of the </a:t>
            </a:r>
            <a:r>
              <a:rPr lang="en-US" baseline="0" dirty="0" err="1" smtClean="0"/>
              <a:t>perma</a:t>
            </a:r>
            <a:r>
              <a:rPr lang="en-US" baseline="0" dirty="0" smtClean="0"/>
              <a:t>-slaves to become master, and the other </a:t>
            </a:r>
            <a:r>
              <a:rPr lang="en-US" baseline="0" dirty="0" err="1" smtClean="0"/>
              <a:t>perma</a:t>
            </a:r>
            <a:r>
              <a:rPr lang="en-US" baseline="0" dirty="0" smtClean="0"/>
              <a:t>-slaves to become regular slaves.</a:t>
            </a:r>
          </a:p>
          <a:p>
            <a:r>
              <a:rPr lang="en-US" baseline="0" dirty="0" err="1" smtClean="0"/>
              <a:t>Perma</a:t>
            </a:r>
            <a:r>
              <a:rPr lang="en-US" baseline="0" dirty="0" smtClean="0"/>
              <a:t>-slaves can be used to scale out reads local to users in a global deployment – this is how some large corporate customers work atop Amazon EC2.</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207</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Fowler points out that KV/Column/Document stores are all aggregates: they’re different from graphs because they enforce</a:t>
            </a:r>
            <a:r>
              <a:rPr lang="en-US" baseline="0" dirty="0" smtClean="0"/>
              <a:t> structure at design time – as an aggregate of data.</a:t>
            </a:r>
          </a:p>
          <a:p>
            <a:r>
              <a:rPr lang="en-US" baseline="0" dirty="0" smtClean="0"/>
              <a:t>Clump of data that can be co-located on a cluster instance and which is accessed together.</a:t>
            </a:r>
          </a:p>
          <a:p>
            <a:r>
              <a:rPr lang="en-US" baseline="0" dirty="0" smtClean="0"/>
              <a:t>“</a:t>
            </a:r>
            <a:r>
              <a:rPr lang="en-US" dirty="0" smtClean="0"/>
              <a:t>a fundamental unit of storage which is a rich structure of closely related data: for key-value stores it's the value, for document stores it's the document, and for column-family stores it's the column family. In DDD terms, this group of data is an </a:t>
            </a:r>
            <a:r>
              <a:rPr lang="en-US" dirty="0" smtClean="0">
                <a:hlinkClick r:id="rId3"/>
              </a:rPr>
              <a:t>aggregate</a:t>
            </a:r>
            <a:r>
              <a:rPr lang="en-US" dirty="0" smtClean="0"/>
              <a: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15</a:t>
            </a:fld>
            <a:endParaRPr lang="en-US"/>
          </a:p>
        </p:txBody>
      </p:sp>
    </p:spTree>
    <p:extLst>
      <p:ext uri="{BB962C8B-B14F-4D97-AF65-F5344CB8AC3E}">
        <p14:creationId xmlns:p14="http://schemas.microsoft.com/office/powerpoint/2010/main" val="1322685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Lose capacity, not entire service</a:t>
            </a:r>
            <a:r>
              <a:rPr lang="en-US" baseline="0" dirty="0" smtClean="0"/>
              <a:t> – graceful </a:t>
            </a:r>
            <a:r>
              <a:rPr lang="en-US" baseline="0" dirty="0" err="1" smtClean="0"/>
              <a:t>degredation</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208</a:t>
            </a:fld>
            <a:endParaRPr lang="en-US"/>
          </a:p>
        </p:txBody>
      </p:sp>
    </p:spTree>
    <p:extLst>
      <p:ext uri="{BB962C8B-B14F-4D97-AF65-F5344CB8AC3E}">
        <p14:creationId xmlns:p14="http://schemas.microsoft.com/office/powerpoint/2010/main" val="3511875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212</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black-hole</a:t>
            </a:r>
            <a:r>
              <a:rPr lang="en-US" baseline="0" dirty="0" smtClean="0"/>
              <a:t> problem: popular nodes get lumped together on a single instance, but there is low point cut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213</a:t>
            </a:fld>
            <a:endParaRPr lang="en-US"/>
          </a:p>
        </p:txBody>
      </p:sp>
    </p:spTree>
    <p:extLst>
      <p:ext uri="{BB962C8B-B14F-4D97-AF65-F5344CB8AC3E}">
        <p14:creationId xmlns:p14="http://schemas.microsoft.com/office/powerpoint/2010/main" val="25235382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Load-leveling</a:t>
            </a:r>
            <a:r>
              <a:rPr lang="en-US" baseline="0" dirty="0" smtClean="0"/>
              <a:t> alone can lead to many relationships crossing instances. </a:t>
            </a:r>
          </a:p>
          <a:p>
            <a:r>
              <a:rPr lang="en-US" baseline="0" dirty="0" smtClean="0"/>
              <a:t>These are very expensive to traverse, networks are many orders of magnitude slower than in-memory traversals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214</a:t>
            </a:fld>
            <a:endParaRPr lang="en-US"/>
          </a:p>
        </p:txBody>
      </p:sp>
    </p:spTree>
    <p:extLst>
      <p:ext uri="{BB962C8B-B14F-4D97-AF65-F5344CB8AC3E}">
        <p14:creationId xmlns:p14="http://schemas.microsoft.com/office/powerpoint/2010/main" val="3326218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well-known algorithms</a:t>
            </a:r>
            <a:r>
              <a:rPr lang="en-US" baseline="0" dirty="0" smtClean="0"/>
              <a:t> that help with keeping graphs balanced (the Minimum Point-Cut problem)</a:t>
            </a:r>
          </a:p>
          <a:p>
            <a:endParaRPr lang="en-US" baseline="0" dirty="0" smtClean="0"/>
          </a:p>
          <a:p>
            <a:r>
              <a:rPr lang="en-US" baseline="0" dirty="0" smtClean="0"/>
              <a:t>They can work at </a:t>
            </a:r>
          </a:p>
          <a:p>
            <a:endParaRPr lang="en-US" baseline="0" dirty="0" smtClean="0"/>
          </a:p>
          <a:p>
            <a:r>
              <a:rPr lang="en-US" baseline="0" dirty="0" smtClean="0"/>
              <a:t> - insert-time</a:t>
            </a:r>
          </a:p>
          <a:p>
            <a:r>
              <a:rPr lang="en-US" baseline="0" dirty="0" smtClean="0"/>
              <a:t> - periodically</a:t>
            </a:r>
          </a:p>
          <a:p>
            <a:endParaRPr lang="en-US" baseline="0" dirty="0" smtClean="0"/>
          </a:p>
          <a:p>
            <a:r>
              <a:rPr lang="en-US" baseline="0" dirty="0" smtClean="0"/>
              <a:t>Each has different properties, but good ones take a local view of the graph (no global locks) and work incrementally (short bursts).</a:t>
            </a:r>
          </a:p>
          <a:p>
            <a:r>
              <a:rPr lang="en-US" baseline="0" dirty="0" smtClean="0"/>
              <a:t>They can even take into account use patterns.</a:t>
            </a:r>
          </a:p>
          <a:p>
            <a:endParaRPr lang="en-US" baseline="0" dirty="0" smtClean="0"/>
          </a:p>
          <a:p>
            <a:r>
              <a:rPr lang="en-US" b="1" baseline="0" dirty="0" smtClean="0"/>
              <a:t>But this is still an open research area.</a:t>
            </a:r>
            <a:r>
              <a:rPr lang="en-US" baseline="0" dirty="0" smtClean="0"/>
              <a:t> Graphs are highly mutable and so these algorithms face an uphill fight, even if we could get them right.</a:t>
            </a:r>
          </a:p>
          <a:p>
            <a:r>
              <a:rPr lang="en-US" baseline="0" dirty="0" smtClean="0"/>
              <a:t>Unlike other </a:t>
            </a:r>
            <a:r>
              <a:rPr lang="en-US" baseline="0" dirty="0" err="1" smtClean="0"/>
              <a:t>NoSQL</a:t>
            </a:r>
            <a:r>
              <a:rPr lang="en-US" baseline="0" dirty="0" smtClean="0"/>
              <a:t> stores, graph’s simply aren’t predictable, and so we can’t use techniques like consistent hashing for scale out.</a:t>
            </a:r>
          </a:p>
        </p:txBody>
      </p:sp>
      <p:sp>
        <p:nvSpPr>
          <p:cNvPr id="4" name="Slide Number Placeholder 3"/>
          <p:cNvSpPr>
            <a:spLocks noGrp="1"/>
          </p:cNvSpPr>
          <p:nvPr>
            <p:ph type="sldNum" sz="quarter" idx="10"/>
          </p:nvPr>
        </p:nvSpPr>
        <p:spPr/>
        <p:txBody>
          <a:bodyPr/>
          <a:lstStyle/>
          <a:p>
            <a:fld id="{CED8D948-D25D-8E4B-9BFE-B537C3A7CF38}" type="slidenum">
              <a:rPr lang="en-US" smtClean="0"/>
              <a:t>215</a:t>
            </a:fld>
            <a:endParaRPr lang="en-US"/>
          </a:p>
        </p:txBody>
      </p:sp>
    </p:spTree>
    <p:extLst>
      <p:ext uri="{BB962C8B-B14F-4D97-AF65-F5344CB8AC3E}">
        <p14:creationId xmlns:p14="http://schemas.microsoft.com/office/powerpoint/2010/main" val="1793889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databases need to be Facebook scale.</a:t>
            </a:r>
          </a:p>
          <a:p>
            <a:r>
              <a:rPr lang="en-US" dirty="0" smtClean="0"/>
              <a:t>Most</a:t>
            </a:r>
            <a:r>
              <a:rPr lang="en-US" baseline="0" dirty="0" smtClean="0"/>
              <a:t> enterprise deployments have much more modest usage.</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216</a:t>
            </a:fld>
            <a:endParaRPr lang="en-US"/>
          </a:p>
        </p:txBody>
      </p:sp>
    </p:spTree>
    <p:extLst>
      <p:ext uri="{BB962C8B-B14F-4D97-AF65-F5344CB8AC3E}">
        <p14:creationId xmlns:p14="http://schemas.microsoft.com/office/powerpoint/2010/main" val="10888551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Filesystem</a:t>
            </a:r>
            <a:r>
              <a:rPr lang="en-US" dirty="0" smtClean="0"/>
              <a:t>: </a:t>
            </a:r>
          </a:p>
          <a:p>
            <a:r>
              <a:rPr lang="en-US" dirty="0" smtClean="0"/>
              <a:t> - files</a:t>
            </a:r>
            <a:r>
              <a:rPr lang="en-US" baseline="0" dirty="0" smtClean="0"/>
              <a:t> on disk. </a:t>
            </a:r>
          </a:p>
          <a:p>
            <a:r>
              <a:rPr lang="en-US" baseline="0" dirty="0" smtClean="0"/>
              <a:t> - We lay them out very carefully so that we can calculate offsets and jump to any record in the files quickly. </a:t>
            </a:r>
          </a:p>
          <a:p>
            <a:r>
              <a:rPr lang="en-US" baseline="0" dirty="0" smtClean="0"/>
              <a:t> - We love SSDs because we can still get stung by spinning disks at this level, but in a second I’ll show how we alleviate that.</a:t>
            </a:r>
          </a:p>
          <a:p>
            <a:r>
              <a:rPr lang="en-US" baseline="0" dirty="0" smtClean="0"/>
              <a:t> - We have separate stores for nodes, relationships, properties, and </a:t>
            </a:r>
            <a:r>
              <a:rPr lang="en-US" baseline="0" dirty="0" err="1" smtClean="0"/>
              <a:t>optimisations</a:t>
            </a:r>
            <a:r>
              <a:rPr lang="en-US" baseline="0" dirty="0" smtClean="0"/>
              <a:t> for common cases to ensure that data is found in one file (e.g. short strings)</a:t>
            </a:r>
          </a:p>
          <a:p>
            <a:endParaRPr lang="en-US" baseline="0" dirty="0" smtClean="0"/>
          </a:p>
          <a:p>
            <a:r>
              <a:rPr lang="en-US" baseline="0" dirty="0" smtClean="0"/>
              <a:t>Memory-mapped NIO. We use Java NIO, which is fast!</a:t>
            </a:r>
          </a:p>
          <a:p>
            <a:endParaRPr lang="en-US" baseline="0" dirty="0" smtClean="0"/>
          </a:p>
          <a:p>
            <a:r>
              <a:rPr lang="en-US" baseline="0" dirty="0" smtClean="0"/>
              <a:t>Caches:</a:t>
            </a:r>
          </a:p>
          <a:p>
            <a:r>
              <a:rPr lang="en-US" baseline="0" dirty="0" smtClean="0"/>
              <a:t> - Our special sauce. Caches allow us to work fast even with spinning disks – they give us millions of traversals per second on laptop-quality hardware</a:t>
            </a:r>
          </a:p>
          <a:p>
            <a:endParaRPr lang="en-US" baseline="0" dirty="0" smtClean="0"/>
          </a:p>
          <a:p>
            <a:r>
              <a:rPr lang="en-US" baseline="0" dirty="0" smtClean="0"/>
              <a:t>Core API:</a:t>
            </a:r>
          </a:p>
          <a:p>
            <a:r>
              <a:rPr lang="en-US" baseline="0" dirty="0" smtClean="0"/>
              <a:t> - Low level graph abstractions, imperative in nature. Can be highly efficient</a:t>
            </a:r>
          </a:p>
          <a:p>
            <a:r>
              <a:rPr lang="en-US" baseline="0" dirty="0" smtClean="0"/>
              <a:t> - Trade off is low-level programming</a:t>
            </a:r>
          </a:p>
          <a:p>
            <a:endParaRPr lang="en-US" baseline="0" dirty="0" smtClean="0"/>
          </a:p>
          <a:p>
            <a:r>
              <a:rPr lang="en-US" baseline="0" dirty="0" smtClean="0"/>
              <a:t>Traversal Framework: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The “query layer”</a:t>
            </a:r>
          </a:p>
          <a:p>
            <a:r>
              <a:rPr lang="en-US" baseline="0" dirty="0" smtClean="0"/>
              <a:t> - We have one stable and one experimental version</a:t>
            </a:r>
          </a:p>
          <a:p>
            <a:r>
              <a:rPr lang="en-US" baseline="0" dirty="0" smtClean="0"/>
              <a:t> - Declaratively describe what to look for in a graph, not so much how.</a:t>
            </a:r>
          </a:p>
          <a:p>
            <a:endParaRPr lang="en-US" baseline="0" dirty="0" smtClean="0"/>
          </a:p>
          <a:p>
            <a:r>
              <a:rPr lang="en-US" baseline="0" dirty="0" smtClean="0"/>
              <a:t>JVM Language bindings:</a:t>
            </a:r>
          </a:p>
          <a:p>
            <a:r>
              <a:rPr lang="en-US" baseline="0" dirty="0" smtClean="0"/>
              <a:t> - Remember we’re a Java database, so anything can bind to us. We have a Java API, that API has been consumed and adapted to suit </a:t>
            </a:r>
            <a:r>
              <a:rPr lang="en-US" baseline="0" dirty="0" err="1" smtClean="0"/>
              <a:t>JRuby</a:t>
            </a:r>
            <a:r>
              <a:rPr lang="en-US" baseline="0" dirty="0" smtClean="0"/>
              <a:t>, </a:t>
            </a:r>
            <a:r>
              <a:rPr lang="en-US" baseline="0" dirty="0" err="1" smtClean="0"/>
              <a:t>Jython</a:t>
            </a:r>
            <a:r>
              <a:rPr lang="en-US" baseline="0" dirty="0" smtClean="0"/>
              <a:t>, </a:t>
            </a:r>
            <a:r>
              <a:rPr lang="en-US" baseline="0" dirty="0" err="1" smtClean="0"/>
              <a:t>Clojure</a:t>
            </a:r>
            <a:r>
              <a:rPr lang="en-US" baseline="0" dirty="0" smtClean="0"/>
              <a:t>, </a:t>
            </a:r>
            <a:r>
              <a:rPr lang="en-US" baseline="0" dirty="0" err="1" smtClean="0"/>
              <a:t>Scala</a:t>
            </a:r>
            <a:r>
              <a:rPr lang="en-US" baseline="0" dirty="0" smtClean="0"/>
              <a:t>, </a:t>
            </a:r>
            <a:r>
              <a:rPr lang="en-US" baseline="0" dirty="0" err="1" smtClean="0"/>
              <a:t>etc</a:t>
            </a:r>
            <a:endParaRPr lang="en-US" baseline="0" dirty="0" smtClean="0"/>
          </a:p>
          <a:p>
            <a:endParaRPr lang="en-US" baseline="0" dirty="0" smtClean="0"/>
          </a:p>
          <a:p>
            <a:r>
              <a:rPr lang="en-US" baseline="0" dirty="0" smtClean="0"/>
              <a:t>REST API:</a:t>
            </a:r>
          </a:p>
          <a:p>
            <a:r>
              <a:rPr lang="en-US" baseline="0" dirty="0" smtClean="0"/>
              <a:t> - A proper, discoverable, hypermedia-driven REST API. Useful if you’re off the JVM or just want to treat the database as a server on the network</a:t>
            </a:r>
          </a:p>
        </p:txBody>
      </p:sp>
      <p:sp>
        <p:nvSpPr>
          <p:cNvPr id="4" name="Slide Number Placeholder 3"/>
          <p:cNvSpPr>
            <a:spLocks noGrp="1"/>
          </p:cNvSpPr>
          <p:nvPr>
            <p:ph type="sldNum" sz="quarter" idx="10"/>
          </p:nvPr>
        </p:nvSpPr>
        <p:spPr/>
        <p:txBody>
          <a:bodyPr/>
          <a:lstStyle/>
          <a:p>
            <a:fld id="{CED8D948-D25D-8E4B-9BFE-B537C3A7CF38}" type="slidenum">
              <a:rPr lang="en-US" smtClean="0"/>
              <a:t>217</a:t>
            </a:fld>
            <a:endParaRPr lang="en-US"/>
          </a:p>
        </p:txBody>
      </p:sp>
    </p:spTree>
    <p:extLst>
      <p:ext uri="{BB962C8B-B14F-4D97-AF65-F5344CB8AC3E}">
        <p14:creationId xmlns:p14="http://schemas.microsoft.com/office/powerpoint/2010/main" val="919796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10s of gigabytes:</a:t>
            </a:r>
          </a:p>
          <a:p>
            <a:r>
              <a:rPr lang="en-US" sz="1200" kern="1200" dirty="0" smtClean="0">
                <a:solidFill>
                  <a:schemeClr val="tx1"/>
                </a:solidFill>
                <a:latin typeface="+mn-lt"/>
                <a:ea typeface="+mn-ea"/>
                <a:cs typeface="+mn-cs"/>
              </a:rPr>
              <a:t>Slam in the RAM on a single server and all is plain sailing</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 is write scaling</a:t>
            </a:r>
            <a:r>
              <a:rPr lang="en-US" sz="1200" kern="1200" baseline="0" dirty="0" smtClean="0">
                <a:solidFill>
                  <a:schemeClr val="tx1"/>
                </a:solidFill>
                <a:latin typeface="+mn-lt"/>
                <a:ea typeface="+mn-ea"/>
                <a:cs typeface="+mn-cs"/>
              </a:rPr>
              <a:t> that is trickier with graphs, but if you’ve got an enterprise-scale or read-mostly web-scale system this might not be such a problem</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218</a:t>
            </a:fld>
            <a:endParaRPr lang="en-US"/>
          </a:p>
        </p:txBody>
      </p:sp>
    </p:spTree>
    <p:extLst>
      <p:ext uri="{BB962C8B-B14F-4D97-AF65-F5344CB8AC3E}">
        <p14:creationId xmlns:p14="http://schemas.microsoft.com/office/powerpoint/2010/main" val="3605990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Consistent Routing c.f. Consistent</a:t>
            </a:r>
            <a:r>
              <a:rPr lang="en-US" baseline="0" dirty="0" smtClean="0"/>
              <a:t> hashing name – means always try to route related requests to the same server to hopefully benefit from warm caches</a:t>
            </a:r>
          </a:p>
        </p:txBody>
      </p:sp>
      <p:sp>
        <p:nvSpPr>
          <p:cNvPr id="4" name="Slide Number Placeholder 3"/>
          <p:cNvSpPr>
            <a:spLocks noGrp="1"/>
          </p:cNvSpPr>
          <p:nvPr>
            <p:ph type="sldNum" sz="quarter" idx="10"/>
          </p:nvPr>
        </p:nvSpPr>
        <p:spPr/>
        <p:txBody>
          <a:bodyPr/>
          <a:lstStyle/>
          <a:p>
            <a:fld id="{CED8D948-D25D-8E4B-9BFE-B537C3A7CF38}" type="slidenum">
              <a:rPr lang="en-US" smtClean="0"/>
              <a:t>220</a:t>
            </a:fld>
            <a:endParaRPr lang="en-US"/>
          </a:p>
        </p:txBody>
      </p:sp>
    </p:spTree>
    <p:extLst>
      <p:ext uri="{BB962C8B-B14F-4D97-AF65-F5344CB8AC3E}">
        <p14:creationId xmlns:p14="http://schemas.microsoft.com/office/powerpoint/2010/main" val="3500303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domains naturally</a:t>
            </a:r>
            <a:r>
              <a:rPr lang="en-US" baseline="0" dirty="0" smtClean="0"/>
              <a:t> shard.</a:t>
            </a:r>
          </a:p>
          <a:p>
            <a:endParaRPr lang="en-US" baseline="0" dirty="0" smtClean="0"/>
          </a:p>
          <a:p>
            <a:r>
              <a:rPr lang="en-US" baseline="0" dirty="0" smtClean="0"/>
              <a:t>E.g. geo where the connections between cities are few compared with the connections within the cities. So can place cities or countries on different nodes</a:t>
            </a:r>
          </a:p>
          <a:p>
            <a:r>
              <a:rPr lang="en-US" baseline="0" dirty="0" smtClean="0"/>
              <a:t>E.g. user content, where connections between normal users are few (modulo any celebrities). </a:t>
            </a:r>
          </a:p>
          <a:p>
            <a:endParaRPr lang="en-US" baseline="0" dirty="0" smtClean="0"/>
          </a:p>
          <a:p>
            <a:r>
              <a:rPr lang="en-US" baseline="0" dirty="0" smtClean="0"/>
              <a:t>Write-scaling is not automatic with graphs</a:t>
            </a:r>
          </a:p>
        </p:txBody>
      </p:sp>
      <p:sp>
        <p:nvSpPr>
          <p:cNvPr id="4" name="Slide Number Placeholder 3"/>
          <p:cNvSpPr>
            <a:spLocks noGrp="1"/>
          </p:cNvSpPr>
          <p:nvPr>
            <p:ph type="sldNum" sz="quarter" idx="10"/>
          </p:nvPr>
        </p:nvSpPr>
        <p:spPr/>
        <p:txBody>
          <a:bodyPr/>
          <a:lstStyle/>
          <a:p>
            <a:fld id="{CED8D948-D25D-8E4B-9BFE-B537C3A7CF38}" type="slidenum">
              <a:rPr lang="en-US" smtClean="0"/>
              <a:t>221</a:t>
            </a:fld>
            <a:endParaRPr lang="en-US"/>
          </a:p>
        </p:txBody>
      </p:sp>
    </p:spTree>
    <p:extLst>
      <p:ext uri="{BB962C8B-B14F-4D97-AF65-F5344CB8AC3E}">
        <p14:creationId xmlns:p14="http://schemas.microsoft.com/office/powerpoint/2010/main" val="148491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 Amazon decide that they always</a:t>
            </a:r>
            <a:r>
              <a:rPr lang="en-US" baseline="0" dirty="0" smtClean="0"/>
              <a:t> wanted the shopping basket to be available, but couldn’t take a chance on RDBMS</a:t>
            </a:r>
          </a:p>
          <a:p>
            <a:r>
              <a:rPr lang="en-US" baseline="0" dirty="0" smtClean="0"/>
              <a:t>So they built their own</a:t>
            </a:r>
          </a:p>
          <a:p>
            <a:r>
              <a:rPr lang="en-US" baseline="0" dirty="0" smtClean="0"/>
              <a:t>Big risk, but simple data model and well-known computing science underpinning it (e.g. consistent hashing, Bloom filters for sensible replication)</a:t>
            </a:r>
          </a:p>
          <a:p>
            <a:r>
              <a:rPr lang="en-US" baseline="0" dirty="0" smtClean="0"/>
              <a:t>+ Massive read/write scale</a:t>
            </a:r>
          </a:p>
          <a:p>
            <a:r>
              <a:rPr lang="en-US" baseline="0" dirty="0" smtClean="0"/>
              <a:t>- Simplistic data model moves heavy lifting into the app tier (e.g. map reduce)</a:t>
            </a:r>
          </a:p>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16</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224</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225</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227</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236</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Helper class;</a:t>
            </a:r>
            <a:r>
              <a:rPr lang="en-US" baseline="0" dirty="0" smtClean="0"/>
              <a:t> it’s static method creates a server suitable for using in functional tests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238</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kinds of testing it may be possible</a:t>
            </a:r>
            <a:r>
              <a:rPr lang="en-US" baseline="0" dirty="0" smtClean="0"/>
              <a:t> to instantiate a server per fixture (test suite), using @</a:t>
            </a:r>
            <a:r>
              <a:rPr lang="en-US" baseline="0" dirty="0" err="1" smtClean="0"/>
              <a:t>BeforeClass</a:t>
            </a:r>
            <a:r>
              <a:rPr lang="en-US" baseline="0" dirty="0" smtClean="0"/>
              <a:t> and @</a:t>
            </a:r>
            <a:r>
              <a:rPr lang="en-US" baseline="0" dirty="0" err="1" smtClean="0"/>
              <a:t>AfterClass</a:t>
            </a:r>
            <a:r>
              <a:rPr lang="en-US" baseline="0" dirty="0" smtClean="0"/>
              <a:t>, rather than per test.</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239</a:t>
            </a:fld>
            <a:endParaRPr lang="en-US"/>
          </a:p>
        </p:txBody>
      </p:sp>
    </p:spTree>
    <p:extLst>
      <p:ext uri="{BB962C8B-B14F-4D97-AF65-F5344CB8AC3E}">
        <p14:creationId xmlns:p14="http://schemas.microsoft.com/office/powerpoint/2010/main" val="20574709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a:t>
            </a:r>
          </a:p>
          <a:p>
            <a:r>
              <a:rPr lang="en-US" dirty="0" smtClean="0"/>
              <a:t>	Documents,</a:t>
            </a:r>
            <a:r>
              <a:rPr lang="en-US" baseline="0" dirty="0" smtClean="0"/>
              <a:t> name-value pairs</a:t>
            </a:r>
            <a:endParaRPr lang="en-US" dirty="0" smtClean="0"/>
          </a:p>
          <a:p>
            <a:r>
              <a:rPr lang="en-US" dirty="0" smtClean="0"/>
              <a:t>Relationships</a:t>
            </a:r>
          </a:p>
          <a:p>
            <a:r>
              <a:rPr lang="en-US" dirty="0" smtClean="0"/>
              <a:t>	Named</a:t>
            </a:r>
          </a:p>
          <a:p>
            <a:r>
              <a:rPr lang="en-US" dirty="0" smtClean="0"/>
              <a:t>	Directed – for semantic</a:t>
            </a:r>
            <a:r>
              <a:rPr lang="en-US" baseline="0" dirty="0" smtClean="0"/>
              <a:t> clarity</a:t>
            </a:r>
          </a:p>
          <a:p>
            <a:r>
              <a:rPr lang="en-US" baseline="0" dirty="0" smtClean="0"/>
              <a:t>	BUT traversable in any direction</a:t>
            </a:r>
          </a:p>
          <a:p>
            <a:r>
              <a:rPr lang="en-US" baseline="0" dirty="0" smtClean="0"/>
              <a:t>	Can also contain nodes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240</a:t>
            </a:fld>
            <a:endParaRPr lang="en-US"/>
          </a:p>
        </p:txBody>
      </p:sp>
    </p:spTree>
    <p:extLst>
      <p:ext uri="{BB962C8B-B14F-4D97-AF65-F5344CB8AC3E}">
        <p14:creationId xmlns:p14="http://schemas.microsoft.com/office/powerpoint/2010/main" val="13682158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241</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convenience, here we’re using the </a:t>
            </a:r>
            <a:r>
              <a:rPr lang="en-US" dirty="0" err="1" smtClean="0"/>
              <a:t>FriendOfAFriendSearch</a:t>
            </a:r>
            <a:r>
              <a:rPr lang="en-US" baseline="0" dirty="0" smtClean="0"/>
              <a:t> component shown in a previous slide – but we could as easily execute our own traversal or Cypher query</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242</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similar</a:t>
            </a:r>
            <a:r>
              <a:rPr lang="en-US" baseline="0" dirty="0" smtClean="0"/>
              <a:t> to testing any other component that uses embedded database. Differences:</a:t>
            </a:r>
          </a:p>
          <a:p>
            <a:pPr marL="171450" indent="-171450">
              <a:buFont typeface="Arial"/>
              <a:buChar char="•"/>
            </a:pPr>
            <a:r>
              <a:rPr lang="en-US" baseline="0" dirty="0" smtClean="0"/>
              <a:t>Injecting database as method parameter, rather than through constructor</a:t>
            </a:r>
          </a:p>
          <a:p>
            <a:pPr marL="171450" indent="-171450">
              <a:buFont typeface="Arial"/>
              <a:buChar char="•"/>
            </a:pPr>
            <a:r>
              <a:rPr lang="en-US" baseline="0" dirty="0" smtClean="0"/>
              <a:t>Returning a DTO</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243</a:t>
            </a:fld>
            <a:endParaRPr lang="en-US"/>
          </a:p>
        </p:txBody>
      </p:sp>
    </p:spTree>
    <p:extLst>
      <p:ext uri="{BB962C8B-B14F-4D97-AF65-F5344CB8AC3E}">
        <p14:creationId xmlns:p14="http://schemas.microsoft.com/office/powerpoint/2010/main" val="1340225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18</a:t>
            </a:fld>
            <a:endParaRPr lang="en-US"/>
          </a:p>
        </p:txBody>
      </p:sp>
    </p:spTree>
    <p:extLst>
      <p:ext uri="{BB962C8B-B14F-4D97-AF65-F5344CB8AC3E}">
        <p14:creationId xmlns:p14="http://schemas.microsoft.com/office/powerpoint/2010/main" val="2883582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254</a:t>
            </a:fld>
            <a:endParaRPr lang="en-US"/>
          </a:p>
        </p:txBody>
      </p:sp>
    </p:spTree>
    <p:extLst>
      <p:ext uri="{BB962C8B-B14F-4D97-AF65-F5344CB8AC3E}">
        <p14:creationId xmlns:p14="http://schemas.microsoft.com/office/powerpoint/2010/main" val="14134122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bad model (remember, model actions in terms of their outputs or products)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256</a:t>
            </a:fld>
            <a:endParaRPr lang="en-US"/>
          </a:p>
        </p:txBody>
      </p:sp>
    </p:spTree>
    <p:extLst>
      <p:ext uri="{BB962C8B-B14F-4D97-AF65-F5344CB8AC3E}">
        <p14:creationId xmlns:p14="http://schemas.microsoft.com/office/powerpoint/2010/main" val="8384487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257</a:t>
            </a:fld>
            <a:endParaRPr lang="en-US"/>
          </a:p>
        </p:txBody>
      </p:sp>
    </p:spTree>
    <p:extLst>
      <p:ext uri="{BB962C8B-B14F-4D97-AF65-F5344CB8AC3E}">
        <p14:creationId xmlns:p14="http://schemas.microsoft.com/office/powerpoint/2010/main" val="4241265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doesn’t</a:t>
            </a:r>
            <a:r>
              <a:rPr lang="en-US" baseline="0" dirty="0" smtClean="0"/>
              <a:t> have node types. It doesn’t really have relationship types, just relationship names</a:t>
            </a:r>
            <a:endParaRPr lang="en-US" dirty="0"/>
          </a:p>
        </p:txBody>
      </p:sp>
      <p:sp>
        <p:nvSpPr>
          <p:cNvPr id="4" name="Slide Number Placeholder 3"/>
          <p:cNvSpPr>
            <a:spLocks noGrp="1"/>
          </p:cNvSpPr>
          <p:nvPr>
            <p:ph type="sldNum" sz="quarter" idx="10"/>
          </p:nvPr>
        </p:nvSpPr>
        <p:spPr/>
        <p:txBody>
          <a:bodyPr/>
          <a:lstStyle/>
          <a:p>
            <a:fld id="{CED8D948-D25D-8E4B-9BFE-B537C3A7CF38}" type="slidenum">
              <a:rPr lang="en-US" smtClean="0"/>
              <a:t>259</a:t>
            </a:fld>
            <a:endParaRPr lang="en-US"/>
          </a:p>
        </p:txBody>
      </p:sp>
    </p:spTree>
    <p:extLst>
      <p:ext uri="{BB962C8B-B14F-4D97-AF65-F5344CB8AC3E}">
        <p14:creationId xmlns:p14="http://schemas.microsoft.com/office/powerpoint/2010/main" val="117306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ED8D948-D25D-8E4B-9BFE-B537C3A7CF38}" type="slidenum">
              <a:rPr lang="en-US" smtClean="0"/>
              <a:t>20</a:t>
            </a:fld>
            <a:endParaRPr lang="en-US"/>
          </a:p>
        </p:txBody>
      </p:sp>
    </p:spTree>
    <p:extLst>
      <p:ext uri="{BB962C8B-B14F-4D97-AF65-F5344CB8AC3E}">
        <p14:creationId xmlns:p14="http://schemas.microsoft.com/office/powerpoint/2010/main" val="288358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26467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2395618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77235"/>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187704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5571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6240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9" name="Slide Number Placeholder 8"/>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12602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5" name="Slide Number Placeholder 4"/>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4177037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86A618-0097-4544-8128-594A80843A9A}" type="slidenum">
              <a:rPr lang="en-US" smtClean="0"/>
              <a:t>‹#›</a:t>
            </a:fld>
            <a:endParaRPr lang="en-US"/>
          </a:p>
        </p:txBody>
      </p:sp>
    </p:spTree>
    <p:extLst>
      <p:ext uri="{BB962C8B-B14F-4D97-AF65-F5344CB8AC3E}">
        <p14:creationId xmlns:p14="http://schemas.microsoft.com/office/powerpoint/2010/main" val="37950988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a:stretch>
            <a:fillRect/>
          </a:stretch>
        </p:blipFill>
        <p:spPr>
          <a:xfrm>
            <a:off x="0" y="3821906"/>
            <a:ext cx="9144000" cy="30360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0186A618-0097-4544-8128-594A80843A9A}" type="slidenum">
              <a:rPr lang="en-US" smtClean="0"/>
              <a:pPr/>
              <a:t>‹#›</a:t>
            </a:fld>
            <a:endParaRPr lang="en-US" dirty="0"/>
          </a:p>
        </p:txBody>
      </p:sp>
    </p:spTree>
    <p:extLst>
      <p:ext uri="{BB962C8B-B14F-4D97-AF65-F5344CB8AC3E}">
        <p14:creationId xmlns:p14="http://schemas.microsoft.com/office/powerpoint/2010/main" val="63013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1.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14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30.png"/><Relationship Id="rId6" Type="http://schemas.openxmlformats.org/officeDocument/2006/relationships/image" Target="../media/image56.png"/><Relationship Id="rId7"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30.png"/><Relationship Id="rId6" Type="http://schemas.openxmlformats.org/officeDocument/2006/relationships/image" Target="../media/image56.png"/><Relationship Id="rId7"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14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54.png"/><Relationship Id="rId6"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abs.google.com/papers/bigtable.html" TargetMode="External"/><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80.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8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emf"/></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8.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9.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H="1">
            <a:off x="-2" y="0"/>
            <a:ext cx="914400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smaller.mp4">
            <a:hlinkClick r:id="" action="ppaction://media"/>
            <a:hlinkHover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2300243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585301" cy="369332"/>
          </a:xfrm>
          <a:prstGeom prst="rect">
            <a:avLst/>
          </a:prstGeom>
          <a:noFill/>
        </p:spPr>
        <p:txBody>
          <a:bodyPr wrap="none" rtlCol="0">
            <a:spAutoFit/>
          </a:bodyPr>
          <a:lstStyle/>
          <a:p>
            <a:r>
              <a:rPr lang="en-US" dirty="0" smtClean="0"/>
              <a:t>1980’s: Single Application</a:t>
            </a:r>
            <a:endParaRPr lang="en-US" dirty="0"/>
          </a:p>
        </p:txBody>
      </p:sp>
    </p:spTree>
    <p:extLst>
      <p:ext uri="{BB962C8B-B14F-4D97-AF65-F5344CB8AC3E}">
        <p14:creationId xmlns:p14="http://schemas.microsoft.com/office/powerpoint/2010/main" val="3742704691"/>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 </a:t>
            </a:r>
            <a:r>
              <a:rPr lang="en-US" dirty="0" err="1" smtClean="0"/>
              <a:t>ReturnableEvaluator</a:t>
            </a:r>
            <a:endParaRPr lang="en-US" dirty="0"/>
          </a:p>
        </p:txBody>
      </p:sp>
      <p:sp>
        <p:nvSpPr>
          <p:cNvPr id="8" name="Content Placeholder 7"/>
          <p:cNvSpPr>
            <a:spLocks noGrp="1"/>
          </p:cNvSpPr>
          <p:nvPr>
            <p:ph idx="1"/>
          </p:nvPr>
        </p:nvSpPr>
        <p:spPr/>
        <p:txBody>
          <a:bodyPr>
            <a:normAutofit/>
          </a:bodyPr>
          <a:lstStyle/>
          <a:p>
            <a:pPr marL="0" indent="0">
              <a:buNone/>
            </a:pPr>
            <a:r>
              <a:rPr lang="en-US" sz="1600" dirty="0" smtClean="0">
                <a:latin typeface="Courier New"/>
                <a:cs typeface="Courier New"/>
              </a:rPr>
              <a:t>Traverser </a:t>
            </a:r>
            <a:r>
              <a:rPr lang="en-US" sz="1600" dirty="0">
                <a:latin typeface="Courier New"/>
                <a:cs typeface="Courier New"/>
              </a:rPr>
              <a:t>t = </a:t>
            </a:r>
            <a:r>
              <a:rPr lang="en-US" sz="1600" dirty="0" err="1">
                <a:latin typeface="Courier New"/>
                <a:cs typeface="Courier New"/>
              </a:rPr>
              <a:t>theDoctor.traverse</a:t>
            </a:r>
            <a:r>
              <a:rPr lang="en-US" sz="1600" dirty="0">
                <a:latin typeface="Courier New"/>
                <a:cs typeface="Courier New"/>
              </a:rPr>
              <a:t>(</a:t>
            </a:r>
            <a:r>
              <a:rPr lang="en-US" sz="1600" dirty="0" err="1">
                <a:latin typeface="Courier New"/>
                <a:cs typeface="Courier New"/>
              </a:rPr>
              <a:t>Order.DEPTH_FIRST</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StopEvaluator.DEPTH_ONE</a:t>
            </a:r>
            <a:r>
              <a:rPr lang="en-US" sz="1600" dirty="0">
                <a:latin typeface="Courier New"/>
                <a:cs typeface="Courier New"/>
              </a:rPr>
              <a:t>, </a:t>
            </a:r>
          </a:p>
          <a:p>
            <a:pPr marL="0" indent="0">
              <a:buNone/>
            </a:pPr>
            <a:r>
              <a:rPr lang="en-US" sz="1600" dirty="0" smtClean="0">
                <a:latin typeface="Courier New"/>
                <a:cs typeface="Courier New"/>
              </a:rPr>
              <a:t>  new </a:t>
            </a:r>
            <a:r>
              <a:rPr lang="en-US" sz="1600" dirty="0" err="1">
                <a:latin typeface="Courier New"/>
                <a:cs typeface="Courier New"/>
              </a:rPr>
              <a:t>ReturnableEvaluator</a:t>
            </a:r>
            <a:r>
              <a:rPr lang="en-US" sz="1600" dirty="0">
                <a:latin typeface="Courier New"/>
                <a:cs typeface="Courier New"/>
              </a:rPr>
              <a:t>() {</a:t>
            </a:r>
          </a:p>
          <a:p>
            <a:pPr marL="0" indent="0">
              <a:buNone/>
            </a:pPr>
            <a:r>
              <a:rPr lang="en-US" sz="1600" dirty="0" smtClean="0">
                <a:latin typeface="Courier New"/>
                <a:cs typeface="Courier New"/>
              </a:rPr>
              <a:t>    public </a:t>
            </a:r>
            <a:r>
              <a:rPr lang="en-US" sz="1600" dirty="0" err="1">
                <a:latin typeface="Courier New"/>
                <a:cs typeface="Courier New"/>
              </a:rPr>
              <a:t>boolean</a:t>
            </a:r>
            <a:r>
              <a:rPr lang="en-US" sz="1600" dirty="0">
                <a:latin typeface="Courier New"/>
                <a:cs typeface="Courier New"/>
              </a:rPr>
              <a:t> </a:t>
            </a:r>
            <a:r>
              <a:rPr lang="en-US" sz="1600" dirty="0" err="1">
                <a:latin typeface="Courier New"/>
                <a:cs typeface="Courier New"/>
              </a:rPr>
              <a:t>isReturnableNode</a:t>
            </a:r>
            <a:r>
              <a:rPr lang="en-US" sz="1600" dirty="0">
                <a:latin typeface="Courier New"/>
                <a:cs typeface="Courier New"/>
              </a:rPr>
              <a:t>(</a:t>
            </a:r>
            <a:r>
              <a:rPr lang="en-US" sz="1600" dirty="0" err="1">
                <a:latin typeface="Courier New"/>
                <a:cs typeface="Courier New"/>
              </a:rPr>
              <a:t>TraversalPosition</a:t>
            </a:r>
            <a:r>
              <a:rPr lang="en-US" sz="1600" dirty="0">
                <a:latin typeface="Courier New"/>
                <a:cs typeface="Courier New"/>
              </a:rPr>
              <a:t> </a:t>
            </a:r>
            <a:r>
              <a:rPr lang="en-US" sz="1600" dirty="0" err="1" smtClean="0">
                <a:latin typeface="Courier New"/>
                <a:cs typeface="Courier New"/>
              </a:rPr>
              <a:t>pos</a:t>
            </a:r>
            <a:r>
              <a:rPr lang="en-US" sz="1600" dirty="0" smtClean="0">
                <a:latin typeface="Courier New"/>
                <a:cs typeface="Courier New"/>
              </a:rPr>
              <a:t>) </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     return </a:t>
            </a:r>
            <a:r>
              <a:rPr lang="en-US" sz="1600" dirty="0" err="1" smtClean="0">
                <a:latin typeface="Courier New"/>
                <a:cs typeface="Courier New"/>
              </a:rPr>
              <a:t>pos.currentNode</a:t>
            </a:r>
            <a:r>
              <a:rPr lang="en-US" sz="1600" dirty="0">
                <a:latin typeface="Courier New"/>
                <a:cs typeface="Courier New"/>
              </a:rPr>
              <a:t>().</a:t>
            </a:r>
            <a:r>
              <a:rPr lang="en-US" sz="1600" dirty="0" err="1">
                <a:latin typeface="Courier New"/>
                <a:cs typeface="Courier New"/>
              </a:rPr>
              <a:t>hasProperty</a:t>
            </a:r>
            <a:r>
              <a:rPr lang="en-US" sz="1600" dirty="0">
                <a:latin typeface="Courier New"/>
                <a:cs typeface="Courier New"/>
              </a:rPr>
              <a:t>("actor");</a:t>
            </a:r>
          </a:p>
          <a:p>
            <a:pPr marL="0" indent="0">
              <a:buNone/>
            </a:pPr>
            <a:r>
              <a:rPr lang="en-US" sz="1600" dirty="0">
                <a:latin typeface="Courier New"/>
                <a:cs typeface="Courier New"/>
              </a:rPr>
              <a:t> </a:t>
            </a:r>
            <a:r>
              <a:rPr lang="en-US" sz="1600" dirty="0" smtClean="0">
                <a:latin typeface="Courier New"/>
                <a:cs typeface="Courier New"/>
              </a:rPr>
              <a:t>   }</a:t>
            </a:r>
            <a:endParaRPr lang="en-US" sz="1600" dirty="0">
              <a:latin typeface="Courier New"/>
              <a:cs typeface="Courier New"/>
            </a:endParaRPr>
          </a:p>
          <a:p>
            <a:pPr marL="0" indent="0">
              <a:buNone/>
            </a:pPr>
            <a:r>
              <a:rPr lang="en-US" sz="1600" dirty="0" smtClean="0">
                <a:latin typeface="Courier New"/>
                <a:cs typeface="Courier New"/>
              </a:rPr>
              <a:t>  }</a:t>
            </a:r>
            <a:r>
              <a:rPr lang="en-US" sz="1600" dirty="0">
                <a:latin typeface="Courier New"/>
                <a:cs typeface="Courier New"/>
              </a:rPr>
              <a:t>, </a:t>
            </a:r>
          </a:p>
          <a:p>
            <a:pPr marL="0" indent="0">
              <a:buNone/>
            </a:pPr>
            <a:r>
              <a:rPr lang="en-US" sz="1600" dirty="0" smtClean="0">
                <a:latin typeface="Courier New"/>
                <a:cs typeface="Courier New"/>
              </a:rPr>
              <a:t>  </a:t>
            </a:r>
            <a:r>
              <a:rPr lang="en-US" sz="1600" dirty="0" err="1" smtClean="0">
                <a:latin typeface="Courier New"/>
                <a:cs typeface="Courier New"/>
              </a:rPr>
              <a:t>DoctorWhoRelations.PLAYED</a:t>
            </a:r>
            <a:r>
              <a:rPr lang="en-US" sz="1600" dirty="0">
                <a:latin typeface="Courier New"/>
                <a:cs typeface="Courier New"/>
              </a:rPr>
              <a:t>, </a:t>
            </a:r>
            <a:r>
              <a:rPr lang="en-US" sz="1600" dirty="0" err="1">
                <a:latin typeface="Courier New"/>
                <a:cs typeface="Courier New"/>
              </a:rPr>
              <a:t>Direction.INCOMING</a:t>
            </a:r>
            <a:r>
              <a:rPr lang="en-US" sz="1600" dirty="0">
                <a:latin typeface="Courier New"/>
                <a:cs typeface="Courier New"/>
              </a:rPr>
              <a:t>);</a:t>
            </a:r>
            <a:endParaRPr lang="en-US" sz="1600" dirty="0"/>
          </a:p>
        </p:txBody>
      </p:sp>
    </p:spTree>
    <p:extLst>
      <p:ext uri="{BB962C8B-B14F-4D97-AF65-F5344CB8AC3E}">
        <p14:creationId xmlns:p14="http://schemas.microsoft.com/office/powerpoint/2010/main" val="236444852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default parameters in traverser API to traverse the graph</a:t>
            </a:r>
          </a:p>
          <a:p>
            <a:r>
              <a:rPr lang="en-US" dirty="0" smtClean="0"/>
              <a:t>Use </a:t>
            </a:r>
            <a:r>
              <a:rPr lang="en-US" dirty="0" err="1" smtClean="0"/>
              <a:t>customised</a:t>
            </a:r>
            <a:r>
              <a:rPr lang="en-US" dirty="0" smtClean="0"/>
              <a:t> </a:t>
            </a:r>
            <a:r>
              <a:rPr lang="en-US" dirty="0" err="1" smtClean="0">
                <a:latin typeface="Courier New"/>
                <a:cs typeface="Courier New"/>
              </a:rPr>
              <a:t>ReturnableEvaluator</a:t>
            </a:r>
            <a:r>
              <a:rPr lang="en-US" dirty="0" smtClean="0"/>
              <a:t> to populate the returnable set of nodes for a traversal, using the traverser API</a:t>
            </a:r>
          </a:p>
        </p:txBody>
      </p:sp>
    </p:spTree>
    <p:extLst>
      <p:ext uri="{BB962C8B-B14F-4D97-AF65-F5344CB8AC3E}">
        <p14:creationId xmlns:p14="http://schemas.microsoft.com/office/powerpoint/2010/main" val="953840305"/>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sp>
        <p:nvSpPr>
          <p:cNvPr id="6" name="TextBox 5"/>
          <p:cNvSpPr txBox="1"/>
          <p:nvPr/>
        </p:nvSpPr>
        <p:spPr>
          <a:xfrm>
            <a:off x="785088" y="6026724"/>
            <a:ext cx="3232727" cy="369332"/>
          </a:xfrm>
          <a:prstGeom prst="rect">
            <a:avLst/>
          </a:prstGeom>
          <a:noFill/>
        </p:spPr>
        <p:txBody>
          <a:bodyPr wrap="square" rtlCol="0">
            <a:spAutoFit/>
          </a:bodyPr>
          <a:lstStyle/>
          <a:p>
            <a:r>
              <a:rPr lang="en-US" dirty="0"/>
              <a:t>http://www.dalek6388.co.uk/</a:t>
            </a:r>
          </a:p>
        </p:txBody>
      </p:sp>
      <p:pic>
        <p:nvPicPr>
          <p:cNvPr id="4" name="Picture 3" descr="Screen shot 2011-06-30 at 14.15.4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5089" y="1288471"/>
            <a:ext cx="6996548" cy="4385558"/>
          </a:xfrm>
          <a:prstGeom prst="rect">
            <a:avLst/>
          </a:prstGeom>
        </p:spPr>
      </p:pic>
    </p:spTree>
    <p:extLst>
      <p:ext uri="{BB962C8B-B14F-4D97-AF65-F5344CB8AC3E}">
        <p14:creationId xmlns:p14="http://schemas.microsoft.com/office/powerpoint/2010/main" val="1275104718"/>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and The Master</a:t>
            </a:r>
            <a:endParaRPr lang="en-US" dirty="0"/>
          </a:p>
        </p:txBody>
      </p:sp>
      <p:pic>
        <p:nvPicPr>
          <p:cNvPr id="4" name="Picture 3" descr="Screen shot 2011-06-27 at 16.50.1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8252" y="1676400"/>
            <a:ext cx="6997700" cy="3505200"/>
          </a:xfrm>
          <a:prstGeom prst="rect">
            <a:avLst/>
          </a:prstGeom>
        </p:spPr>
      </p:pic>
    </p:spTree>
    <p:extLst>
      <p:ext uri="{BB962C8B-B14F-4D97-AF65-F5344CB8AC3E}">
        <p14:creationId xmlns:p14="http://schemas.microsoft.com/office/powerpoint/2010/main" val="142317698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7</a:t>
            </a:r>
            <a:endParaRPr lang="en-US" dirty="0"/>
          </a:p>
        </p:txBody>
      </p:sp>
      <p:sp>
        <p:nvSpPr>
          <p:cNvPr id="5" name="Subtitle 4"/>
          <p:cNvSpPr>
            <a:spLocks noGrp="1"/>
          </p:cNvSpPr>
          <p:nvPr>
            <p:ph type="subTitle" idx="1"/>
          </p:nvPr>
        </p:nvSpPr>
        <p:spPr/>
        <p:txBody>
          <a:bodyPr/>
          <a:lstStyle/>
          <a:p>
            <a:r>
              <a:rPr lang="en-US" dirty="0" smtClean="0"/>
              <a:t>“New” Traverser API</a:t>
            </a:r>
          </a:p>
          <a:p>
            <a:endParaRPr lang="en-US" dirty="0"/>
          </a:p>
        </p:txBody>
      </p:sp>
    </p:spTree>
    <p:extLst>
      <p:ext uri="{BB962C8B-B14F-4D97-AF65-F5344CB8AC3E}">
        <p14:creationId xmlns:p14="http://schemas.microsoft.com/office/powerpoint/2010/main" val="21093669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Traverser API</a:t>
            </a:r>
            <a:endParaRPr lang="en-US" dirty="0"/>
          </a:p>
        </p:txBody>
      </p:sp>
      <p:sp>
        <p:nvSpPr>
          <p:cNvPr id="3" name="Content Placeholder 2"/>
          <p:cNvSpPr>
            <a:spLocks noGrp="1"/>
          </p:cNvSpPr>
          <p:nvPr>
            <p:ph idx="1"/>
          </p:nvPr>
        </p:nvSpPr>
        <p:spPr>
          <a:xfrm>
            <a:off x="457200" y="1600201"/>
            <a:ext cx="8229600" cy="1493982"/>
          </a:xfrm>
        </p:spPr>
        <p:txBody>
          <a:bodyPr>
            <a:normAutofit fontScale="70000" lnSpcReduction="20000"/>
          </a:bodyPr>
          <a:lstStyle/>
          <a:p>
            <a:r>
              <a:rPr lang="en-US" dirty="0"/>
              <a:t>Newer (obviously!)</a:t>
            </a:r>
          </a:p>
          <a:p>
            <a:r>
              <a:rPr lang="en-US" dirty="0"/>
              <a:t>Designed for the 95% use </a:t>
            </a:r>
            <a:r>
              <a:rPr lang="en-US" dirty="0" smtClean="0"/>
              <a:t>case</a:t>
            </a:r>
          </a:p>
          <a:p>
            <a:r>
              <a:rPr lang="en-US" dirty="0"/>
              <a:t>In the </a:t>
            </a:r>
            <a:r>
              <a:rPr lang="en-US" b="1" dirty="0" smtClean="0">
                <a:latin typeface="Courier New"/>
                <a:cs typeface="Courier New"/>
              </a:rPr>
              <a:t>org.neo4j.graphdb.traversal</a:t>
            </a:r>
            <a:r>
              <a:rPr lang="en-US" dirty="0" smtClean="0"/>
              <a:t> package</a:t>
            </a:r>
            <a:endParaRPr lang="en-US" dirty="0"/>
          </a:p>
          <a:p>
            <a:r>
              <a:rPr lang="en-US" dirty="0"/>
              <a:t>http://docs.neo4j.org/chunked/milestone/tutorial-</a:t>
            </a:r>
            <a:r>
              <a:rPr lang="en-US" dirty="0" err="1"/>
              <a:t>traversal.html</a:t>
            </a:r>
            <a:endParaRPr lang="en-US" dirty="0" smtClean="0"/>
          </a:p>
          <a:p>
            <a:endParaRPr lang="en-US" dirty="0"/>
          </a:p>
        </p:txBody>
      </p:sp>
      <p:sp>
        <p:nvSpPr>
          <p:cNvPr id="4" name="TextBox 3"/>
          <p:cNvSpPr txBox="1"/>
          <p:nvPr/>
        </p:nvSpPr>
        <p:spPr>
          <a:xfrm>
            <a:off x="457200" y="3128819"/>
            <a:ext cx="8612909" cy="3151910"/>
          </a:xfrm>
          <a:prstGeom prst="rect">
            <a:avLst/>
          </a:prstGeom>
          <a:noFill/>
        </p:spPr>
        <p:txBody>
          <a:bodyPr wrap="square" rtlCol="0">
            <a:normAutofit fontScale="77500" lnSpcReduction="20000"/>
          </a:bodyPr>
          <a:lstStyle/>
          <a:p>
            <a:r>
              <a:rPr lang="en-US" dirty="0">
                <a:latin typeface="Courier New"/>
                <a:cs typeface="Courier New"/>
              </a:rPr>
              <a:t>Traverser traverser = </a:t>
            </a:r>
            <a:r>
              <a:rPr lang="en-US" dirty="0" err="1">
                <a:latin typeface="Courier New"/>
                <a:cs typeface="Courier New"/>
              </a:rPr>
              <a:t>Traversal.description</a:t>
            </a:r>
            <a:r>
              <a:rPr lang="en-US" dirty="0">
                <a:latin typeface="Courier New"/>
                <a:cs typeface="Courier New"/>
              </a:rPr>
              <a:t>()</a:t>
            </a:r>
          </a:p>
          <a:p>
            <a:r>
              <a:rPr lang="en-US" dirty="0">
                <a:latin typeface="Courier New"/>
                <a:cs typeface="Courier New"/>
              </a:rPr>
              <a:t>    .relationships(</a:t>
            </a:r>
            <a:r>
              <a:rPr lang="en-US" dirty="0" err="1" smtClean="0">
                <a:latin typeface="Courier New"/>
                <a:cs typeface="Courier New"/>
              </a:rPr>
              <a:t>DoctorWhoRelationships.ENEMY_OF</a:t>
            </a:r>
            <a:r>
              <a:rPr lang="en-US" dirty="0">
                <a:latin typeface="Courier New"/>
                <a:cs typeface="Courier New"/>
              </a:rPr>
              <a:t>, </a:t>
            </a:r>
            <a:r>
              <a:rPr lang="en-US" dirty="0" err="1">
                <a:latin typeface="Courier New"/>
                <a:cs typeface="Courier New"/>
              </a:rPr>
              <a:t>Direction.OUTGOING</a:t>
            </a:r>
            <a:r>
              <a:rPr lang="en-US" dirty="0">
                <a:latin typeface="Courier New"/>
                <a:cs typeface="Courier New"/>
              </a:rPr>
              <a:t>)</a:t>
            </a:r>
          </a:p>
          <a:p>
            <a:r>
              <a:rPr lang="en-US" dirty="0">
                <a:latin typeface="Courier New"/>
                <a:cs typeface="Courier New"/>
              </a:rPr>
              <a:t>    .</a:t>
            </a:r>
            <a:r>
              <a:rPr lang="en-US" dirty="0" err="1">
                <a:latin typeface="Courier New"/>
                <a:cs typeface="Courier New"/>
              </a:rPr>
              <a:t>depthFirst</a:t>
            </a:r>
            <a:r>
              <a:rPr lang="en-US" dirty="0">
                <a:latin typeface="Courier New"/>
                <a:cs typeface="Courier New"/>
              </a:rPr>
              <a:t>()</a:t>
            </a:r>
          </a:p>
          <a:p>
            <a:r>
              <a:rPr lang="en-US" dirty="0">
                <a:latin typeface="Courier New"/>
                <a:cs typeface="Courier New"/>
              </a:rPr>
              <a:t>    .uniqueness(</a:t>
            </a:r>
            <a:r>
              <a:rPr lang="en-US" dirty="0" err="1">
                <a:latin typeface="Courier New"/>
                <a:cs typeface="Courier New"/>
              </a:rPr>
              <a:t>Uniqueness.NODE_GLOBAL</a:t>
            </a:r>
            <a:r>
              <a:rPr lang="en-US" dirty="0">
                <a:latin typeface="Courier New"/>
                <a:cs typeface="Courier New"/>
              </a:rPr>
              <a:t>)</a:t>
            </a:r>
          </a:p>
          <a:p>
            <a:r>
              <a:rPr lang="en-US" dirty="0">
                <a:latin typeface="Courier New"/>
                <a:cs typeface="Courier New"/>
              </a:rPr>
              <a:t>    .evaluator(</a:t>
            </a:r>
            <a:r>
              <a:rPr lang="en-US" b="1" dirty="0">
                <a:latin typeface="Courier New"/>
                <a:cs typeface="Courier New"/>
              </a:rPr>
              <a:t>new Evaluator() {  </a:t>
            </a:r>
          </a:p>
          <a:p>
            <a:r>
              <a:rPr lang="en-US" b="1" dirty="0">
                <a:latin typeface="Courier New"/>
                <a:cs typeface="Courier New"/>
              </a:rPr>
              <a:t>      public Evaluation evaluate(Path path) {</a:t>
            </a:r>
          </a:p>
          <a:p>
            <a:r>
              <a:rPr lang="en-US" b="1" dirty="0">
                <a:latin typeface="Courier New"/>
                <a:cs typeface="Courier New"/>
              </a:rPr>
              <a:t>        // Only include if we're at depth 2, for enemy-of-enemy</a:t>
            </a:r>
          </a:p>
          <a:p>
            <a:r>
              <a:rPr lang="en-US" b="1" dirty="0">
                <a:latin typeface="Courier New"/>
                <a:cs typeface="Courier New"/>
              </a:rPr>
              <a:t>        if(</a:t>
            </a:r>
            <a:r>
              <a:rPr lang="en-US" b="1" dirty="0" err="1">
                <a:latin typeface="Courier New"/>
                <a:cs typeface="Courier New"/>
              </a:rPr>
              <a:t>path.length</a:t>
            </a:r>
            <a:r>
              <a:rPr lang="en-US" b="1" dirty="0">
                <a:latin typeface="Courier New"/>
                <a:cs typeface="Courier New"/>
              </a:rPr>
              <a:t>() == 2) {</a:t>
            </a:r>
          </a:p>
          <a:p>
            <a:r>
              <a:rPr lang="en-US" b="1" dirty="0">
                <a:latin typeface="Courier New"/>
                <a:cs typeface="Courier New"/>
              </a:rPr>
              <a:t>          return </a:t>
            </a:r>
            <a:r>
              <a:rPr lang="en-US" b="1" dirty="0" err="1">
                <a:latin typeface="Courier New"/>
                <a:cs typeface="Courier New"/>
              </a:rPr>
              <a:t>Evaluation.INCLUDE_AND_PRUNE</a:t>
            </a:r>
            <a:r>
              <a:rPr lang="en-US" b="1" dirty="0">
                <a:latin typeface="Courier New"/>
                <a:cs typeface="Courier New"/>
              </a:rPr>
              <a:t>;</a:t>
            </a:r>
          </a:p>
          <a:p>
            <a:r>
              <a:rPr lang="en-US" b="1" dirty="0">
                <a:latin typeface="Courier New"/>
                <a:cs typeface="Courier New"/>
              </a:rPr>
              <a:t>        } else if(</a:t>
            </a:r>
            <a:r>
              <a:rPr lang="en-US" b="1" dirty="0" err="1">
                <a:latin typeface="Courier New"/>
                <a:cs typeface="Courier New"/>
              </a:rPr>
              <a:t>path.length</a:t>
            </a:r>
            <a:r>
              <a:rPr lang="en-US" b="1" dirty="0">
                <a:latin typeface="Courier New"/>
                <a:cs typeface="Courier New"/>
              </a:rPr>
              <a:t>() &gt; 2){</a:t>
            </a:r>
          </a:p>
          <a:p>
            <a:r>
              <a:rPr lang="en-US" b="1" dirty="0">
                <a:latin typeface="Courier New"/>
                <a:cs typeface="Courier New"/>
              </a:rPr>
              <a:t>          return </a:t>
            </a:r>
            <a:r>
              <a:rPr lang="en-US" b="1" dirty="0" err="1">
                <a:latin typeface="Courier New"/>
                <a:cs typeface="Courier New"/>
              </a:rPr>
              <a:t>Evaluation.EXCLUDE_AND_PRUNE</a:t>
            </a:r>
            <a:r>
              <a:rPr lang="en-US" b="1" dirty="0">
                <a:latin typeface="Courier New"/>
                <a:cs typeface="Courier New"/>
              </a:rPr>
              <a:t>;</a:t>
            </a:r>
          </a:p>
          <a:p>
            <a:r>
              <a:rPr lang="en-US" b="1" dirty="0">
                <a:latin typeface="Courier New"/>
                <a:cs typeface="Courier New"/>
              </a:rPr>
              <a:t>        } else {</a:t>
            </a:r>
          </a:p>
          <a:p>
            <a:r>
              <a:rPr lang="en-US" b="1" dirty="0">
                <a:latin typeface="Courier New"/>
                <a:cs typeface="Courier New"/>
              </a:rPr>
              <a:t>          return </a:t>
            </a:r>
            <a:r>
              <a:rPr lang="en-US" b="1" dirty="0" err="1">
                <a:latin typeface="Courier New"/>
                <a:cs typeface="Courier New"/>
              </a:rPr>
              <a:t>Evaluation.EXCLUDE_AND_CONTINUE</a:t>
            </a:r>
            <a:r>
              <a:rPr lang="en-US" b="1" dirty="0">
                <a:latin typeface="Courier New"/>
                <a:cs typeface="Courier New"/>
              </a:rPr>
              <a:t>;</a:t>
            </a:r>
          </a:p>
          <a:p>
            <a:r>
              <a:rPr lang="en-US" b="1" dirty="0">
                <a:latin typeface="Courier New"/>
                <a:cs typeface="Courier New"/>
              </a:rPr>
              <a:t>        }</a:t>
            </a:r>
          </a:p>
          <a:p>
            <a:r>
              <a:rPr lang="en-US" b="1" dirty="0">
                <a:latin typeface="Courier New"/>
                <a:cs typeface="Courier New"/>
              </a:rPr>
              <a:t>      }</a:t>
            </a:r>
          </a:p>
          <a:p>
            <a:r>
              <a:rPr lang="en-US" b="1" dirty="0">
                <a:latin typeface="Courier New"/>
                <a:cs typeface="Courier New"/>
              </a:rPr>
              <a:t>    }</a:t>
            </a:r>
            <a:r>
              <a:rPr lang="en-US" dirty="0">
                <a:latin typeface="Courier New"/>
                <a:cs typeface="Courier New"/>
              </a:rPr>
              <a:t>)</a:t>
            </a:r>
          </a:p>
          <a:p>
            <a:r>
              <a:rPr lang="en-US" dirty="0">
                <a:latin typeface="Courier New"/>
                <a:cs typeface="Courier New"/>
              </a:rPr>
              <a:t>    .traverse(</a:t>
            </a:r>
            <a:r>
              <a:rPr lang="en-US" dirty="0" err="1">
                <a:latin typeface="Courier New"/>
                <a:cs typeface="Courier New"/>
              </a:rPr>
              <a:t>theMaster</a:t>
            </a:r>
            <a:r>
              <a:rPr lang="en-US" dirty="0">
                <a:latin typeface="Courier New"/>
                <a:cs typeface="Courier New"/>
              </a:rPr>
              <a:t>);</a:t>
            </a:r>
          </a:p>
        </p:txBody>
      </p:sp>
    </p:spTree>
    <p:extLst>
      <p:ext uri="{BB962C8B-B14F-4D97-AF65-F5344CB8AC3E}">
        <p14:creationId xmlns:p14="http://schemas.microsoft.com/office/powerpoint/2010/main" val="14008353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Follow the regeneration path to find how many doctors there have been by using the new traversal framework and a custom </a:t>
            </a:r>
            <a:r>
              <a:rPr lang="en-US" dirty="0" smtClean="0">
                <a:latin typeface="Courier New"/>
                <a:cs typeface="Courier New"/>
              </a:rPr>
              <a:t>Evaluator</a:t>
            </a:r>
          </a:p>
          <a:p>
            <a:r>
              <a:rPr lang="en-US" dirty="0" smtClean="0"/>
              <a:t>Find the first Doctor by using </a:t>
            </a:r>
            <a:r>
              <a:rPr lang="en-US" dirty="0"/>
              <a:t>the new traversal framework and a custom </a:t>
            </a:r>
            <a:r>
              <a:rPr lang="en-US" dirty="0" smtClean="0">
                <a:latin typeface="Courier New"/>
                <a:cs typeface="Courier New"/>
              </a:rPr>
              <a:t>Evaluator</a:t>
            </a:r>
            <a:endParaRPr lang="en-US" dirty="0" smtClean="0"/>
          </a:p>
          <a:p>
            <a:pPr lvl="1"/>
            <a:r>
              <a:rPr lang="en-US" dirty="0" smtClean="0"/>
              <a:t>Beware of Richard </a:t>
            </a:r>
            <a:r>
              <a:rPr lang="en-US" dirty="0" err="1" smtClean="0"/>
              <a:t>Hurdnall</a:t>
            </a:r>
            <a:endParaRPr lang="en-US" dirty="0" smtClean="0"/>
          </a:p>
        </p:txBody>
      </p:sp>
    </p:spTree>
    <p:extLst>
      <p:ext uri="{BB962C8B-B14F-4D97-AF65-F5344CB8AC3E}">
        <p14:creationId xmlns:p14="http://schemas.microsoft.com/office/powerpoint/2010/main" val="156666284"/>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6" name="Picture 5" descr="Screen shot 2011-06-14 at 11.13.1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2650" y="1417638"/>
            <a:ext cx="7239000" cy="4206663"/>
          </a:xfrm>
          <a:prstGeom prst="rect">
            <a:avLst/>
          </a:prstGeom>
        </p:spPr>
      </p:pic>
    </p:spTree>
    <p:extLst>
      <p:ext uri="{BB962C8B-B14F-4D97-AF65-F5344CB8AC3E}">
        <p14:creationId xmlns:p14="http://schemas.microsoft.com/office/powerpoint/2010/main" val="881656442"/>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a:t>
            </a:r>
            <a:endParaRPr lang="en-US" dirty="0"/>
          </a:p>
        </p:txBody>
      </p:sp>
      <p:pic>
        <p:nvPicPr>
          <p:cNvPr id="3" name="Picture 2"/>
          <p:cNvPicPr>
            <a:picLocks noChangeAspect="1"/>
          </p:cNvPicPr>
          <p:nvPr/>
        </p:nvPicPr>
        <p:blipFill>
          <a:blip r:embed="rId2"/>
          <a:stretch>
            <a:fillRect/>
          </a:stretch>
        </p:blipFill>
        <p:spPr>
          <a:xfrm>
            <a:off x="429280" y="1069690"/>
            <a:ext cx="8165160" cy="5504432"/>
          </a:xfrm>
          <a:prstGeom prst="rect">
            <a:avLst/>
          </a:prstGeom>
        </p:spPr>
      </p:pic>
      <p:pic>
        <p:nvPicPr>
          <p:cNvPr id="5" name="Picture 4"/>
          <p:cNvPicPr>
            <a:picLocks noChangeAspect="1"/>
          </p:cNvPicPr>
          <p:nvPr/>
        </p:nvPicPr>
        <p:blipFill>
          <a:blip r:embed="rId3"/>
          <a:stretch>
            <a:fillRect/>
          </a:stretch>
        </p:blipFill>
        <p:spPr>
          <a:xfrm>
            <a:off x="0" y="3821906"/>
            <a:ext cx="9144000" cy="3036094"/>
          </a:xfrm>
          <a:prstGeom prst="rect">
            <a:avLst/>
          </a:prstGeom>
        </p:spPr>
      </p:pic>
    </p:spTree>
    <p:extLst>
      <p:ext uri="{BB962C8B-B14F-4D97-AF65-F5344CB8AC3E}">
        <p14:creationId xmlns:p14="http://schemas.microsoft.com/office/powerpoint/2010/main" val="2535938588"/>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8</a:t>
            </a:r>
            <a:endParaRPr lang="en-US" dirty="0"/>
          </a:p>
        </p:txBody>
      </p:sp>
      <p:sp>
        <p:nvSpPr>
          <p:cNvPr id="5" name="Subtitle 4"/>
          <p:cNvSpPr>
            <a:spLocks noGrp="1"/>
          </p:cNvSpPr>
          <p:nvPr>
            <p:ph type="subTitle" idx="1"/>
          </p:nvPr>
        </p:nvSpPr>
        <p:spPr/>
        <p:txBody>
          <a:bodyPr/>
          <a:lstStyle/>
          <a:p>
            <a:r>
              <a:rPr lang="en-US" dirty="0" smtClean="0"/>
              <a:t>The Cypher Query Language</a:t>
            </a:r>
          </a:p>
        </p:txBody>
      </p:sp>
    </p:spTree>
    <p:extLst>
      <p:ext uri="{BB962C8B-B14F-4D97-AF65-F5344CB8AC3E}">
        <p14:creationId xmlns:p14="http://schemas.microsoft.com/office/powerpoint/2010/main" val="797265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4" name="Magnetic Disk 3"/>
          <p:cNvSpPr/>
          <p:nvPr/>
        </p:nvSpPr>
        <p:spPr>
          <a:xfrm>
            <a:off x="3821544" y="4433454"/>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6" name="Rounded Rectangle 5"/>
          <p:cNvSpPr/>
          <p:nvPr/>
        </p:nvSpPr>
        <p:spPr>
          <a:xfrm>
            <a:off x="3475181"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8" name="Straight Arrow Connector 7"/>
          <p:cNvCxnSpPr>
            <a:stCxn id="6" idx="2"/>
            <a:endCxn id="4" idx="1"/>
          </p:cNvCxnSpPr>
          <p:nvPr/>
        </p:nvCxnSpPr>
        <p:spPr>
          <a:xfrm>
            <a:off x="4404590" y="3573318"/>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71" y="1755152"/>
            <a:ext cx="2192615" cy="646331"/>
          </a:xfrm>
          <a:prstGeom prst="rect">
            <a:avLst/>
          </a:prstGeom>
          <a:noFill/>
        </p:spPr>
        <p:txBody>
          <a:bodyPr wrap="none" rtlCol="0">
            <a:spAutoFit/>
          </a:bodyPr>
          <a:lstStyle/>
          <a:p>
            <a:r>
              <a:rPr lang="en-US" dirty="0" smtClean="0"/>
              <a:t>1990’s: Integration </a:t>
            </a:r>
          </a:p>
          <a:p>
            <a:r>
              <a:rPr lang="en-US" dirty="0"/>
              <a:t>D</a:t>
            </a:r>
            <a:r>
              <a:rPr lang="en-US" dirty="0" smtClean="0"/>
              <a:t>atabase </a:t>
            </a:r>
            <a:r>
              <a:rPr lang="en-US" dirty="0" err="1" smtClean="0"/>
              <a:t>Antipattern</a:t>
            </a:r>
            <a:endParaRPr lang="en-US" dirty="0"/>
          </a:p>
        </p:txBody>
      </p:sp>
      <p:sp>
        <p:nvSpPr>
          <p:cNvPr id="7" name="Rounded Rectangle 6"/>
          <p:cNvSpPr/>
          <p:nvPr/>
        </p:nvSpPr>
        <p:spPr>
          <a:xfrm>
            <a:off x="5613399"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sp>
        <p:nvSpPr>
          <p:cNvPr id="10" name="Rounded Rectangle 9"/>
          <p:cNvSpPr/>
          <p:nvPr/>
        </p:nvSpPr>
        <p:spPr>
          <a:xfrm>
            <a:off x="1147617" y="2857499"/>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1" name="Straight Arrow Connector 10"/>
          <p:cNvCxnSpPr>
            <a:stCxn id="7" idx="2"/>
          </p:cNvCxnSpPr>
          <p:nvPr/>
        </p:nvCxnSpPr>
        <p:spPr>
          <a:xfrm flipH="1">
            <a:off x="4883727" y="3573318"/>
            <a:ext cx="1659081"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2077026" y="3573318"/>
            <a:ext cx="1883065" cy="987137"/>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8794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Cypher?</a:t>
            </a:r>
            <a:endParaRPr lang="en-US" dirty="0"/>
          </a:p>
        </p:txBody>
      </p:sp>
      <p:sp>
        <p:nvSpPr>
          <p:cNvPr id="3" name="Content Placeholder 2"/>
          <p:cNvSpPr>
            <a:spLocks noGrp="1"/>
          </p:cNvSpPr>
          <p:nvPr>
            <p:ph idx="1"/>
          </p:nvPr>
        </p:nvSpPr>
        <p:spPr/>
        <p:txBody>
          <a:bodyPr/>
          <a:lstStyle/>
          <a:p>
            <a:r>
              <a:rPr lang="en-US" dirty="0" smtClean="0"/>
              <a:t>Declarative graph pattern matching language</a:t>
            </a:r>
          </a:p>
          <a:p>
            <a:pPr lvl="1"/>
            <a:r>
              <a:rPr lang="en-US" dirty="0" smtClean="0"/>
              <a:t>“SQL for graphs”</a:t>
            </a:r>
          </a:p>
          <a:p>
            <a:pPr lvl="1"/>
            <a:r>
              <a:rPr lang="en-US" dirty="0" smtClean="0"/>
              <a:t>Tabular results</a:t>
            </a:r>
          </a:p>
          <a:p>
            <a:r>
              <a:rPr lang="en-US" dirty="0" smtClean="0"/>
              <a:t>Cypher is evolving steadily</a:t>
            </a:r>
          </a:p>
          <a:p>
            <a:pPr lvl="1"/>
            <a:r>
              <a:rPr lang="en-US" dirty="0" smtClean="0"/>
              <a:t>Features added/refined </a:t>
            </a:r>
            <a:r>
              <a:rPr lang="en-US" smtClean="0"/>
              <a:t>each release</a:t>
            </a:r>
            <a:endParaRPr lang="en-US" dirty="0" smtClean="0"/>
          </a:p>
          <a:p>
            <a:r>
              <a:rPr lang="en-US" dirty="0" smtClean="0"/>
              <a:t>Supports queries</a:t>
            </a:r>
          </a:p>
          <a:p>
            <a:pPr lvl="1"/>
            <a:r>
              <a:rPr lang="en-US" dirty="0" smtClean="0"/>
              <a:t>Including aggregation, ordering and limits</a:t>
            </a:r>
          </a:p>
          <a:p>
            <a:pPr lvl="1"/>
            <a:r>
              <a:rPr lang="en-US" dirty="0" smtClean="0"/>
              <a:t>Mutating operations since 1.8 M01</a:t>
            </a:r>
          </a:p>
          <a:p>
            <a:endParaRPr lang="en-US" dirty="0" smtClean="0"/>
          </a:p>
          <a:p>
            <a:endParaRPr lang="en-US" dirty="0"/>
          </a:p>
        </p:txBody>
      </p:sp>
    </p:spTree>
    <p:extLst>
      <p:ext uri="{BB962C8B-B14F-4D97-AF65-F5344CB8AC3E}">
        <p14:creationId xmlns:p14="http://schemas.microsoft.com/office/powerpoint/2010/main" val="352977393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Something new?</a:t>
            </a:r>
          </a:p>
        </p:txBody>
      </p:sp>
      <p:sp>
        <p:nvSpPr>
          <p:cNvPr id="21506" name="Rectangle 2"/>
          <p:cNvSpPr>
            <a:spLocks noGrp="1" noChangeArrowheads="1"/>
          </p:cNvSpPr>
          <p:nvPr>
            <p:ph type="body" idx="1"/>
          </p:nvPr>
        </p:nvSpPr>
        <p:spPr>
          <a:ln/>
        </p:spPr>
        <p:txBody>
          <a:bodyPr/>
          <a:lstStyle/>
          <a:p>
            <a:pPr marL="570364"/>
            <a:r>
              <a:rPr lang="en-US" dirty="0"/>
              <a:t>Existing Neo4j query mechanisms </a:t>
            </a:r>
            <a:r>
              <a:rPr lang="en-US" dirty="0" err="1" smtClean="0"/>
              <a:t>favour</a:t>
            </a:r>
            <a:r>
              <a:rPr lang="en-US" dirty="0" smtClean="0"/>
              <a:t> developers</a:t>
            </a:r>
            <a:endParaRPr lang="en-US" dirty="0"/>
          </a:p>
          <a:p>
            <a:pPr marL="882892" lvl="1"/>
            <a:r>
              <a:rPr lang="en-US" dirty="0" smtClean="0"/>
              <a:t>Java API</a:t>
            </a:r>
          </a:p>
          <a:p>
            <a:pPr marL="882892" lvl="1"/>
            <a:r>
              <a:rPr lang="en-US" dirty="0" smtClean="0"/>
              <a:t>Not ops-friendly</a:t>
            </a:r>
            <a:endParaRPr lang="en-US" dirty="0"/>
          </a:p>
        </p:txBody>
      </p:sp>
    </p:spTree>
    <p:extLst>
      <p:ext uri="{BB962C8B-B14F-4D97-AF65-F5344CB8AC3E}">
        <p14:creationId xmlns:p14="http://schemas.microsoft.com/office/powerpoint/2010/main" val="402168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smtClean="0"/>
              <a:t>Cypher is Declarative</a:t>
            </a:r>
            <a:endParaRPr lang="en-US" dirty="0"/>
          </a:p>
        </p:txBody>
      </p:sp>
      <p:sp>
        <p:nvSpPr>
          <p:cNvPr id="25602" name="Rectangle 2"/>
          <p:cNvSpPr>
            <a:spLocks noGrp="1" noChangeArrowheads="1"/>
          </p:cNvSpPr>
          <p:nvPr>
            <p:ph sz="half" idx="1"/>
          </p:nvPr>
        </p:nvSpPr>
        <p:spPr>
          <a:ln/>
        </p:spPr>
        <p:txBody>
          <a:bodyPr>
            <a:normAutofit/>
          </a:bodyPr>
          <a:lstStyle/>
          <a:p>
            <a:r>
              <a:rPr lang="en-US" sz="3200" dirty="0" smtClean="0">
                <a:solidFill>
                  <a:srgbClr val="4C4C4C"/>
                </a:solidFill>
                <a:ea typeface="ＭＳ Ｐゴシック" charset="0"/>
                <a:cs typeface="Gill Sans" charset="0"/>
              </a:rPr>
              <a:t>Imperative</a:t>
            </a:r>
          </a:p>
          <a:p>
            <a:pPr lvl="1"/>
            <a:r>
              <a:rPr lang="en-US" dirty="0" smtClean="0">
                <a:ea typeface="ＭＳ Ｐゴシック" charset="0"/>
                <a:cs typeface="Gill Sans" charset="0"/>
              </a:rPr>
              <a:t>follow </a:t>
            </a:r>
            <a:r>
              <a:rPr lang="en-US" dirty="0">
                <a:ea typeface="ＭＳ Ｐゴシック" charset="0"/>
                <a:cs typeface="Gill Sans" charset="0"/>
              </a:rPr>
              <a:t>relationship</a:t>
            </a:r>
          </a:p>
          <a:p>
            <a:pPr lvl="1"/>
            <a:r>
              <a:rPr lang="en-US" dirty="0">
                <a:ea typeface="ＭＳ Ｐゴシック" charset="0"/>
                <a:cs typeface="Gill Sans" charset="0"/>
              </a:rPr>
              <a:t>breadth-first </a:t>
            </a:r>
            <a:r>
              <a:rPr lang="en-US" dirty="0" err="1">
                <a:ea typeface="ＭＳ Ｐゴシック" charset="0"/>
                <a:cs typeface="Gill Sans" charset="0"/>
              </a:rPr>
              <a:t>vs</a:t>
            </a:r>
            <a:r>
              <a:rPr lang="en-US" dirty="0">
                <a:ea typeface="ＭＳ Ｐゴシック" charset="0"/>
                <a:cs typeface="Gill Sans" charset="0"/>
              </a:rPr>
              <a:t> depth-first</a:t>
            </a:r>
          </a:p>
          <a:p>
            <a:pPr lvl="1"/>
            <a:r>
              <a:rPr lang="en-US" dirty="0" smtClean="0">
                <a:ea typeface="ＭＳ Ｐゴシック" charset="0"/>
                <a:cs typeface="Gill Sans" charset="0"/>
              </a:rPr>
              <a:t>explicit </a:t>
            </a:r>
            <a:r>
              <a:rPr lang="en-US" dirty="0">
                <a:ea typeface="ＭＳ Ｐゴシック" charset="0"/>
                <a:cs typeface="Gill Sans" charset="0"/>
              </a:rPr>
              <a:t>algorithm</a:t>
            </a:r>
          </a:p>
          <a:p>
            <a:pPr lvl="1"/>
            <a:endParaRPr lang="en-US" sz="2700" dirty="0"/>
          </a:p>
        </p:txBody>
      </p:sp>
      <p:sp>
        <p:nvSpPr>
          <p:cNvPr id="2" name="Content Placeholder 1"/>
          <p:cNvSpPr>
            <a:spLocks noGrp="1"/>
          </p:cNvSpPr>
          <p:nvPr>
            <p:ph sz="half" idx="2"/>
          </p:nvPr>
        </p:nvSpPr>
        <p:spPr/>
        <p:txBody>
          <a:bodyPr>
            <a:normAutofit/>
          </a:bodyPr>
          <a:lstStyle/>
          <a:p>
            <a:r>
              <a:rPr lang="en-US" dirty="0" smtClean="0">
                <a:solidFill>
                  <a:srgbClr val="4C4C4C"/>
                </a:solidFill>
                <a:ea typeface="ＭＳ Ｐゴシック" charset="0"/>
                <a:cs typeface="Gill Sans" charset="0"/>
              </a:rPr>
              <a:t>Declarative</a:t>
            </a:r>
          </a:p>
          <a:p>
            <a:pPr lvl="1"/>
            <a:r>
              <a:rPr lang="en-US" dirty="0">
                <a:ea typeface="ＭＳ Ｐゴシック" charset="0"/>
                <a:cs typeface="Gill Sans" charset="0"/>
              </a:rPr>
              <a:t>specify starting point</a:t>
            </a:r>
          </a:p>
          <a:p>
            <a:pPr lvl="1"/>
            <a:r>
              <a:rPr lang="en-US" dirty="0">
                <a:ea typeface="ＭＳ Ｐゴシック" charset="0"/>
                <a:cs typeface="Gill Sans" charset="0"/>
              </a:rPr>
              <a:t>specify desired </a:t>
            </a:r>
            <a:r>
              <a:rPr lang="en-US" dirty="0" smtClean="0">
                <a:ea typeface="ＭＳ Ｐゴシック" charset="0"/>
                <a:cs typeface="Gill Sans" charset="0"/>
              </a:rPr>
              <a:t>outcome</a:t>
            </a:r>
            <a:endParaRPr lang="en-US" dirty="0">
              <a:ea typeface="ＭＳ Ｐゴシック" charset="0"/>
              <a:cs typeface="Gill Sans" charset="0"/>
            </a:endParaRPr>
          </a:p>
          <a:p>
            <a:pPr lvl="1"/>
            <a:r>
              <a:rPr lang="en-US" dirty="0">
                <a:ea typeface="ＭＳ Ｐゴシック" charset="0"/>
                <a:cs typeface="Gill Sans" charset="0"/>
              </a:rPr>
              <a:t>algorithm adaptable</a:t>
            </a:r>
          </a:p>
          <a:p>
            <a:pPr lvl="1"/>
            <a:r>
              <a:rPr lang="en-US" dirty="0">
                <a:ea typeface="ＭＳ Ｐゴシック" charset="0"/>
                <a:cs typeface="Gill Sans" charset="0"/>
              </a:rPr>
              <a:t>based on query</a:t>
            </a:r>
          </a:p>
          <a:p>
            <a:endParaRPr lang="en-US" dirty="0">
              <a:solidFill>
                <a:srgbClr val="4C4C4C"/>
              </a:solidFill>
              <a:ea typeface="ＭＳ Ｐゴシック" charset="0"/>
              <a:cs typeface="Gill Sans" charset="0"/>
            </a:endParaRPr>
          </a:p>
          <a:p>
            <a:endParaRPr lang="en-US" dirty="0"/>
          </a:p>
        </p:txBody>
      </p:sp>
      <p:sp>
        <p:nvSpPr>
          <p:cNvPr id="25605" name="Rectangle 5"/>
          <p:cNvSpPr>
            <a:spLocks/>
          </p:cNvSpPr>
          <p:nvPr/>
        </p:nvSpPr>
        <p:spPr bwMode="auto">
          <a:xfrm>
            <a:off x="-15627" y="2370832"/>
            <a:ext cx="4401220"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
        <p:nvSpPr>
          <p:cNvPr id="25606" name="Rectangle 6"/>
          <p:cNvSpPr>
            <a:spLocks/>
          </p:cNvSpPr>
          <p:nvPr/>
        </p:nvSpPr>
        <p:spPr bwMode="auto">
          <a:xfrm>
            <a:off x="4697016" y="2375297"/>
            <a:ext cx="4402336" cy="225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2262642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normAutofit fontScale="90000"/>
          </a:bodyPr>
          <a:lstStyle/>
          <a:p>
            <a:r>
              <a:rPr lang="en-US" dirty="0" smtClean="0"/>
              <a:t>Cypher is a pattern matching language</a:t>
            </a:r>
            <a:endParaRPr lang="en-US" dirty="0"/>
          </a:p>
        </p:txBody>
      </p:sp>
      <p:sp>
        <p:nvSpPr>
          <p:cNvPr id="12" name="Line 5"/>
          <p:cNvSpPr>
            <a:spLocks noChangeShapeType="1"/>
          </p:cNvSpPr>
          <p:nvPr/>
        </p:nvSpPr>
        <p:spPr bwMode="auto">
          <a:xfrm flipH="1">
            <a:off x="3724686" y="444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3973070" y="2456729"/>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6" name="Group 15"/>
          <p:cNvGrpSpPr/>
          <p:nvPr/>
        </p:nvGrpSpPr>
        <p:grpSpPr>
          <a:xfrm>
            <a:off x="5292562" y="3991709"/>
            <a:ext cx="918947" cy="918417"/>
            <a:chOff x="457200" y="2455664"/>
            <a:chExt cx="918947" cy="918417"/>
          </a:xfrm>
          <a:solidFill>
            <a:schemeClr val="tx1"/>
          </a:solidFill>
        </p:grpSpPr>
        <p:sp>
          <p:nvSpPr>
            <p:cNvPr id="17" name="Donut 1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9" name="Group 18"/>
          <p:cNvGrpSpPr/>
          <p:nvPr/>
        </p:nvGrpSpPr>
        <p:grpSpPr>
          <a:xfrm>
            <a:off x="2685598" y="3991709"/>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2" name="Line 5"/>
          <p:cNvSpPr>
            <a:spLocks noChangeShapeType="1"/>
          </p:cNvSpPr>
          <p:nvPr/>
        </p:nvSpPr>
        <p:spPr bwMode="auto">
          <a:xfrm flipV="1">
            <a:off x="3382893" y="3287726"/>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3" name="Line 5"/>
          <p:cNvSpPr>
            <a:spLocks noChangeShapeType="1"/>
          </p:cNvSpPr>
          <p:nvPr/>
        </p:nvSpPr>
        <p:spPr bwMode="auto">
          <a:xfrm flipH="1" flipV="1">
            <a:off x="4892017" y="3287726"/>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9367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Un-named Nodes &amp; </a:t>
            </a:r>
            <a:r>
              <a:rPr lang="en-US" dirty="0" err="1" smtClean="0"/>
              <a:t>Rels</a:t>
            </a:r>
            <a:endParaRPr lang="en-US" dirty="0"/>
          </a:p>
        </p:txBody>
      </p:sp>
      <p:sp>
        <p:nvSpPr>
          <p:cNvPr id="32771" name="Rectangle 3"/>
          <p:cNvSpPr>
            <a:spLocks/>
          </p:cNvSpPr>
          <p:nvPr/>
        </p:nvSpPr>
        <p:spPr bwMode="auto">
          <a:xfrm>
            <a:off x="2163541" y="3724943"/>
            <a:ext cx="474064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 --&gt; ()</a:t>
            </a:r>
          </a:p>
        </p:txBody>
      </p:sp>
      <p:grpSp>
        <p:nvGrpSpPr>
          <p:cNvPr id="32775" name="Group 7"/>
          <p:cNvGrpSpPr>
            <a:grpSpLocks/>
          </p:cNvGrpSpPr>
          <p:nvPr/>
        </p:nvGrpSpPr>
        <p:grpSpPr bwMode="auto">
          <a:xfrm>
            <a:off x="2196703" y="2455664"/>
            <a:ext cx="4482703" cy="892969"/>
            <a:chOff x="0" y="0"/>
            <a:chExt cx="4016" cy="800"/>
          </a:xfrm>
        </p:grpSpPr>
        <p:sp>
          <p:nvSpPr>
            <p:cNvPr id="32772" name="Oval 4"/>
            <p:cNvSpPr>
              <a:spLocks/>
            </p:cNvSpPr>
            <p:nvPr/>
          </p:nvSpPr>
          <p:spPr bwMode="auto">
            <a:xfrm>
              <a:off x="0"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3" name="Line 5"/>
            <p:cNvSpPr>
              <a:spLocks noChangeShapeType="1"/>
            </p:cNvSpPr>
            <p:nvPr/>
          </p:nvSpPr>
          <p:spPr bwMode="auto">
            <a:xfrm flipH="1">
              <a:off x="914" y="419"/>
              <a:ext cx="2165"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4" name="Oval 6"/>
            <p:cNvSpPr>
              <a:spLocks/>
            </p:cNvSpPr>
            <p:nvPr/>
          </p:nvSpPr>
          <p:spPr bwMode="auto">
            <a:xfrm>
              <a:off x="3216" y="0"/>
              <a:ext cx="800" cy="800"/>
            </a:xfrm>
            <a:prstGeom prst="ellips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74431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dirty="0" smtClean="0"/>
              <a:t>Un-named Relationship</a:t>
            </a:r>
            <a:endParaRPr lang="en-US" dirty="0"/>
          </a:p>
        </p:txBody>
      </p:sp>
      <p:sp>
        <p:nvSpPr>
          <p:cNvPr id="33795" name="Rectangle 3"/>
          <p:cNvSpPr>
            <a:spLocks/>
          </p:cNvSpPr>
          <p:nvPr/>
        </p:nvSpPr>
        <p:spPr bwMode="auto">
          <a:xfrm>
            <a:off x="1447726"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a:latin typeface="Monaco" charset="0"/>
                <a:ea typeface="ＭＳ Ｐゴシック" charset="0"/>
                <a:cs typeface="Monaco" charset="0"/>
                <a:sym typeface="Monaco" charset="0"/>
              </a:rPr>
              <a:t>(A) --&gt; (B)</a:t>
            </a:r>
          </a:p>
        </p:txBody>
      </p:sp>
      <p:grpSp>
        <p:nvGrpSpPr>
          <p:cNvPr id="9" name="Group 8"/>
          <p:cNvGrpSpPr/>
          <p:nvPr/>
        </p:nvGrpSpPr>
        <p:grpSpPr>
          <a:xfrm>
            <a:off x="4964673" y="2486539"/>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396797" y="294339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406201" y="2536933"/>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2345455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smtClean="0"/>
              <a:t>ASCII Art Patterns</a:t>
            </a:r>
            <a:endParaRPr lang="en-US" dirty="0"/>
          </a:p>
        </p:txBody>
      </p:sp>
      <p:sp>
        <p:nvSpPr>
          <p:cNvPr id="34819" name="Rectangle 3"/>
          <p:cNvSpPr>
            <a:spLocks/>
          </p:cNvSpPr>
          <p:nvPr/>
        </p:nvSpPr>
        <p:spPr bwMode="auto">
          <a:xfrm>
            <a:off x="2099041" y="3152180"/>
            <a:ext cx="516778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-[:LOVES]-&gt; B</a:t>
            </a:r>
          </a:p>
        </p:txBody>
      </p:sp>
      <p:sp>
        <p:nvSpPr>
          <p:cNvPr id="34823" name="Rectangle 7"/>
          <p:cNvSpPr>
            <a:spLocks/>
          </p:cNvSpPr>
          <p:nvPr/>
        </p:nvSpPr>
        <p:spPr bwMode="auto">
          <a:xfrm>
            <a:off x="4018795" y="1863526"/>
            <a:ext cx="5996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LOVES</a:t>
            </a:r>
          </a:p>
        </p:txBody>
      </p:sp>
      <p:grpSp>
        <p:nvGrpSpPr>
          <p:cNvPr id="9" name="Group 8"/>
          <p:cNvGrpSpPr/>
          <p:nvPr/>
        </p:nvGrpSpPr>
        <p:grpSpPr>
          <a:xfrm>
            <a:off x="5345673" y="1725027"/>
            <a:ext cx="918947" cy="918417"/>
            <a:chOff x="457200" y="2455664"/>
            <a:chExt cx="918947" cy="918417"/>
          </a:xfrm>
          <a:solidFill>
            <a:schemeClr val="tx1"/>
          </a:solidFill>
        </p:grpSpPr>
        <p:sp>
          <p:nvSpPr>
            <p:cNvPr id="10" name="Donut 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2" name="Line 5"/>
          <p:cNvSpPr>
            <a:spLocks noChangeShapeType="1"/>
          </p:cNvSpPr>
          <p:nvPr/>
        </p:nvSpPr>
        <p:spPr bwMode="auto">
          <a:xfrm flipH="1">
            <a:off x="3777797" y="21818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3" name="Group 12"/>
          <p:cNvGrpSpPr/>
          <p:nvPr/>
        </p:nvGrpSpPr>
        <p:grpSpPr>
          <a:xfrm>
            <a:off x="2787201" y="1775421"/>
            <a:ext cx="918947" cy="918417"/>
            <a:chOff x="457200" y="2455664"/>
            <a:chExt cx="918947" cy="918417"/>
          </a:xfrm>
          <a:solidFill>
            <a:schemeClr val="tx1"/>
          </a:solidFill>
        </p:grpSpPr>
        <p:sp>
          <p:nvSpPr>
            <p:cNvPr id="14" name="Donut 1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4204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smtClean="0"/>
              <a:t>ASCII Art Patterns</a:t>
            </a:r>
            <a:endParaRPr lang="en-US" dirty="0"/>
          </a:p>
        </p:txBody>
      </p:sp>
      <p:sp>
        <p:nvSpPr>
          <p:cNvPr id="35843" name="Rectangle 3"/>
          <p:cNvSpPr>
            <a:spLocks/>
          </p:cNvSpPr>
          <p:nvPr/>
        </p:nvSpPr>
        <p:spPr bwMode="auto">
          <a:xfrm>
            <a:off x="1002239" y="3299881"/>
            <a:ext cx="693647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 --&gt; C</a:t>
            </a:r>
          </a:p>
        </p:txBody>
      </p:sp>
      <p:sp>
        <p:nvSpPr>
          <p:cNvPr id="11" name="Line 5"/>
          <p:cNvSpPr>
            <a:spLocks noChangeShapeType="1"/>
          </p:cNvSpPr>
          <p:nvPr/>
        </p:nvSpPr>
        <p:spPr bwMode="auto">
          <a:xfrm flipH="1">
            <a:off x="4816885"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2" name="Group 11"/>
          <p:cNvGrpSpPr/>
          <p:nvPr/>
        </p:nvGrpSpPr>
        <p:grpSpPr>
          <a:xfrm>
            <a:off x="6384761" y="1659527"/>
            <a:ext cx="918947" cy="918417"/>
            <a:chOff x="457200" y="2455664"/>
            <a:chExt cx="918947" cy="918417"/>
          </a:xfrm>
          <a:solidFill>
            <a:schemeClr val="tx1"/>
          </a:solidFill>
        </p:grpSpPr>
        <p:sp>
          <p:nvSpPr>
            <p:cNvPr id="13" name="Donut 12"/>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15" name="Group 14"/>
          <p:cNvGrpSpPr/>
          <p:nvPr/>
        </p:nvGrpSpPr>
        <p:grpSpPr>
          <a:xfrm>
            <a:off x="3777797" y="1659527"/>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18" name="Line 5"/>
          <p:cNvSpPr>
            <a:spLocks noChangeShapeType="1"/>
          </p:cNvSpPr>
          <p:nvPr/>
        </p:nvSpPr>
        <p:spPr bwMode="auto">
          <a:xfrm flipH="1">
            <a:off x="2209921" y="211637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9" name="Group 18"/>
          <p:cNvGrpSpPr/>
          <p:nvPr/>
        </p:nvGrpSpPr>
        <p:grpSpPr>
          <a:xfrm>
            <a:off x="1219325" y="1709921"/>
            <a:ext cx="918947" cy="918417"/>
            <a:chOff x="457200" y="2455664"/>
            <a:chExt cx="918947" cy="918417"/>
          </a:xfrm>
          <a:solidFill>
            <a:schemeClr val="tx1"/>
          </a:solidFill>
        </p:grpSpPr>
        <p:sp>
          <p:nvSpPr>
            <p:cNvPr id="20" name="Donut 1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spTree>
    <p:extLst>
      <p:ext uri="{BB962C8B-B14F-4D97-AF65-F5344CB8AC3E}">
        <p14:creationId xmlns:p14="http://schemas.microsoft.com/office/powerpoint/2010/main" val="315746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ln/>
        </p:spPr>
        <p:txBody>
          <a:bodyPr/>
          <a:lstStyle/>
          <a:p>
            <a:r>
              <a:rPr lang="en-US" dirty="0" smtClean="0"/>
              <a:t>ASCII Art Patterns</a:t>
            </a:r>
            <a:endParaRPr lang="en-US" dirty="0"/>
          </a:p>
        </p:txBody>
      </p:sp>
      <p:sp>
        <p:nvSpPr>
          <p:cNvPr id="36867" name="Rectangle 3"/>
          <p:cNvSpPr>
            <a:spLocks/>
          </p:cNvSpPr>
          <p:nvPr/>
        </p:nvSpPr>
        <p:spPr bwMode="auto">
          <a:xfrm>
            <a:off x="457200" y="4415505"/>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A --&gt; C</a:t>
            </a:r>
          </a:p>
        </p:txBody>
      </p:sp>
      <p:sp>
        <p:nvSpPr>
          <p:cNvPr id="36876" name="Rectangle 12"/>
          <p:cNvSpPr>
            <a:spLocks/>
          </p:cNvSpPr>
          <p:nvPr/>
        </p:nvSpPr>
        <p:spPr bwMode="auto">
          <a:xfrm>
            <a:off x="437500" y="5056819"/>
            <a:ext cx="8152805" cy="74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4200" dirty="0">
                <a:latin typeface="Monaco" charset="0"/>
                <a:ea typeface="ＭＳ Ｐゴシック" charset="0"/>
                <a:cs typeface="Monaco" charset="0"/>
                <a:sym typeface="Monaco" charset="0"/>
              </a:rPr>
              <a:t>A --&gt; B --&gt; C &lt;-- A</a:t>
            </a:r>
          </a:p>
        </p:txBody>
      </p:sp>
      <p:sp>
        <p:nvSpPr>
          <p:cNvPr id="13" name="Line 5"/>
          <p:cNvSpPr>
            <a:spLocks noChangeShapeType="1"/>
          </p:cNvSpPr>
          <p:nvPr/>
        </p:nvSpPr>
        <p:spPr bwMode="auto">
          <a:xfrm flipH="1">
            <a:off x="3535340" y="3409470"/>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4" name="Group 13"/>
          <p:cNvGrpSpPr/>
          <p:nvPr/>
        </p:nvGrpSpPr>
        <p:grpSpPr>
          <a:xfrm>
            <a:off x="3783724" y="1417638"/>
            <a:ext cx="918947" cy="918417"/>
            <a:chOff x="457200" y="2455664"/>
            <a:chExt cx="918947" cy="918417"/>
          </a:xfrm>
          <a:solidFill>
            <a:schemeClr val="tx1"/>
          </a:solidFill>
        </p:grpSpPr>
        <p:sp>
          <p:nvSpPr>
            <p:cNvPr id="15" name="Donut 14"/>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7" name="Group 16"/>
          <p:cNvGrpSpPr/>
          <p:nvPr/>
        </p:nvGrpSpPr>
        <p:grpSpPr>
          <a:xfrm>
            <a:off x="5103216" y="2952618"/>
            <a:ext cx="918947" cy="918417"/>
            <a:chOff x="457200" y="2455664"/>
            <a:chExt cx="918947" cy="918417"/>
          </a:xfrm>
          <a:solidFill>
            <a:schemeClr val="tx1"/>
          </a:solidFill>
        </p:grpSpPr>
        <p:sp>
          <p:nvSpPr>
            <p:cNvPr id="18" name="Donut 1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646546" y="2455664"/>
              <a:ext cx="519493" cy="830997"/>
            </a:xfrm>
            <a:prstGeom prst="rect">
              <a:avLst/>
            </a:prstGeom>
            <a:noFill/>
            <a:ln>
              <a:noFill/>
            </a:ln>
          </p:spPr>
          <p:txBody>
            <a:bodyPr wrap="none" rtlCol="0">
              <a:spAutoFit/>
            </a:bodyPr>
            <a:lstStyle/>
            <a:p>
              <a:r>
                <a:rPr lang="en-US" sz="4800" dirty="0" smtClean="0"/>
                <a:t>C</a:t>
              </a:r>
              <a:endParaRPr lang="en-US" sz="4800" dirty="0"/>
            </a:p>
          </p:txBody>
        </p:sp>
      </p:grpSp>
      <p:grpSp>
        <p:nvGrpSpPr>
          <p:cNvPr id="20" name="Group 19"/>
          <p:cNvGrpSpPr/>
          <p:nvPr/>
        </p:nvGrpSpPr>
        <p:grpSpPr>
          <a:xfrm>
            <a:off x="2496252" y="2952618"/>
            <a:ext cx="918947" cy="918417"/>
            <a:chOff x="457200" y="2455664"/>
            <a:chExt cx="918947" cy="918417"/>
          </a:xfrm>
          <a:solidFill>
            <a:schemeClr val="tx1"/>
          </a:solidFill>
        </p:grpSpPr>
        <p:sp>
          <p:nvSpPr>
            <p:cNvPr id="21" name="Donut 2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sp>
        <p:nvSpPr>
          <p:cNvPr id="23" name="Line 5"/>
          <p:cNvSpPr>
            <a:spLocks noChangeShapeType="1"/>
          </p:cNvSpPr>
          <p:nvPr/>
        </p:nvSpPr>
        <p:spPr bwMode="auto">
          <a:xfrm flipV="1">
            <a:off x="3193547" y="2248635"/>
            <a:ext cx="590178"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5"/>
          <p:cNvSpPr>
            <a:spLocks noChangeShapeType="1"/>
          </p:cNvSpPr>
          <p:nvPr/>
        </p:nvSpPr>
        <p:spPr bwMode="auto">
          <a:xfrm flipH="1" flipV="1">
            <a:off x="4702671" y="2248635"/>
            <a:ext cx="677511" cy="715528"/>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50100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6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utoUpdateAnimBg="0"/>
      <p:bldP spid="3687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Variable Length Paths</a:t>
            </a:r>
            <a:endParaRPr lang="en-US" dirty="0"/>
          </a:p>
        </p:txBody>
      </p:sp>
      <p:sp>
        <p:nvSpPr>
          <p:cNvPr id="38915" name="Rectangle 3"/>
          <p:cNvSpPr>
            <a:spLocks/>
          </p:cNvSpPr>
          <p:nvPr/>
        </p:nvSpPr>
        <p:spPr bwMode="auto">
          <a:xfrm>
            <a:off x="2124794" y="4796370"/>
            <a:ext cx="53060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6" name="Line 5"/>
          <p:cNvSpPr>
            <a:spLocks noChangeShapeType="1"/>
          </p:cNvSpPr>
          <p:nvPr/>
        </p:nvSpPr>
        <p:spPr bwMode="auto">
          <a:xfrm flipH="1">
            <a:off x="3747730" y="190856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7" name="Group 6"/>
          <p:cNvGrpSpPr/>
          <p:nvPr/>
        </p:nvGrpSpPr>
        <p:grpSpPr>
          <a:xfrm>
            <a:off x="2734616" y="1451709"/>
            <a:ext cx="918947" cy="918417"/>
            <a:chOff x="457200" y="2455664"/>
            <a:chExt cx="918947" cy="918417"/>
          </a:xfrm>
          <a:solidFill>
            <a:schemeClr val="tx1"/>
          </a:solidFill>
        </p:grpSpPr>
        <p:sp>
          <p:nvSpPr>
            <p:cNvPr id="8" name="Donut 7"/>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0" name="Group 9"/>
          <p:cNvGrpSpPr/>
          <p:nvPr/>
        </p:nvGrpSpPr>
        <p:grpSpPr>
          <a:xfrm>
            <a:off x="5315606" y="1451709"/>
            <a:ext cx="918947" cy="918417"/>
            <a:chOff x="457200" y="2455664"/>
            <a:chExt cx="918947" cy="918417"/>
          </a:xfrm>
          <a:solidFill>
            <a:schemeClr val="tx1"/>
          </a:solidFill>
        </p:grpSpPr>
        <p:sp>
          <p:nvSpPr>
            <p:cNvPr id="11" name="Donut 10"/>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15" name="Group 14"/>
          <p:cNvGrpSpPr/>
          <p:nvPr/>
        </p:nvGrpSpPr>
        <p:grpSpPr>
          <a:xfrm>
            <a:off x="1526958" y="2504660"/>
            <a:ext cx="918947" cy="918417"/>
            <a:chOff x="457200" y="2455664"/>
            <a:chExt cx="918947" cy="918417"/>
          </a:xfrm>
          <a:solidFill>
            <a:schemeClr val="tx1"/>
          </a:solidFill>
        </p:grpSpPr>
        <p:sp>
          <p:nvSpPr>
            <p:cNvPr id="16" name="Donut 15"/>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18" name="Group 17"/>
          <p:cNvGrpSpPr/>
          <p:nvPr/>
        </p:nvGrpSpPr>
        <p:grpSpPr>
          <a:xfrm>
            <a:off x="6592609" y="2480836"/>
            <a:ext cx="918947" cy="918417"/>
            <a:chOff x="457200" y="2455664"/>
            <a:chExt cx="918947" cy="918417"/>
          </a:xfrm>
          <a:solidFill>
            <a:schemeClr val="tx1"/>
          </a:solidFill>
        </p:grpSpPr>
        <p:sp>
          <p:nvSpPr>
            <p:cNvPr id="19" name="Donut 18"/>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21" name="Group 20"/>
          <p:cNvGrpSpPr/>
          <p:nvPr/>
        </p:nvGrpSpPr>
        <p:grpSpPr>
          <a:xfrm>
            <a:off x="4040981" y="2515220"/>
            <a:ext cx="918947" cy="918417"/>
            <a:chOff x="457200" y="2455664"/>
            <a:chExt cx="918947" cy="918417"/>
          </a:xfrm>
          <a:solidFill>
            <a:schemeClr val="tx1"/>
          </a:solidFill>
        </p:grpSpPr>
        <p:sp>
          <p:nvSpPr>
            <p:cNvPr id="22" name="Donut 21"/>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24" name="Line 5"/>
          <p:cNvSpPr>
            <a:spLocks noChangeShapeType="1"/>
          </p:cNvSpPr>
          <p:nvPr/>
        </p:nvSpPr>
        <p:spPr bwMode="auto">
          <a:xfrm flipH="1">
            <a:off x="2507747"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5"/>
          <p:cNvSpPr>
            <a:spLocks noChangeShapeType="1"/>
          </p:cNvSpPr>
          <p:nvPr/>
        </p:nvSpPr>
        <p:spPr bwMode="auto">
          <a:xfrm flipH="1">
            <a:off x="5059375" y="2949967"/>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26" name="Group 25"/>
          <p:cNvGrpSpPr/>
          <p:nvPr/>
        </p:nvGrpSpPr>
        <p:grpSpPr>
          <a:xfrm>
            <a:off x="403518" y="3569544"/>
            <a:ext cx="918947" cy="918417"/>
            <a:chOff x="457200" y="2455664"/>
            <a:chExt cx="918947" cy="918417"/>
          </a:xfrm>
          <a:solidFill>
            <a:schemeClr val="tx1"/>
          </a:solidFill>
        </p:grpSpPr>
        <p:sp>
          <p:nvSpPr>
            <p:cNvPr id="27" name="Donut 2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646546" y="2455664"/>
              <a:ext cx="540833" cy="830997"/>
            </a:xfrm>
            <a:prstGeom prst="rect">
              <a:avLst/>
            </a:prstGeom>
            <a:noFill/>
            <a:ln>
              <a:noFill/>
            </a:ln>
          </p:spPr>
          <p:txBody>
            <a:bodyPr wrap="none" rtlCol="0">
              <a:spAutoFit/>
            </a:bodyPr>
            <a:lstStyle/>
            <a:p>
              <a:r>
                <a:rPr lang="en-US" sz="4800" dirty="0" smtClean="0"/>
                <a:t>A</a:t>
              </a:r>
              <a:endParaRPr lang="en-US" sz="4800" dirty="0"/>
            </a:p>
          </p:txBody>
        </p:sp>
      </p:grpSp>
      <p:grpSp>
        <p:nvGrpSpPr>
          <p:cNvPr id="29" name="Group 28"/>
          <p:cNvGrpSpPr/>
          <p:nvPr/>
        </p:nvGrpSpPr>
        <p:grpSpPr>
          <a:xfrm>
            <a:off x="2917541" y="3580104"/>
            <a:ext cx="918947" cy="918417"/>
            <a:chOff x="457200" y="2455664"/>
            <a:chExt cx="918947" cy="918417"/>
          </a:xfrm>
          <a:solidFill>
            <a:schemeClr val="tx1"/>
          </a:solidFill>
        </p:grpSpPr>
        <p:sp>
          <p:nvSpPr>
            <p:cNvPr id="30" name="Donut 29"/>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2" name="Line 5"/>
          <p:cNvSpPr>
            <a:spLocks noChangeShapeType="1"/>
          </p:cNvSpPr>
          <p:nvPr/>
        </p:nvSpPr>
        <p:spPr bwMode="auto">
          <a:xfrm flipH="1">
            <a:off x="1384307" y="4014851"/>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3" name="Group 32"/>
          <p:cNvGrpSpPr/>
          <p:nvPr/>
        </p:nvGrpSpPr>
        <p:grpSpPr>
          <a:xfrm>
            <a:off x="7973951" y="3566178"/>
            <a:ext cx="918947" cy="918417"/>
            <a:chOff x="457200" y="2455664"/>
            <a:chExt cx="918947" cy="918417"/>
          </a:xfrm>
          <a:solidFill>
            <a:schemeClr val="tx1"/>
          </a:solidFill>
        </p:grpSpPr>
        <p:sp>
          <p:nvSpPr>
            <p:cNvPr id="34" name="Donut 33"/>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646546" y="2455664"/>
              <a:ext cx="519493" cy="830997"/>
            </a:xfrm>
            <a:prstGeom prst="rect">
              <a:avLst/>
            </a:prstGeom>
            <a:noFill/>
            <a:ln>
              <a:noFill/>
            </a:ln>
          </p:spPr>
          <p:txBody>
            <a:bodyPr wrap="none" rtlCol="0">
              <a:spAutoFit/>
            </a:bodyPr>
            <a:lstStyle/>
            <a:p>
              <a:r>
                <a:rPr lang="en-US" sz="4800" dirty="0" smtClean="0"/>
                <a:t>B</a:t>
              </a:r>
              <a:endParaRPr lang="en-US" sz="4800" dirty="0"/>
            </a:p>
          </p:txBody>
        </p:sp>
      </p:grpSp>
      <p:grpSp>
        <p:nvGrpSpPr>
          <p:cNvPr id="36" name="Group 35"/>
          <p:cNvGrpSpPr/>
          <p:nvPr/>
        </p:nvGrpSpPr>
        <p:grpSpPr>
          <a:xfrm>
            <a:off x="5422323" y="3600562"/>
            <a:ext cx="918947" cy="918417"/>
            <a:chOff x="457200" y="2455664"/>
            <a:chExt cx="918947" cy="918417"/>
          </a:xfrm>
          <a:solidFill>
            <a:schemeClr val="tx1"/>
          </a:solidFill>
        </p:grpSpPr>
        <p:sp>
          <p:nvSpPr>
            <p:cNvPr id="37" name="Donut 36"/>
            <p:cNvSpPr/>
            <p:nvPr/>
          </p:nvSpPr>
          <p:spPr>
            <a:xfrm>
              <a:off x="457200" y="2455664"/>
              <a:ext cx="918947" cy="918417"/>
            </a:xfrm>
            <a:prstGeom prst="donut">
              <a:avLst>
                <a:gd name="adj" fmla="val 11172"/>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46546" y="2455664"/>
              <a:ext cx="184666" cy="830997"/>
            </a:xfrm>
            <a:prstGeom prst="rect">
              <a:avLst/>
            </a:prstGeom>
            <a:noFill/>
            <a:ln>
              <a:noFill/>
            </a:ln>
          </p:spPr>
          <p:txBody>
            <a:bodyPr wrap="none" rtlCol="0">
              <a:spAutoFit/>
            </a:bodyPr>
            <a:lstStyle/>
            <a:p>
              <a:endParaRPr lang="en-US" sz="4800" dirty="0"/>
            </a:p>
          </p:txBody>
        </p:sp>
      </p:grpSp>
      <p:sp>
        <p:nvSpPr>
          <p:cNvPr id="39" name="Line 5"/>
          <p:cNvSpPr>
            <a:spLocks noChangeShapeType="1"/>
          </p:cNvSpPr>
          <p:nvPr/>
        </p:nvSpPr>
        <p:spPr bwMode="auto">
          <a:xfrm flipH="1">
            <a:off x="3889089"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Line 5"/>
          <p:cNvSpPr>
            <a:spLocks noChangeShapeType="1"/>
          </p:cNvSpPr>
          <p:nvPr/>
        </p:nvSpPr>
        <p:spPr bwMode="auto">
          <a:xfrm flipH="1">
            <a:off x="6440717" y="4035309"/>
            <a:ext cx="1487054" cy="0"/>
          </a:xfrm>
          <a:prstGeom prst="line">
            <a:avLst/>
          </a:prstGeom>
          <a:noFill/>
          <a:ln w="1016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569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4: Architecture</a:t>
            </a:r>
            <a:endParaRPr lang="en-US" dirty="0"/>
          </a:p>
        </p:txBody>
      </p:sp>
      <p:sp>
        <p:nvSpPr>
          <p:cNvPr id="9" name="TextBox 8"/>
          <p:cNvSpPr txBox="1"/>
          <p:nvPr/>
        </p:nvSpPr>
        <p:spPr>
          <a:xfrm>
            <a:off x="272471" y="1755152"/>
            <a:ext cx="1306931" cy="369332"/>
          </a:xfrm>
          <a:prstGeom prst="rect">
            <a:avLst/>
          </a:prstGeom>
          <a:noFill/>
        </p:spPr>
        <p:txBody>
          <a:bodyPr wrap="none" rtlCol="0">
            <a:spAutoFit/>
          </a:bodyPr>
          <a:lstStyle/>
          <a:p>
            <a:r>
              <a:rPr lang="en-US" dirty="0" smtClean="0"/>
              <a:t>2000’s: SOA</a:t>
            </a:r>
            <a:endParaRPr lang="en-US" dirty="0"/>
          </a:p>
        </p:txBody>
      </p:sp>
      <p:grpSp>
        <p:nvGrpSpPr>
          <p:cNvPr id="3" name="Group 2"/>
          <p:cNvGrpSpPr/>
          <p:nvPr/>
        </p:nvGrpSpPr>
        <p:grpSpPr>
          <a:xfrm>
            <a:off x="3486726" y="2736272"/>
            <a:ext cx="1858818" cy="2996046"/>
            <a:chOff x="3486726" y="2736272"/>
            <a:chExt cx="1858818" cy="2996046"/>
          </a:xfrm>
        </p:grpSpPr>
        <p:sp>
          <p:nvSpPr>
            <p:cNvPr id="13" name="Magnetic Disk 12"/>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4" name="Rounded Rectangle 13"/>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5" name="Straight Arrow Connector 14"/>
            <p:cNvCxnSpPr>
              <a:stCxn id="14" idx="2"/>
              <a:endCxn id="13"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5555669" y="2736272"/>
            <a:ext cx="1858818" cy="2996046"/>
            <a:chOff x="3486726" y="2736272"/>
            <a:chExt cx="1858818" cy="2996046"/>
          </a:xfrm>
        </p:grpSpPr>
        <p:sp>
          <p:nvSpPr>
            <p:cNvPr id="17" name="Magnetic Disk 16"/>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18" name="Rounded Rectangle 17"/>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19" name="Straight Arrow Connector 18"/>
            <p:cNvCxnSpPr>
              <a:stCxn id="18" idx="2"/>
              <a:endCxn id="17"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1447798" y="2736272"/>
            <a:ext cx="1858818" cy="2996046"/>
            <a:chOff x="3486726" y="2736272"/>
            <a:chExt cx="1858818" cy="2996046"/>
          </a:xfrm>
        </p:grpSpPr>
        <p:sp>
          <p:nvSpPr>
            <p:cNvPr id="21" name="Magnetic Disk 20"/>
            <p:cNvSpPr/>
            <p:nvPr/>
          </p:nvSpPr>
          <p:spPr>
            <a:xfrm>
              <a:off x="3833089" y="4312227"/>
              <a:ext cx="1189182" cy="1420091"/>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DB</a:t>
              </a:r>
              <a:endParaRPr lang="en-US" dirty="0"/>
            </a:p>
          </p:txBody>
        </p:sp>
        <p:sp>
          <p:nvSpPr>
            <p:cNvPr id="22" name="Rounded Rectangle 21"/>
            <p:cNvSpPr/>
            <p:nvPr/>
          </p:nvSpPr>
          <p:spPr>
            <a:xfrm>
              <a:off x="3486726" y="2736272"/>
              <a:ext cx="1858818" cy="715819"/>
            </a:xfrm>
            <a:prstGeom prst="roundRect">
              <a:avLst>
                <a:gd name="adj" fmla="val 717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Application</a:t>
              </a:r>
              <a:endParaRPr lang="en-US" dirty="0"/>
            </a:p>
          </p:txBody>
        </p:sp>
        <p:cxnSp>
          <p:nvCxnSpPr>
            <p:cNvPr id="23" name="Straight Arrow Connector 22"/>
            <p:cNvCxnSpPr>
              <a:stCxn id="22" idx="2"/>
              <a:endCxn id="21" idx="1"/>
            </p:cNvCxnSpPr>
            <p:nvPr/>
          </p:nvCxnSpPr>
          <p:spPr>
            <a:xfrm>
              <a:off x="4416135" y="3452091"/>
              <a:ext cx="11545" cy="860136"/>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a:off x="1447798" y="2124727"/>
            <a:ext cx="5848929" cy="646303"/>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RESTful</a:t>
            </a:r>
            <a:r>
              <a:rPr lang="en-US" dirty="0" smtClean="0"/>
              <a:t>, hypermedia, composite apps</a:t>
            </a:r>
            <a:endParaRPr lang="en-US" dirty="0"/>
          </a:p>
        </p:txBody>
      </p:sp>
    </p:spTree>
    <p:extLst>
      <p:ext uri="{BB962C8B-B14F-4D97-AF65-F5344CB8AC3E}">
        <p14:creationId xmlns:p14="http://schemas.microsoft.com/office/powerpoint/2010/main" val="4136327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Design Decisions</a:t>
            </a:r>
          </a:p>
        </p:txBody>
      </p:sp>
      <p:sp>
        <p:nvSpPr>
          <p:cNvPr id="39938" name="Rectangle 2"/>
          <p:cNvSpPr>
            <a:spLocks noGrp="1" noChangeArrowheads="1"/>
          </p:cNvSpPr>
          <p:nvPr>
            <p:ph type="body" idx="1"/>
          </p:nvPr>
        </p:nvSpPr>
        <p:spPr>
          <a:ln/>
        </p:spPr>
        <p:txBody>
          <a:bodyPr/>
          <a:lstStyle/>
          <a:p>
            <a:r>
              <a:rPr lang="en-US" dirty="0"/>
              <a:t>Optional relationships</a:t>
            </a:r>
          </a:p>
        </p:txBody>
      </p:sp>
      <p:sp>
        <p:nvSpPr>
          <p:cNvPr id="39939" name="Rectangle 3"/>
          <p:cNvSpPr>
            <a:spLocks/>
          </p:cNvSpPr>
          <p:nvPr/>
        </p:nvSpPr>
        <p:spPr bwMode="auto">
          <a:xfrm>
            <a:off x="1808015" y="3692426"/>
            <a:ext cx="599182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6700" dirty="0">
                <a:latin typeface="Monaco" charset="0"/>
                <a:ea typeface="ＭＳ Ｐゴシック" charset="0"/>
                <a:cs typeface="Monaco" charset="0"/>
                <a:sym typeface="Monaco" charset="0"/>
              </a:rPr>
              <a:t>A -[?]-&gt; B</a:t>
            </a:r>
          </a:p>
        </p:txBody>
      </p:sp>
      <p:sp>
        <p:nvSpPr>
          <p:cNvPr id="39941" name="Line 5"/>
          <p:cNvSpPr>
            <a:spLocks noChangeShapeType="1"/>
          </p:cNvSpPr>
          <p:nvPr/>
        </p:nvSpPr>
        <p:spPr bwMode="auto">
          <a:xfrm flipH="1">
            <a:off x="2632363" y="2923357"/>
            <a:ext cx="3382817" cy="0"/>
          </a:xfrm>
          <a:prstGeom prst="line">
            <a:avLst/>
          </a:prstGeom>
          <a:noFill/>
          <a:ln w="101600" cap="flat">
            <a:solidFill>
              <a:srgbClr val="666666"/>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619247" y="2506560"/>
            <a:ext cx="918947" cy="918417"/>
            <a:chOff x="457200" y="2455664"/>
            <a:chExt cx="918947" cy="918417"/>
          </a:xfrm>
        </p:grpSpPr>
        <p:sp>
          <p:nvSpPr>
            <p:cNvPr id="3" name="Donut 2"/>
            <p:cNvSpPr/>
            <p:nvPr/>
          </p:nvSpPr>
          <p:spPr>
            <a:xfrm>
              <a:off x="457200" y="2455664"/>
              <a:ext cx="918947" cy="918417"/>
            </a:xfrm>
            <a:prstGeom prst="donut">
              <a:avLst>
                <a:gd name="adj" fmla="val 11172"/>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646546" y="2455664"/>
              <a:ext cx="540833" cy="830997"/>
            </a:xfrm>
            <a:prstGeom prst="rect">
              <a:avLst/>
            </a:prstGeom>
            <a:noFill/>
          </p:spPr>
          <p:txBody>
            <a:bodyPr wrap="none" rtlCol="0">
              <a:spAutoFit/>
            </a:bodyPr>
            <a:lstStyle/>
            <a:p>
              <a:r>
                <a:rPr lang="en-US" sz="4800" dirty="0" smtClean="0"/>
                <a:t>A</a:t>
              </a:r>
              <a:endParaRPr lang="en-US" sz="4800" dirty="0"/>
            </a:p>
          </p:txBody>
        </p:sp>
      </p:grpSp>
      <p:grpSp>
        <p:nvGrpSpPr>
          <p:cNvPr id="12" name="Group 11"/>
          <p:cNvGrpSpPr/>
          <p:nvPr/>
        </p:nvGrpSpPr>
        <p:grpSpPr>
          <a:xfrm>
            <a:off x="6151347" y="2506560"/>
            <a:ext cx="918947" cy="918417"/>
            <a:chOff x="457200" y="2455664"/>
            <a:chExt cx="918947" cy="918417"/>
          </a:xfrm>
          <a:solidFill>
            <a:schemeClr val="tx1">
              <a:lumMod val="50000"/>
              <a:lumOff val="50000"/>
            </a:schemeClr>
          </a:solidFill>
        </p:grpSpPr>
        <p:sp>
          <p:nvSpPr>
            <p:cNvPr id="13" name="Donut 12"/>
            <p:cNvSpPr/>
            <p:nvPr/>
          </p:nvSpPr>
          <p:spPr>
            <a:xfrm>
              <a:off x="457200" y="2455664"/>
              <a:ext cx="918947" cy="918417"/>
            </a:xfrm>
            <a:prstGeom prst="donut">
              <a:avLst>
                <a:gd name="adj" fmla="val 11172"/>
              </a:avLst>
            </a:prstGeom>
            <a:grp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46546" y="2455664"/>
              <a:ext cx="519493" cy="830997"/>
            </a:xfrm>
            <a:prstGeom prst="rect">
              <a:avLst/>
            </a:prstGeom>
            <a:noFill/>
            <a:ln>
              <a:noFill/>
            </a:ln>
          </p:spPr>
          <p:txBody>
            <a:bodyPr wrap="none" rtlCol="0">
              <a:spAutoFit/>
            </a:bodyPr>
            <a:lstStyle/>
            <a:p>
              <a:r>
                <a:rPr lang="en-US" sz="4800" dirty="0" smtClean="0">
                  <a:solidFill>
                    <a:schemeClr val="tx1">
                      <a:lumMod val="50000"/>
                      <a:lumOff val="50000"/>
                    </a:schemeClr>
                  </a:solidFill>
                </a:rPr>
                <a:t>B</a:t>
              </a:r>
              <a:endParaRPr lang="en-US" sz="4800" dirty="0">
                <a:solidFill>
                  <a:schemeClr val="tx1">
                    <a:lumMod val="50000"/>
                    <a:lumOff val="50000"/>
                  </a:schemeClr>
                </a:solidFill>
              </a:endParaRPr>
            </a:p>
          </p:txBody>
        </p:sp>
      </p:grpSp>
    </p:spTree>
    <p:extLst>
      <p:ext uri="{BB962C8B-B14F-4D97-AF65-F5344CB8AC3E}">
        <p14:creationId xmlns:p14="http://schemas.microsoft.com/office/powerpoint/2010/main" val="234188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SQL Familiarity</a:t>
            </a:r>
            <a:endParaRPr lang="en-US" dirty="0"/>
          </a:p>
        </p:txBody>
      </p:sp>
      <p:sp>
        <p:nvSpPr>
          <p:cNvPr id="43010" name="Rectangle 2"/>
          <p:cNvSpPr>
            <a:spLocks noGrp="1" noChangeArrowheads="1"/>
          </p:cNvSpPr>
          <p:nvPr>
            <p:ph sz="half" idx="1"/>
          </p:nvPr>
        </p:nvSpPr>
        <p:spPr>
          <a:ln/>
        </p:spPr>
        <p:txBody>
          <a:bodyPr/>
          <a:lstStyle/>
          <a:p>
            <a:r>
              <a:rPr lang="en-US" dirty="0">
                <a:ea typeface="ＭＳ Ｐゴシック" charset="0"/>
                <a:cs typeface="Gill Sans" charset="0"/>
              </a:rPr>
              <a:t>select</a:t>
            </a:r>
          </a:p>
          <a:p>
            <a:r>
              <a:rPr lang="en-US" dirty="0">
                <a:ea typeface="ＭＳ Ｐゴシック" charset="0"/>
                <a:cs typeface="Gill Sans" charset="0"/>
              </a:rPr>
              <a:t>from</a:t>
            </a:r>
          </a:p>
          <a:p>
            <a:r>
              <a:rPr lang="en-US" dirty="0">
                <a:ea typeface="ＭＳ Ｐゴシック" charset="0"/>
                <a:cs typeface="Gill Sans" charset="0"/>
              </a:rPr>
              <a:t>where</a:t>
            </a:r>
          </a:p>
          <a:p>
            <a:r>
              <a:rPr lang="en-US" dirty="0">
                <a:ea typeface="ＭＳ Ｐゴシック" charset="0"/>
                <a:cs typeface="Gill Sans" charset="0"/>
              </a:rPr>
              <a:t>group by</a:t>
            </a:r>
          </a:p>
          <a:p>
            <a:r>
              <a:rPr lang="en-US" dirty="0">
                <a:ea typeface="ＭＳ Ｐゴシック" charset="0"/>
                <a:cs typeface="Gill Sans" charset="0"/>
              </a:rPr>
              <a:t>order by</a:t>
            </a:r>
          </a:p>
        </p:txBody>
      </p:sp>
      <p:sp>
        <p:nvSpPr>
          <p:cNvPr id="2" name="Content Placeholder 1"/>
          <p:cNvSpPr>
            <a:spLocks noGrp="1"/>
          </p:cNvSpPr>
          <p:nvPr>
            <p:ph sz="half" idx="2"/>
          </p:nvPr>
        </p:nvSpPr>
        <p:spPr/>
        <p:txBody>
          <a:bodyPr/>
          <a:lstStyle/>
          <a:p>
            <a:r>
              <a:rPr lang="en-US" dirty="0">
                <a:ea typeface="ＭＳ Ｐゴシック" charset="0"/>
                <a:cs typeface="Gill Sans" charset="0"/>
              </a:rPr>
              <a:t>start</a:t>
            </a:r>
          </a:p>
          <a:p>
            <a:r>
              <a:rPr lang="en-US" dirty="0">
                <a:ea typeface="ＭＳ Ｐゴシック" charset="0"/>
                <a:cs typeface="Gill Sans" charset="0"/>
              </a:rPr>
              <a:t>match</a:t>
            </a:r>
          </a:p>
          <a:p>
            <a:r>
              <a:rPr lang="en-US" dirty="0">
                <a:ea typeface="ＭＳ Ｐゴシック" charset="0"/>
                <a:cs typeface="Gill Sans" charset="0"/>
              </a:rPr>
              <a:t>where</a:t>
            </a:r>
          </a:p>
          <a:p>
            <a:r>
              <a:rPr lang="en-US" dirty="0" smtClean="0">
                <a:ea typeface="ＭＳ Ｐゴシック" charset="0"/>
                <a:cs typeface="Gill Sans" charset="0"/>
              </a:rPr>
              <a:t>return</a:t>
            </a:r>
            <a:endParaRPr lang="en-US" dirty="0">
              <a:ea typeface="ＭＳ Ｐゴシック" charset="0"/>
              <a:cs typeface="Gill Sans" charset="0"/>
            </a:endParaRPr>
          </a:p>
        </p:txBody>
      </p:sp>
    </p:spTree>
    <p:extLst>
      <p:ext uri="{BB962C8B-B14F-4D97-AF65-F5344CB8AC3E}">
        <p14:creationId xmlns:p14="http://schemas.microsoft.com/office/powerpoint/2010/main" val="2991355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r>
              <a:rPr lang="en-US" dirty="0" smtClean="0"/>
              <a:t>Lookup:</a:t>
            </a:r>
            <a:endParaRPr lang="en-US" dirty="0"/>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b="1" dirty="0" err="1" smtClean="0">
                <a:latin typeface="Courier New"/>
              </a:rPr>
              <a:t>node:species</a:t>
            </a:r>
            <a:r>
              <a:rPr lang="en-US" sz="1800" b="1" dirty="0" smtClean="0">
                <a:latin typeface="Courier New"/>
              </a:rPr>
              <a:t>(species='</a:t>
            </a:r>
            <a:r>
              <a:rPr lang="en-US" sz="1800" b="1" dirty="0" err="1" smtClean="0">
                <a:latin typeface="Courier New"/>
              </a:rPr>
              <a:t>Dalek</a:t>
            </a:r>
            <a:r>
              <a:rPr lang="en-US" sz="1800" b="1" dirty="0" smtClean="0">
                <a:latin typeface="Courier New"/>
              </a:rPr>
              <a:t>'</a:t>
            </a:r>
            <a:r>
              <a:rPr lang="en-US" sz="1800" b="1" dirty="0">
                <a:latin typeface="Courier New"/>
              </a:rPr>
              <a:t>)</a:t>
            </a:r>
          </a:p>
          <a:p>
            <a:pPr marL="357188" indent="0">
              <a:spcBef>
                <a:spcPts val="0"/>
              </a:spcBef>
              <a:buNone/>
            </a:pPr>
            <a:r>
              <a:rPr lang="en-US" sz="1800" dirty="0">
                <a:latin typeface="Courier New"/>
              </a:rPr>
              <a:t>r</a:t>
            </a:r>
            <a:r>
              <a:rPr lang="en-US" sz="1800" dirty="0" smtClean="0">
                <a:latin typeface="Courier New"/>
              </a:rPr>
              <a:t>eturn </a:t>
            </a:r>
            <a:r>
              <a:rPr lang="en-US" sz="1800" dirty="0" err="1" smtClean="0">
                <a:latin typeface="Courier New"/>
              </a:rPr>
              <a:t>daleks</a:t>
            </a:r>
            <a:r>
              <a:rPr lang="en-US" sz="1800" dirty="0" smtClean="0">
                <a:latin typeface="Courier New"/>
              </a:rPr>
              <a:t> </a:t>
            </a:r>
          </a:p>
          <a:p>
            <a:r>
              <a:rPr lang="en-US" dirty="0" smtClean="0"/>
              <a:t>Query:</a:t>
            </a:r>
          </a:p>
          <a:p>
            <a:pPr marL="357188" indent="0">
              <a:spcBef>
                <a:spcPts val="0"/>
              </a:spcBef>
              <a:buNone/>
            </a:pPr>
            <a:r>
              <a:rPr lang="en-US" sz="1800" dirty="0" smtClean="0">
                <a:latin typeface="Courier New"/>
              </a:rPr>
              <a:t>start monsters = </a:t>
            </a:r>
            <a:r>
              <a:rPr lang="en-US" sz="1800" b="1" dirty="0" err="1" smtClean="0">
                <a:latin typeface="Courier New"/>
              </a:rPr>
              <a:t>node:species</a:t>
            </a:r>
            <a:r>
              <a:rPr lang="en-US" sz="1800" b="1" dirty="0" smtClean="0">
                <a:latin typeface="Courier New"/>
              </a:rPr>
              <a:t>('</a:t>
            </a:r>
            <a:r>
              <a:rPr lang="en-US" sz="1800" b="1" dirty="0" err="1" smtClean="0">
                <a:latin typeface="Courier New"/>
              </a:rPr>
              <a:t>species:S</a:t>
            </a:r>
            <a:r>
              <a:rPr lang="en-US" sz="1800" b="1" dirty="0" smtClean="0">
                <a:latin typeface="Courier New"/>
              </a:rPr>
              <a:t>*n')</a:t>
            </a:r>
          </a:p>
          <a:p>
            <a:pPr marL="357188" indent="0">
              <a:spcBef>
                <a:spcPts val="0"/>
              </a:spcBef>
              <a:buNone/>
            </a:pPr>
            <a:r>
              <a:rPr lang="en-US" sz="1800" dirty="0">
                <a:latin typeface="Courier New"/>
              </a:rPr>
              <a:t>r</a:t>
            </a:r>
            <a:r>
              <a:rPr lang="en-US" sz="1800" dirty="0" smtClean="0">
                <a:latin typeface="Courier New"/>
              </a:rPr>
              <a:t>eturn monsters</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2784763" y="5664346"/>
            <a:ext cx="1754909" cy="658090"/>
          </a:xfrm>
          <a:prstGeom prst="wedgeRectCallout">
            <a:avLst>
              <a:gd name="adj1" fmla="val 111405"/>
              <a:gd name="adj2" fmla="val -1830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Lucene</a:t>
            </a:r>
            <a:r>
              <a:rPr lang="en-US" dirty="0" smtClean="0"/>
              <a:t> query string</a:t>
            </a:r>
            <a:endParaRPr lang="en-US" dirty="0"/>
          </a:p>
        </p:txBody>
      </p:sp>
      <p:sp>
        <p:nvSpPr>
          <p:cNvPr id="6" name="Rectangular Callout 5"/>
          <p:cNvSpPr/>
          <p:nvPr/>
        </p:nvSpPr>
        <p:spPr>
          <a:xfrm>
            <a:off x="2115127" y="1790701"/>
            <a:ext cx="1754909" cy="658090"/>
          </a:xfrm>
          <a:prstGeom prst="wedgeRectCallout">
            <a:avLst>
              <a:gd name="adj1" fmla="val 60089"/>
              <a:gd name="adj2" fmla="val 1748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Index name</a:t>
            </a:r>
            <a:endParaRPr lang="en-US" dirty="0"/>
          </a:p>
        </p:txBody>
      </p:sp>
      <p:sp>
        <p:nvSpPr>
          <p:cNvPr id="7" name="Rectangular Callout 6"/>
          <p:cNvSpPr/>
          <p:nvPr/>
        </p:nvSpPr>
        <p:spPr>
          <a:xfrm>
            <a:off x="5384800" y="1340284"/>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Key = ‘value’</a:t>
            </a:r>
            <a:endParaRPr lang="en-US" dirty="0"/>
          </a:p>
        </p:txBody>
      </p:sp>
    </p:spTree>
    <p:extLst>
      <p:ext uri="{BB962C8B-B14F-4D97-AF65-F5344CB8AC3E}">
        <p14:creationId xmlns:p14="http://schemas.microsoft.com/office/powerpoint/2010/main" val="16712723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(ASCII art for graphs)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err="1" smtClean="0">
                <a:latin typeface="Courier New"/>
              </a:rPr>
              <a:t>daleks</a:t>
            </a:r>
            <a:r>
              <a:rPr lang="en-US" sz="1800" b="1" dirty="0" smtClean="0">
                <a:latin typeface="Courier New"/>
              </a:rPr>
              <a:t>-[:APPEARED_IN]-&gt;episode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5" name="Rectangular Callout 4"/>
          <p:cNvSpPr/>
          <p:nvPr/>
        </p:nvSpPr>
        <p:spPr>
          <a:xfrm>
            <a:off x="4805218" y="5335301"/>
            <a:ext cx="1754909" cy="658090"/>
          </a:xfrm>
          <a:prstGeom prst="wedgeRectCallout">
            <a:avLst>
              <a:gd name="adj1" fmla="val -64911"/>
              <a:gd name="adj2" fmla="val -2778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Direction</a:t>
            </a: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7" name="Rectangular Callout 6"/>
          <p:cNvSpPr/>
          <p:nvPr/>
        </p:nvSpPr>
        <p:spPr>
          <a:xfrm>
            <a:off x="5384800" y="1669329"/>
            <a:ext cx="1754909" cy="658090"/>
          </a:xfrm>
          <a:prstGeom prst="wedgeRectCallout">
            <a:avLst>
              <a:gd name="adj1" fmla="val -48464"/>
              <a:gd name="adj2" fmla="val 23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Bound node</a:t>
            </a:r>
            <a:endParaRPr lang="en-US" dirty="0"/>
          </a:p>
        </p:txBody>
      </p:sp>
      <p:sp>
        <p:nvSpPr>
          <p:cNvPr id="8" name="Rectangular Callout 7"/>
          <p:cNvSpPr/>
          <p:nvPr/>
        </p:nvSpPr>
        <p:spPr>
          <a:xfrm>
            <a:off x="1161479" y="5468073"/>
            <a:ext cx="1754909" cy="658090"/>
          </a:xfrm>
          <a:prstGeom prst="wedgeRectCallout">
            <a:avLst>
              <a:gd name="adj1" fmla="val 77852"/>
              <a:gd name="adj2" fmla="val -298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name</a:t>
            </a:r>
            <a:endParaRPr lang="en-US" dirty="0"/>
          </a:p>
        </p:txBody>
      </p:sp>
    </p:spTree>
    <p:extLst>
      <p:ext uri="{BB962C8B-B14F-4D97-AF65-F5344CB8AC3E}">
        <p14:creationId xmlns:p14="http://schemas.microsoft.com/office/powerpoint/2010/main" val="77640245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‘Circles and arrows’</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b="1" dirty="0" smtClean="0">
                <a:latin typeface="Courier New"/>
              </a:rPr>
              <a:t>(</a:t>
            </a:r>
            <a:r>
              <a:rPr lang="en-US" sz="1800" b="1" dirty="0" err="1" smtClean="0">
                <a:latin typeface="Courier New"/>
              </a:rPr>
              <a:t>daleks</a:t>
            </a:r>
            <a:r>
              <a:rPr lang="en-US" sz="1800" b="1" dirty="0" smtClean="0">
                <a:latin typeface="Courier New"/>
              </a:rPr>
              <a:t>)</a:t>
            </a:r>
            <a:r>
              <a:rPr lang="en-US" sz="1800" dirty="0" smtClean="0">
                <a:latin typeface="Courier New"/>
              </a:rPr>
              <a:t>-[:APPEARED_IN]-&gt;</a:t>
            </a:r>
            <a:r>
              <a:rPr lang="en-US" sz="1800" b="1" dirty="0" smtClean="0">
                <a:latin typeface="Courier New"/>
              </a:rPr>
              <a:t>(episode)</a:t>
            </a:r>
            <a:endParaRPr lang="en-US" sz="1800" b="1"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84025" y="1583893"/>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Optional brackets</a:t>
            </a:r>
            <a:endParaRPr lang="en-US" dirty="0"/>
          </a:p>
        </p:txBody>
      </p:sp>
    </p:spTree>
    <p:extLst>
      <p:ext uri="{BB962C8B-B14F-4D97-AF65-F5344CB8AC3E}">
        <p14:creationId xmlns:p14="http://schemas.microsoft.com/office/powerpoint/2010/main" val="49156208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Direction.BOTH</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endParaRPr lang="en-US" dirty="0" smtClean="0"/>
          </a:p>
          <a:p>
            <a:endParaRPr lang="en-US" dirty="0"/>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357188" indent="0">
              <a:spcBef>
                <a:spcPts val="0"/>
              </a:spcBef>
              <a:buNone/>
            </a:pPr>
            <a:r>
              <a:rPr lang="en-US" sz="1800" dirty="0" smtClean="0">
                <a:latin typeface="Courier New"/>
              </a:rPr>
              <a:t>start </a:t>
            </a:r>
            <a:r>
              <a:rPr lang="en-US" sz="1800" dirty="0" err="1" smtClean="0">
                <a:latin typeface="Courier New"/>
              </a:rPr>
              <a:t>daleks</a:t>
            </a:r>
            <a:r>
              <a:rPr lang="en-US" sz="1800" dirty="0" smtClean="0">
                <a:latin typeface="Courier New"/>
              </a:rPr>
              <a:t> = </a:t>
            </a:r>
            <a:r>
              <a:rPr lang="en-US" sz="1800" dirty="0" err="1" smtClean="0">
                <a:latin typeface="Courier New"/>
              </a:rPr>
              <a:t>node:species</a:t>
            </a:r>
            <a:r>
              <a:rPr lang="en-US" sz="1800" dirty="0" smtClean="0">
                <a:latin typeface="Courier New"/>
              </a:rPr>
              <a:t>(species='</a:t>
            </a:r>
            <a:r>
              <a:rPr lang="en-US" sz="1800" dirty="0" err="1" smtClean="0">
                <a:latin typeface="Courier New"/>
              </a:rPr>
              <a:t>Dalek</a:t>
            </a:r>
            <a:r>
              <a:rPr lang="en-US" sz="1800" dirty="0" smtClean="0">
                <a:latin typeface="Courier New"/>
              </a:rPr>
              <a:t>')</a:t>
            </a:r>
          </a:p>
          <a:p>
            <a:pPr marL="357188" indent="0">
              <a:spcBef>
                <a:spcPts val="0"/>
              </a:spcBef>
              <a:buNone/>
            </a:pPr>
            <a:r>
              <a:rPr lang="en-US" sz="1800" dirty="0">
                <a:latin typeface="Courier New"/>
              </a:rPr>
              <a:t>m</a:t>
            </a:r>
            <a:r>
              <a:rPr lang="en-US" sz="1800" dirty="0" smtClean="0">
                <a:latin typeface="Courier New"/>
              </a:rPr>
              <a:t>atch (</a:t>
            </a:r>
            <a:r>
              <a:rPr lang="en-US" sz="1800" dirty="0" err="1" smtClean="0">
                <a:latin typeface="Courier New"/>
              </a:rPr>
              <a:t>daleks</a:t>
            </a:r>
            <a:r>
              <a:rPr lang="en-US" sz="1800" dirty="0" smtClean="0">
                <a:latin typeface="Courier New"/>
              </a:rPr>
              <a:t>)</a:t>
            </a:r>
            <a:r>
              <a:rPr lang="en-US" sz="1800" b="1" dirty="0" smtClean="0">
                <a:latin typeface="Courier New"/>
              </a:rPr>
              <a:t>-</a:t>
            </a:r>
            <a:r>
              <a:rPr lang="en-US" sz="1800" dirty="0" smtClean="0">
                <a:latin typeface="Courier New"/>
              </a:rPr>
              <a:t>[:APPEARED_IN]</a:t>
            </a:r>
            <a:r>
              <a:rPr lang="en-US" sz="1800" b="1" dirty="0" smtClean="0">
                <a:latin typeface="Courier New"/>
              </a:rPr>
              <a:t>-</a:t>
            </a:r>
            <a:r>
              <a:rPr lang="en-US" sz="1800" dirty="0" smtClean="0">
                <a:latin typeface="Courier New"/>
              </a:rPr>
              <a:t>(episode)</a:t>
            </a:r>
            <a:endParaRPr lang="en-US" sz="1800" dirty="0">
              <a:latin typeface="Courier New"/>
            </a:endParaRPr>
          </a:p>
          <a:p>
            <a:pPr marL="357188" indent="0">
              <a:spcBef>
                <a:spcPts val="0"/>
              </a:spcBef>
              <a:buNone/>
            </a:pPr>
            <a:r>
              <a:rPr lang="en-US" sz="1800" dirty="0">
                <a:latin typeface="Courier New"/>
              </a:rPr>
              <a:t>r</a:t>
            </a:r>
            <a:r>
              <a:rPr lang="en-US" sz="1800" dirty="0" smtClean="0">
                <a:latin typeface="Courier New"/>
              </a:rPr>
              <a:t>eturn episode</a:t>
            </a: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
        <p:nvSpPr>
          <p:cNvPr id="6" name="Rectangular Callout 5"/>
          <p:cNvSpPr/>
          <p:nvPr/>
        </p:nvSpPr>
        <p:spPr>
          <a:xfrm>
            <a:off x="2997207" y="1699348"/>
            <a:ext cx="1754909" cy="658090"/>
          </a:xfrm>
          <a:prstGeom prst="wedgeRectCallout">
            <a:avLst>
              <a:gd name="adj1" fmla="val 50879"/>
              <a:gd name="adj2" fmla="val 2432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direction arrow</a:t>
            </a:r>
            <a:endParaRPr lang="en-US" dirty="0"/>
          </a:p>
        </p:txBody>
      </p:sp>
    </p:spTree>
    <p:extLst>
      <p:ext uri="{BB962C8B-B14F-4D97-AF65-F5344CB8AC3E}">
        <p14:creationId xmlns:p14="http://schemas.microsoft.com/office/powerpoint/2010/main" val="394061274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a:t>
            </a:r>
            <a:endParaRPr lang="en-US" dirty="0"/>
          </a:p>
        </p:txBody>
      </p:sp>
      <p:sp>
        <p:nvSpPr>
          <p:cNvPr id="3" name="Content Placeholder 2"/>
          <p:cNvSpPr>
            <a:spLocks noGrp="1"/>
          </p:cNvSpPr>
          <p:nvPr>
            <p:ph idx="1"/>
          </p:nvPr>
        </p:nvSpPr>
        <p:spPr/>
        <p:txBody>
          <a:bodyPr>
            <a:normAutofit/>
          </a:bodyPr>
          <a:lstStyle/>
          <a:p>
            <a:r>
              <a:rPr lang="en-US" dirty="0" smtClean="0"/>
              <a:t>The top 5 most frequently appearing companions:</a:t>
            </a:r>
          </a:p>
          <a:p>
            <a:pPr marL="0" indent="0">
              <a:spcBef>
                <a:spcPts val="0"/>
              </a:spcBef>
              <a:buNone/>
            </a:pPr>
            <a:endParaRPr lang="en-US" sz="1800" dirty="0" smtClean="0">
              <a:latin typeface="Courier New"/>
            </a:endParaRPr>
          </a:p>
          <a:p>
            <a:pPr marL="0" indent="0">
              <a:spcBef>
                <a:spcPts val="0"/>
              </a:spcBef>
              <a:buNone/>
            </a:pPr>
            <a:endParaRPr lang="en-US" sz="1800" dirty="0">
              <a:latin typeface="Courier New"/>
            </a:endParaRPr>
          </a:p>
          <a:p>
            <a:pPr marL="0" indent="0">
              <a:spcBef>
                <a:spcPts val="0"/>
              </a:spcBef>
              <a:buNone/>
            </a:pPr>
            <a:r>
              <a:rPr lang="en-US" sz="1800" dirty="0" smtClean="0">
                <a:latin typeface="Courier New"/>
              </a:rPr>
              <a:t>start </a:t>
            </a:r>
            <a:r>
              <a:rPr lang="en-US" sz="1800" dirty="0">
                <a:latin typeface="Courier New"/>
              </a:rPr>
              <a:t>doctor</a:t>
            </a:r>
            <a:r>
              <a:rPr lang="en-US" sz="1800" dirty="0" smtClean="0">
                <a:latin typeface="Courier New"/>
              </a:rPr>
              <a:t>=</a:t>
            </a:r>
            <a:r>
              <a:rPr lang="en-US" sz="1800" dirty="0" err="1" smtClean="0">
                <a:latin typeface="Courier New"/>
              </a:rPr>
              <a:t>node:characters</a:t>
            </a:r>
            <a:r>
              <a:rPr lang="en-US" sz="1800" dirty="0" smtClean="0">
                <a:latin typeface="Courier New"/>
              </a:rPr>
              <a:t>(character = '</a:t>
            </a:r>
            <a:r>
              <a:rPr lang="en-US" sz="1800" dirty="0">
                <a:latin typeface="Courier New"/>
              </a:rPr>
              <a:t>Doctor') </a:t>
            </a:r>
            <a:endParaRPr lang="en-US" sz="1800" dirty="0" smtClean="0">
              <a:latin typeface="Courier New"/>
            </a:endParaRPr>
          </a:p>
          <a:p>
            <a:pPr marL="0" indent="0">
              <a:spcBef>
                <a:spcPts val="0"/>
              </a:spcBef>
              <a:buNone/>
            </a:pPr>
            <a:r>
              <a:rPr lang="en-US" sz="1800" dirty="0" smtClean="0">
                <a:latin typeface="Courier New"/>
              </a:rPr>
              <a:t>match </a:t>
            </a:r>
            <a:r>
              <a:rPr lang="en-US" sz="1800" dirty="0">
                <a:latin typeface="Courier New"/>
              </a:rPr>
              <a:t>(doctor)&lt;-[:COMPANION_OF]-(companion</a:t>
            </a:r>
            <a:r>
              <a:rPr lang="en-US" sz="1800" dirty="0" smtClean="0">
                <a:latin typeface="Courier New"/>
              </a:rPr>
              <a:t>)</a:t>
            </a:r>
          </a:p>
          <a:p>
            <a:pPr marL="0" indent="0">
              <a:spcBef>
                <a:spcPts val="0"/>
              </a:spcBef>
              <a:buNone/>
            </a:pPr>
            <a:r>
              <a:rPr lang="en-US" sz="1800" dirty="0">
                <a:latin typeface="Courier New"/>
              </a:rPr>
              <a:t> </a:t>
            </a:r>
            <a:r>
              <a:rPr lang="en-US" sz="1800" dirty="0" smtClean="0">
                <a:latin typeface="Courier New"/>
              </a:rPr>
              <a:t>     -</a:t>
            </a:r>
            <a:r>
              <a:rPr lang="en-US" sz="1800" dirty="0">
                <a:latin typeface="Courier New"/>
              </a:rPr>
              <a:t>[:APPEARED_IN]-&gt;(episode) </a:t>
            </a:r>
            <a:endParaRPr lang="en-US" sz="1800" dirty="0" smtClean="0">
              <a:latin typeface="Courier New"/>
            </a:endParaRPr>
          </a:p>
          <a:p>
            <a:pPr marL="0" indent="0">
              <a:spcBef>
                <a:spcPts val="0"/>
              </a:spcBef>
              <a:buNone/>
            </a:pPr>
            <a:r>
              <a:rPr lang="en-US" sz="1800" dirty="0" smtClean="0">
                <a:latin typeface="Courier New"/>
              </a:rPr>
              <a:t>return </a:t>
            </a:r>
            <a:r>
              <a:rPr lang="en-US" sz="1800" dirty="0" err="1" smtClean="0">
                <a:latin typeface="Courier New"/>
              </a:rPr>
              <a:t>companion.character</a:t>
            </a:r>
            <a:r>
              <a:rPr lang="en-US" sz="1800" dirty="0" smtClean="0">
                <a:latin typeface="Courier New"/>
              </a:rPr>
              <a:t>, </a:t>
            </a:r>
            <a:r>
              <a:rPr lang="en-US" sz="1800" dirty="0">
                <a:latin typeface="Courier New"/>
              </a:rPr>
              <a:t>count</a:t>
            </a:r>
            <a:r>
              <a:rPr lang="en-US" sz="1800" dirty="0" smtClean="0">
                <a:latin typeface="Courier New"/>
              </a:rPr>
              <a:t>(episode) </a:t>
            </a:r>
          </a:p>
          <a:p>
            <a:pPr marL="0" indent="0">
              <a:spcBef>
                <a:spcPts val="0"/>
              </a:spcBef>
              <a:buNone/>
            </a:pPr>
            <a:r>
              <a:rPr lang="en-US" sz="1800" dirty="0" smtClean="0">
                <a:latin typeface="Courier New"/>
              </a:rPr>
              <a:t>order </a:t>
            </a:r>
            <a:r>
              <a:rPr lang="en-US" sz="1800" dirty="0">
                <a:latin typeface="Courier New"/>
              </a:rPr>
              <a:t>by count</a:t>
            </a:r>
            <a:r>
              <a:rPr lang="en-US" sz="1800" dirty="0" smtClean="0">
                <a:latin typeface="Courier New"/>
              </a:rPr>
              <a:t>(episode) </a:t>
            </a:r>
            <a:r>
              <a:rPr lang="en-US" sz="1800" dirty="0" err="1">
                <a:latin typeface="Courier New"/>
              </a:rPr>
              <a:t>desc</a:t>
            </a:r>
            <a:r>
              <a:rPr lang="en-US" sz="1800" dirty="0">
                <a:latin typeface="Courier New"/>
              </a:rPr>
              <a:t> </a:t>
            </a:r>
            <a:endParaRPr lang="en-US" sz="1800" dirty="0" smtClean="0">
              <a:latin typeface="Courier New"/>
            </a:endParaRPr>
          </a:p>
          <a:p>
            <a:pPr marL="0" indent="0">
              <a:spcBef>
                <a:spcPts val="0"/>
              </a:spcBef>
              <a:buNone/>
            </a:pPr>
            <a:r>
              <a:rPr lang="en-US" sz="1800" dirty="0" smtClean="0">
                <a:latin typeface="Courier New"/>
              </a:rPr>
              <a:t>limit </a:t>
            </a:r>
            <a:r>
              <a:rPr lang="en-US" sz="1800" dirty="0">
                <a:latin typeface="Courier New"/>
              </a:rPr>
              <a:t>5</a:t>
            </a:r>
          </a:p>
        </p:txBody>
      </p:sp>
      <p:sp>
        <p:nvSpPr>
          <p:cNvPr id="4" name="Rectangular Callout 3"/>
          <p:cNvSpPr/>
          <p:nvPr/>
        </p:nvSpPr>
        <p:spPr>
          <a:xfrm>
            <a:off x="7112000" y="1512456"/>
            <a:ext cx="1754909" cy="658090"/>
          </a:xfrm>
          <a:prstGeom prst="wedgeRectCallout">
            <a:avLst>
              <a:gd name="adj1" fmla="val -100438"/>
              <a:gd name="adj2" fmla="val 21516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 node from index</a:t>
            </a:r>
            <a:endParaRPr lang="en-US" dirty="0"/>
          </a:p>
        </p:txBody>
      </p:sp>
      <p:sp>
        <p:nvSpPr>
          <p:cNvPr id="5" name="Rectangular Callout 4"/>
          <p:cNvSpPr/>
          <p:nvPr/>
        </p:nvSpPr>
        <p:spPr>
          <a:xfrm>
            <a:off x="7227455" y="2787075"/>
            <a:ext cx="1754909" cy="658090"/>
          </a:xfrm>
          <a:prstGeom prst="wedgeRectCallout">
            <a:avLst>
              <a:gd name="adj1" fmla="val -89911"/>
              <a:gd name="adj2" fmla="val 660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Subgraph</a:t>
            </a:r>
            <a:r>
              <a:rPr lang="en-US" dirty="0" smtClean="0"/>
              <a:t> pattern</a:t>
            </a:r>
            <a:endParaRPr lang="en-US" dirty="0"/>
          </a:p>
        </p:txBody>
      </p:sp>
      <p:sp>
        <p:nvSpPr>
          <p:cNvPr id="6" name="Rectangular Callout 5"/>
          <p:cNvSpPr/>
          <p:nvPr/>
        </p:nvSpPr>
        <p:spPr>
          <a:xfrm>
            <a:off x="6500091" y="3774210"/>
            <a:ext cx="1754909" cy="658090"/>
          </a:xfrm>
          <a:prstGeom prst="wedgeRectCallout">
            <a:avLst>
              <a:gd name="adj1" fmla="val -96490"/>
              <a:gd name="adj2" fmla="val 1165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Accumulates rows by episode</a:t>
            </a:r>
            <a:endParaRPr lang="en-US" dirty="0"/>
          </a:p>
        </p:txBody>
      </p:sp>
      <p:sp>
        <p:nvSpPr>
          <p:cNvPr id="7" name="Rectangular Callout 6"/>
          <p:cNvSpPr/>
          <p:nvPr/>
        </p:nvSpPr>
        <p:spPr>
          <a:xfrm>
            <a:off x="2623127" y="4826000"/>
            <a:ext cx="1754909" cy="658090"/>
          </a:xfrm>
          <a:prstGeom prst="wedgeRectCallout">
            <a:avLst>
              <a:gd name="adj1" fmla="val -106358"/>
              <a:gd name="adj2" fmla="val -70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Limit returned rows</a:t>
            </a:r>
            <a:endParaRPr lang="en-US" dirty="0"/>
          </a:p>
        </p:txBody>
      </p:sp>
    </p:spTree>
    <p:extLst>
      <p:ext uri="{BB962C8B-B14F-4D97-AF65-F5344CB8AC3E}">
        <p14:creationId xmlns:p14="http://schemas.microsoft.com/office/powerpoint/2010/main" val="3130155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2400" dirty="0">
                <a:latin typeface="Courier New"/>
              </a:rPr>
              <a:t>+--------------------------------------+</a:t>
            </a:r>
          </a:p>
          <a:p>
            <a:pPr marL="0" indent="0">
              <a:spcBef>
                <a:spcPts val="0"/>
              </a:spcBef>
              <a:buNone/>
            </a:pPr>
            <a:r>
              <a:rPr lang="en-US" sz="2400" dirty="0">
                <a:latin typeface="Courier New"/>
              </a:rPr>
              <a:t>| </a:t>
            </a:r>
            <a:r>
              <a:rPr lang="en-US" sz="2400" dirty="0" err="1">
                <a:latin typeface="Courier New"/>
              </a:rPr>
              <a:t>companion.character</a:t>
            </a:r>
            <a:r>
              <a:rPr lang="en-US" sz="2400" dirty="0">
                <a:latin typeface="Courier New"/>
              </a:rPr>
              <a:t> | count(episode) |</a:t>
            </a:r>
          </a:p>
          <a:p>
            <a:pPr marL="0" indent="0">
              <a:spcBef>
                <a:spcPts val="0"/>
              </a:spcBef>
              <a:buNone/>
            </a:pPr>
            <a:r>
              <a:rPr lang="en-US" sz="2400" dirty="0">
                <a:latin typeface="Courier New"/>
              </a:rPr>
              <a:t>+--------------------------------------+</a:t>
            </a:r>
          </a:p>
          <a:p>
            <a:pPr marL="0" indent="0">
              <a:spcBef>
                <a:spcPts val="0"/>
              </a:spcBef>
              <a:buNone/>
            </a:pPr>
            <a:r>
              <a:rPr lang="en-US" sz="2400" dirty="0">
                <a:latin typeface="Courier New"/>
              </a:rPr>
              <a:t>| "Rose Tyler"        | 30             |</a:t>
            </a:r>
          </a:p>
          <a:p>
            <a:pPr marL="0" indent="0">
              <a:spcBef>
                <a:spcPts val="0"/>
              </a:spcBef>
              <a:buNone/>
            </a:pPr>
            <a:r>
              <a:rPr lang="en-US" sz="2400" dirty="0">
                <a:latin typeface="Courier New"/>
              </a:rPr>
              <a:t>| "Amy Pond"          | 26             |</a:t>
            </a:r>
          </a:p>
          <a:p>
            <a:pPr marL="0" indent="0">
              <a:spcBef>
                <a:spcPts val="0"/>
              </a:spcBef>
              <a:buNone/>
            </a:pPr>
            <a:r>
              <a:rPr lang="en-US" sz="2400" dirty="0">
                <a:latin typeface="Courier New"/>
              </a:rPr>
              <a:t>| "Sarah Jane Smith"  | 22             |</a:t>
            </a:r>
          </a:p>
          <a:p>
            <a:pPr marL="0" indent="0">
              <a:spcBef>
                <a:spcPts val="0"/>
              </a:spcBef>
              <a:buNone/>
            </a:pPr>
            <a:r>
              <a:rPr lang="en-US" sz="2400" dirty="0">
                <a:latin typeface="Courier New"/>
              </a:rPr>
              <a:t>| "Jamie </a:t>
            </a:r>
            <a:r>
              <a:rPr lang="en-US" sz="2400" dirty="0" err="1">
                <a:latin typeface="Courier New"/>
              </a:rPr>
              <a:t>McCrimmon</a:t>
            </a:r>
            <a:r>
              <a:rPr lang="en-US" sz="2400" dirty="0">
                <a:latin typeface="Courier New"/>
              </a:rPr>
              <a:t>"   | 21             |</a:t>
            </a:r>
          </a:p>
          <a:p>
            <a:pPr marL="0" indent="0">
              <a:spcBef>
                <a:spcPts val="0"/>
              </a:spcBef>
              <a:buNone/>
            </a:pPr>
            <a:r>
              <a:rPr lang="en-US" sz="2400" dirty="0">
                <a:latin typeface="Courier New"/>
              </a:rPr>
              <a:t>| "</a:t>
            </a:r>
            <a:r>
              <a:rPr lang="en-US" sz="2400" dirty="0" err="1">
                <a:latin typeface="Courier New"/>
              </a:rPr>
              <a:t>Tegan</a:t>
            </a:r>
            <a:r>
              <a:rPr lang="en-US" sz="2400" dirty="0">
                <a:latin typeface="Courier New"/>
              </a:rPr>
              <a:t> </a:t>
            </a:r>
            <a:r>
              <a:rPr lang="en-US" sz="2400" dirty="0" err="1">
                <a:latin typeface="Courier New"/>
              </a:rPr>
              <a:t>Jovanka</a:t>
            </a:r>
            <a:r>
              <a:rPr lang="en-US" sz="2400" dirty="0">
                <a:latin typeface="Courier New"/>
              </a:rPr>
              <a:t>"     | 20             |</a:t>
            </a:r>
          </a:p>
          <a:p>
            <a:pPr marL="0" indent="0">
              <a:spcBef>
                <a:spcPts val="0"/>
              </a:spcBef>
              <a:buNone/>
            </a:pPr>
            <a:r>
              <a:rPr lang="en-US" sz="2400" dirty="0">
                <a:latin typeface="Courier New"/>
              </a:rPr>
              <a:t>+--------------------------------------+</a:t>
            </a:r>
          </a:p>
        </p:txBody>
      </p:sp>
    </p:spTree>
    <p:extLst>
      <p:ext uri="{BB962C8B-B14F-4D97-AF65-F5344CB8AC3E}">
        <p14:creationId xmlns:p14="http://schemas.microsoft.com/office/powerpoint/2010/main" val="3434082534"/>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idx="1"/>
          </p:nvPr>
        </p:nvSpPr>
        <p:spPr/>
        <p:txBody>
          <a:bodyPr>
            <a:noAutofit/>
          </a:bodyPr>
          <a:lstStyle/>
          <a:p>
            <a:pPr marL="0" indent="0">
              <a:spcBef>
                <a:spcPts val="0"/>
              </a:spcBef>
              <a:buNone/>
            </a:pPr>
            <a:r>
              <a:rPr lang="en-US" sz="1800" dirty="0">
                <a:latin typeface="Courier New"/>
              </a:rPr>
              <a:t>neo4j-sh (0)$ start doctor</a:t>
            </a:r>
            <a:r>
              <a:rPr lang="en-US" sz="1800" dirty="0" smtClean="0">
                <a:latin typeface="Courier New"/>
              </a:rPr>
              <a:t>=</a:t>
            </a:r>
            <a:r>
              <a:rPr lang="en-US" sz="1800" dirty="0" err="1" smtClean="0">
                <a:latin typeface="Courier New"/>
              </a:rPr>
              <a:t>node:characters</a:t>
            </a:r>
            <a:r>
              <a:rPr lang="en-US" sz="1800" dirty="0" smtClean="0">
                <a:latin typeface="Courier New"/>
              </a:rPr>
              <a:t>(character='</a:t>
            </a:r>
            <a:r>
              <a:rPr lang="en-US" sz="1800" dirty="0">
                <a:latin typeface="Courier New"/>
              </a:rPr>
              <a:t>Doctor') match (doctor)&lt;-[:COMPANION_OF]-(companion)-[:APPEARED_IN]-&gt;(episode) return </a:t>
            </a:r>
            <a:r>
              <a:rPr lang="en-US" sz="1800" dirty="0" err="1">
                <a:latin typeface="Courier New"/>
              </a:rPr>
              <a:t>companion.name</a:t>
            </a:r>
            <a:r>
              <a:rPr lang="en-US" sz="1800" dirty="0">
                <a:latin typeface="Courier New"/>
              </a:rPr>
              <a:t>, count(episode) order by count(episode) </a:t>
            </a:r>
            <a:r>
              <a:rPr lang="en-US" sz="1800" dirty="0" err="1">
                <a:latin typeface="Courier New"/>
              </a:rPr>
              <a:t>desc</a:t>
            </a:r>
            <a:r>
              <a:rPr lang="en-US" sz="1800" dirty="0">
                <a:latin typeface="Courier New"/>
              </a:rPr>
              <a:t> limit 5</a:t>
            </a:r>
          </a:p>
          <a:p>
            <a:pPr marL="0" indent="0">
              <a:spcBef>
                <a:spcPts val="0"/>
              </a:spcBef>
              <a:buNone/>
            </a:pPr>
            <a:r>
              <a:rPr lang="en-US" sz="1800" dirty="0">
                <a:latin typeface="Courier New"/>
              </a:rPr>
              <a:t>+--------------------------------------+</a:t>
            </a:r>
          </a:p>
          <a:p>
            <a:pPr marL="0" indent="0">
              <a:spcBef>
                <a:spcPts val="0"/>
              </a:spcBef>
              <a:buNone/>
            </a:pPr>
            <a:r>
              <a:rPr lang="en-US" sz="1800" dirty="0">
                <a:latin typeface="Courier New"/>
              </a:rPr>
              <a:t>| </a:t>
            </a:r>
            <a:r>
              <a:rPr lang="en-US" sz="1800" dirty="0" err="1">
                <a:latin typeface="Courier New"/>
              </a:rPr>
              <a:t>companion.character</a:t>
            </a:r>
            <a:r>
              <a:rPr lang="en-US" sz="1800" dirty="0">
                <a:latin typeface="Courier New"/>
              </a:rPr>
              <a:t> | count(episode) |</a:t>
            </a:r>
          </a:p>
          <a:p>
            <a:pPr marL="0" indent="0">
              <a:spcBef>
                <a:spcPts val="0"/>
              </a:spcBef>
              <a:buNone/>
            </a:pPr>
            <a:r>
              <a:rPr lang="en-US" sz="1800" dirty="0">
                <a:latin typeface="Courier New"/>
              </a:rPr>
              <a:t>+--------------------------------------+</a:t>
            </a:r>
          </a:p>
          <a:p>
            <a:pPr marL="0" indent="0">
              <a:spcBef>
                <a:spcPts val="0"/>
              </a:spcBef>
              <a:buNone/>
            </a:pPr>
            <a:r>
              <a:rPr lang="en-US" sz="1800" dirty="0">
                <a:latin typeface="Courier New"/>
              </a:rPr>
              <a:t>| "Rose Tyler"        | 30             |</a:t>
            </a:r>
          </a:p>
          <a:p>
            <a:pPr marL="0" indent="0">
              <a:spcBef>
                <a:spcPts val="0"/>
              </a:spcBef>
              <a:buNone/>
            </a:pPr>
            <a:r>
              <a:rPr lang="en-US" sz="1800" dirty="0">
                <a:latin typeface="Courier New"/>
              </a:rPr>
              <a:t>| "Amy Pond"          | 26             |</a:t>
            </a:r>
          </a:p>
          <a:p>
            <a:pPr marL="0" indent="0">
              <a:spcBef>
                <a:spcPts val="0"/>
              </a:spcBef>
              <a:buNone/>
            </a:pPr>
            <a:r>
              <a:rPr lang="en-US" sz="1800" dirty="0">
                <a:latin typeface="Courier New"/>
              </a:rPr>
              <a:t>| "Sarah Jane Smith"  | 22             |</a:t>
            </a:r>
          </a:p>
          <a:p>
            <a:pPr marL="0" indent="0">
              <a:spcBef>
                <a:spcPts val="0"/>
              </a:spcBef>
              <a:buNone/>
            </a:pPr>
            <a:r>
              <a:rPr lang="en-US" sz="1800" dirty="0">
                <a:latin typeface="Courier New"/>
              </a:rPr>
              <a:t>| "Jamie </a:t>
            </a:r>
            <a:r>
              <a:rPr lang="en-US" sz="1800" dirty="0" err="1">
                <a:latin typeface="Courier New"/>
              </a:rPr>
              <a:t>McCrimmon</a:t>
            </a:r>
            <a:r>
              <a:rPr lang="en-US" sz="1800" dirty="0">
                <a:latin typeface="Courier New"/>
              </a:rPr>
              <a:t>"   | 21             |</a:t>
            </a:r>
          </a:p>
          <a:p>
            <a:pPr marL="0" indent="0">
              <a:spcBef>
                <a:spcPts val="0"/>
              </a:spcBef>
              <a:buNone/>
            </a:pPr>
            <a:r>
              <a:rPr lang="en-US" sz="1800" dirty="0">
                <a:latin typeface="Courier New"/>
              </a:rPr>
              <a:t>| "</a:t>
            </a:r>
            <a:r>
              <a:rPr lang="en-US" sz="1800" dirty="0" err="1">
                <a:latin typeface="Courier New"/>
              </a:rPr>
              <a:t>Tegan</a:t>
            </a:r>
            <a:r>
              <a:rPr lang="en-US" sz="1800" dirty="0">
                <a:latin typeface="Courier New"/>
              </a:rPr>
              <a:t> </a:t>
            </a:r>
            <a:r>
              <a:rPr lang="en-US" sz="1800" dirty="0" err="1">
                <a:latin typeface="Courier New"/>
              </a:rPr>
              <a:t>Jovanka</a:t>
            </a:r>
            <a:r>
              <a:rPr lang="en-US" sz="1800" dirty="0">
                <a:latin typeface="Courier New"/>
              </a:rPr>
              <a:t>"     | 20             |</a:t>
            </a:r>
          </a:p>
          <a:p>
            <a:pPr marL="0" indent="0">
              <a:spcBef>
                <a:spcPts val="0"/>
              </a:spcBef>
              <a:buNone/>
            </a:pPr>
            <a:r>
              <a:rPr lang="en-US" sz="1800" dirty="0">
                <a:latin typeface="Courier New"/>
              </a:rPr>
              <a:t>+--------------------------------------+</a:t>
            </a:r>
          </a:p>
        </p:txBody>
      </p:sp>
    </p:spTree>
    <p:extLst>
      <p:ext uri="{BB962C8B-B14F-4D97-AF65-F5344CB8AC3E}">
        <p14:creationId xmlns:p14="http://schemas.microsoft.com/office/powerpoint/2010/main" val="2906234128"/>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Webadmin</a:t>
            </a:r>
            <a:r>
              <a:rPr lang="en-US" dirty="0" smtClean="0"/>
              <a:t> Console</a:t>
            </a:r>
            <a:endParaRPr lang="en-US" dirty="0"/>
          </a:p>
        </p:txBody>
      </p:sp>
      <p:pic>
        <p:nvPicPr>
          <p:cNvPr id="4" name="Picture 3"/>
          <p:cNvPicPr>
            <a:picLocks noChangeAspect="1"/>
          </p:cNvPicPr>
          <p:nvPr/>
        </p:nvPicPr>
        <p:blipFill>
          <a:blip r:embed="rId2"/>
          <a:stretch>
            <a:fillRect/>
          </a:stretch>
        </p:blipFill>
        <p:spPr>
          <a:xfrm>
            <a:off x="165100" y="1485900"/>
            <a:ext cx="8813800" cy="3886200"/>
          </a:xfrm>
          <a:prstGeom prst="rect">
            <a:avLst/>
          </a:prstGeom>
        </p:spPr>
      </p:pic>
    </p:spTree>
    <p:extLst>
      <p:ext uri="{BB962C8B-B14F-4D97-AF65-F5344CB8AC3E}">
        <p14:creationId xmlns:p14="http://schemas.microsoft.com/office/powerpoint/2010/main" val="2629207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Side note: RDBMS performance</a:t>
            </a:r>
            <a:endParaRPr lang="en-US" dirty="0"/>
          </a:p>
        </p:txBody>
      </p:sp>
      <p:pic>
        <p:nvPicPr>
          <p:cNvPr id="8" name="Picture 7"/>
          <p:cNvPicPr>
            <a:picLocks noChangeAspect="1"/>
          </p:cNvPicPr>
          <p:nvPr/>
        </p:nvPicPr>
        <p:blipFill>
          <a:blip r:embed="rId3"/>
          <a:stretch>
            <a:fillRect/>
          </a:stretch>
        </p:blipFill>
        <p:spPr>
          <a:xfrm>
            <a:off x="103899" y="1417638"/>
            <a:ext cx="7585364" cy="4927396"/>
          </a:xfrm>
          <a:prstGeom prst="rect">
            <a:avLst/>
          </a:prstGeom>
        </p:spPr>
      </p:pic>
      <p:pic>
        <p:nvPicPr>
          <p:cNvPr id="2" name="Picture 1"/>
          <p:cNvPicPr>
            <a:picLocks noChangeAspect="1"/>
          </p:cNvPicPr>
          <p:nvPr/>
        </p:nvPicPr>
        <p:blipFill>
          <a:blip r:embed="rId4"/>
          <a:stretch>
            <a:fillRect/>
          </a:stretch>
        </p:blipFill>
        <p:spPr>
          <a:xfrm>
            <a:off x="668480" y="1817254"/>
            <a:ext cx="3603337" cy="4051513"/>
          </a:xfrm>
          <a:prstGeom prst="rect">
            <a:avLst/>
          </a:prstGeom>
        </p:spPr>
      </p:pic>
      <p:sp>
        <p:nvSpPr>
          <p:cNvPr id="11" name="Oval 10"/>
          <p:cNvSpPr/>
          <p:nvPr/>
        </p:nvSpPr>
        <p:spPr>
          <a:xfrm>
            <a:off x="900546" y="1817254"/>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09128" y="1818411"/>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11764" y="288290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34347" y="390121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33425" y="4919526"/>
            <a:ext cx="288636" cy="28863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189182" y="1453697"/>
            <a:ext cx="1075535" cy="369332"/>
          </a:xfrm>
          <a:prstGeom prst="rect">
            <a:avLst/>
          </a:prstGeom>
          <a:noFill/>
        </p:spPr>
        <p:txBody>
          <a:bodyPr wrap="none" rtlCol="0">
            <a:spAutoFit/>
          </a:bodyPr>
          <a:lstStyle/>
          <a:p>
            <a:r>
              <a:rPr lang="en-US" dirty="0" smtClean="0"/>
              <a:t>Salary list</a:t>
            </a:r>
            <a:endParaRPr lang="en-US" dirty="0"/>
          </a:p>
        </p:txBody>
      </p:sp>
      <p:sp>
        <p:nvSpPr>
          <p:cNvPr id="17" name="TextBox 16"/>
          <p:cNvSpPr txBox="1"/>
          <p:nvPr/>
        </p:nvSpPr>
        <p:spPr>
          <a:xfrm>
            <a:off x="3027218" y="2514730"/>
            <a:ext cx="1660618" cy="369332"/>
          </a:xfrm>
          <a:prstGeom prst="rect">
            <a:avLst/>
          </a:prstGeom>
          <a:noFill/>
        </p:spPr>
        <p:txBody>
          <a:bodyPr wrap="none" rtlCol="0">
            <a:spAutoFit/>
          </a:bodyPr>
          <a:lstStyle/>
          <a:p>
            <a:r>
              <a:rPr lang="en-US" dirty="0" smtClean="0"/>
              <a:t>Most Web apps</a:t>
            </a:r>
            <a:endParaRPr lang="en-US" dirty="0"/>
          </a:p>
        </p:txBody>
      </p:sp>
      <p:sp>
        <p:nvSpPr>
          <p:cNvPr id="18" name="TextBox 17"/>
          <p:cNvSpPr txBox="1"/>
          <p:nvPr/>
        </p:nvSpPr>
        <p:spPr>
          <a:xfrm>
            <a:off x="4922983" y="3531884"/>
            <a:ext cx="1595309" cy="369332"/>
          </a:xfrm>
          <a:prstGeom prst="rect">
            <a:avLst/>
          </a:prstGeom>
          <a:noFill/>
        </p:spPr>
        <p:txBody>
          <a:bodyPr wrap="none" rtlCol="0">
            <a:spAutoFit/>
          </a:bodyPr>
          <a:lstStyle/>
          <a:p>
            <a:r>
              <a:rPr lang="en-US" dirty="0" smtClean="0"/>
              <a:t>Social Network</a:t>
            </a:r>
            <a:endParaRPr lang="en-US" dirty="0"/>
          </a:p>
        </p:txBody>
      </p:sp>
      <p:sp>
        <p:nvSpPr>
          <p:cNvPr id="19" name="TextBox 18"/>
          <p:cNvSpPr txBox="1"/>
          <p:nvPr/>
        </p:nvSpPr>
        <p:spPr>
          <a:xfrm>
            <a:off x="6033425" y="4539810"/>
            <a:ext cx="2409922" cy="369332"/>
          </a:xfrm>
          <a:prstGeom prst="rect">
            <a:avLst/>
          </a:prstGeom>
          <a:noFill/>
        </p:spPr>
        <p:txBody>
          <a:bodyPr wrap="none" rtlCol="0">
            <a:spAutoFit/>
          </a:bodyPr>
          <a:lstStyle/>
          <a:p>
            <a:r>
              <a:rPr lang="en-US" dirty="0" smtClean="0"/>
              <a:t>Location-based services</a:t>
            </a:r>
            <a:endParaRPr lang="en-US" dirty="0"/>
          </a:p>
        </p:txBody>
      </p:sp>
    </p:spTree>
    <p:extLst>
      <p:ext uri="{BB962C8B-B14F-4D97-AF65-F5344CB8AC3E}">
        <p14:creationId xmlns:p14="http://schemas.microsoft.com/office/powerpoint/2010/main" val="2381943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84727" y="1600200"/>
            <a:ext cx="8959273" cy="2775527"/>
          </a:xfrm>
        </p:spPr>
        <p:txBody>
          <a:bodyPr>
            <a:noAutofit/>
          </a:bodyPr>
          <a:lstStyle/>
          <a:p>
            <a:pPr marL="0" indent="0">
              <a:spcBef>
                <a:spcPts val="0"/>
              </a:spcBef>
              <a:buNone/>
            </a:pPr>
            <a:r>
              <a:rPr lang="en-US" sz="1800" dirty="0" err="1" smtClean="0">
                <a:latin typeface="Courier New"/>
              </a:rPr>
              <a:t>ExecutionEngine</a:t>
            </a:r>
            <a:r>
              <a:rPr lang="en-US" sz="1800" dirty="0" smtClean="0">
                <a:latin typeface="Courier New"/>
              </a:rPr>
              <a:t> </a:t>
            </a:r>
            <a:r>
              <a:rPr lang="en-US" sz="1800" dirty="0">
                <a:latin typeface="Courier New"/>
              </a:rPr>
              <a:t>engine = new </a:t>
            </a:r>
            <a:r>
              <a:rPr lang="en-US" sz="1800" dirty="0" err="1" smtClean="0">
                <a:latin typeface="Courier New"/>
              </a:rPr>
              <a:t>ExecutionEngine</a:t>
            </a:r>
            <a:r>
              <a:rPr lang="en-US" sz="1800" dirty="0" smtClean="0">
                <a:latin typeface="Courier New"/>
              </a:rPr>
              <a:t>(database)</a:t>
            </a:r>
            <a:r>
              <a:rPr lang="en-US" sz="1800" dirty="0">
                <a:latin typeface="Courier New"/>
              </a:rPr>
              <a:t>;</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a:t>
            </a:r>
            <a:r>
              <a:rPr lang="en-US" sz="1800" dirty="0" smtClean="0">
                <a:latin typeface="Courier New"/>
              </a:rPr>
              <a:t>start doctor=</a:t>
            </a:r>
            <a:r>
              <a:rPr lang="en-US" sz="1800" dirty="0" err="1" smtClean="0">
                <a:latin typeface="Courier New"/>
              </a:rPr>
              <a:t>node:characters</a:t>
            </a:r>
            <a:r>
              <a:rPr lang="en-US" sz="1800" dirty="0" smtClean="0">
                <a:latin typeface="Courier New"/>
              </a:rPr>
              <a:t>(character='</a:t>
            </a:r>
            <a:r>
              <a:rPr lang="en-US" sz="1800" dirty="0">
                <a:latin typeface="Courier New"/>
              </a:rPr>
              <a:t>Doctor')"</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match (doctor)&lt;-[:COMPANION_OF]-(</a:t>
            </a:r>
            <a:r>
              <a:rPr lang="en-US" sz="1800" dirty="0" smtClean="0">
                <a:latin typeface="Courier New"/>
              </a:rPr>
              <a:t>companion</a:t>
            </a:r>
            <a:r>
              <a:rPr lang="en-US" sz="1800" dirty="0">
                <a:latin typeface="Courier New"/>
              </a:rPr>
              <a:t>)</a:t>
            </a:r>
            <a:r>
              <a:rPr lang="en-US" sz="1800" dirty="0" smtClean="0">
                <a:latin typeface="Courier New"/>
              </a:rPr>
              <a:t>"</a:t>
            </a:r>
          </a:p>
          <a:p>
            <a:pPr marL="0" indent="0">
              <a:spcBef>
                <a:spcPts val="0"/>
              </a:spcBef>
              <a:buNone/>
            </a:pPr>
            <a:r>
              <a:rPr lang="en-US" sz="1800" dirty="0" smtClean="0">
                <a:latin typeface="Courier New"/>
              </a:rPr>
              <a:t>           + </a:t>
            </a:r>
            <a:r>
              <a:rPr lang="en-US" sz="1800" dirty="0">
                <a:latin typeface="Courier New"/>
              </a:rPr>
              <a:t>"</a:t>
            </a:r>
            <a:r>
              <a:rPr lang="en-US" sz="1800" dirty="0" smtClean="0">
                <a:latin typeface="Courier New"/>
              </a:rPr>
              <a:t>-</a:t>
            </a:r>
            <a:r>
              <a:rPr lang="en-US" sz="1800" dirty="0">
                <a:latin typeface="Courier New"/>
              </a:rPr>
              <a:t>[:APPEARED_IN]-&gt;(episode</a:t>
            </a:r>
            <a:r>
              <a:rPr lang="en-US" sz="1800" dirty="0" smtClean="0">
                <a:latin typeface="Courier New"/>
              </a:rPr>
              <a:t>)"</a:t>
            </a:r>
          </a:p>
          <a:p>
            <a:pPr marL="0" indent="0">
              <a:spcBef>
                <a:spcPts val="0"/>
              </a:spcBef>
              <a:buNone/>
            </a:pPr>
            <a:r>
              <a:rPr lang="en-US" sz="1800" dirty="0" smtClean="0">
                <a:latin typeface="Courier New"/>
              </a:rPr>
              <a:t>           + " return </a:t>
            </a:r>
            <a:r>
              <a:rPr lang="en-US" sz="1800" dirty="0" err="1" smtClean="0">
                <a:latin typeface="Courier New"/>
              </a:rPr>
              <a:t>companion.character</a:t>
            </a:r>
            <a:r>
              <a:rPr lang="en-US" sz="1800" dirty="0" smtClean="0">
                <a:latin typeface="Courier New"/>
              </a:rPr>
              <a:t>, count(episode)"</a:t>
            </a:r>
          </a:p>
          <a:p>
            <a:pPr marL="0" indent="0">
              <a:spcBef>
                <a:spcPts val="0"/>
              </a:spcBef>
              <a:buNone/>
            </a:pPr>
            <a:r>
              <a:rPr lang="en-US" sz="1800" dirty="0">
                <a:latin typeface="Courier New"/>
              </a:rPr>
              <a:t>			</a:t>
            </a:r>
            <a:r>
              <a:rPr lang="en-US" sz="1800" dirty="0" smtClean="0">
                <a:latin typeface="Courier New"/>
              </a:rPr>
              <a:t> + </a:t>
            </a:r>
            <a:r>
              <a:rPr lang="en-US" sz="1800" dirty="0">
                <a:latin typeface="Courier New"/>
              </a:rPr>
              <a:t>"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smtClean="0">
                <a:latin typeface="Courier New"/>
              </a:rPr>
              <a:t>ExecutionResult</a:t>
            </a:r>
            <a:r>
              <a:rPr lang="en-US" sz="1800" dirty="0" smtClean="0">
                <a:latin typeface="Courier New"/>
              </a:rPr>
              <a:t> </a:t>
            </a:r>
            <a:r>
              <a:rPr lang="en-US" sz="1800" dirty="0">
                <a:latin typeface="Courier New"/>
              </a:rPr>
              <a:t>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Tree>
    <p:extLst>
      <p:ext uri="{BB962C8B-B14F-4D97-AF65-F5344CB8AC3E}">
        <p14:creationId xmlns:p14="http://schemas.microsoft.com/office/powerpoint/2010/main" val="2796489322"/>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196273" y="1600200"/>
            <a:ext cx="8947727" cy="2775527"/>
          </a:xfrm>
        </p:spPr>
        <p:txBody>
          <a:bodyPr>
            <a:noAutofit/>
          </a:bodyPr>
          <a:lstStyle/>
          <a:p>
            <a:pPr marL="0" indent="0">
              <a:spcBef>
                <a:spcPts val="0"/>
              </a:spcBef>
              <a:buNone/>
            </a:pPr>
            <a:r>
              <a:rPr lang="en-US" sz="1800" dirty="0" err="1">
                <a:latin typeface="Courier New"/>
              </a:rPr>
              <a:t>ExecutionEngine</a:t>
            </a:r>
            <a:r>
              <a:rPr lang="en-US" sz="1800" dirty="0">
                <a:latin typeface="Courier New"/>
              </a:rPr>
              <a:t> engine = new </a:t>
            </a:r>
            <a:r>
              <a:rPr lang="en-US" sz="1800" dirty="0" err="1">
                <a:latin typeface="Courier New"/>
              </a:rPr>
              <a:t>ExecutionEngine</a:t>
            </a:r>
            <a:r>
              <a:rPr lang="en-US" sz="1800" dirty="0">
                <a:latin typeface="Courier New"/>
              </a:rPr>
              <a:t>(database);</a:t>
            </a:r>
          </a:p>
          <a:p>
            <a:pPr marL="0" indent="0">
              <a:spcBef>
                <a:spcPts val="0"/>
              </a:spcBef>
              <a:buNone/>
            </a:pPr>
            <a:endParaRPr lang="en-US" sz="1800" dirty="0">
              <a:latin typeface="Courier New"/>
            </a:endParaRPr>
          </a:p>
          <a:p>
            <a:pPr marL="0" indent="0">
              <a:spcBef>
                <a:spcPts val="0"/>
              </a:spcBef>
              <a:buNone/>
            </a:pPr>
            <a:r>
              <a:rPr lang="en-US" sz="1800" dirty="0">
                <a:latin typeface="Courier New"/>
              </a:rPr>
              <a:t>String </a:t>
            </a:r>
            <a:r>
              <a:rPr lang="en-US" sz="1800" dirty="0" err="1">
                <a:latin typeface="Courier New"/>
              </a:rPr>
              <a:t>cql</a:t>
            </a:r>
            <a:r>
              <a:rPr lang="en-US" sz="1800" dirty="0">
                <a:latin typeface="Courier New"/>
              </a:rPr>
              <a:t> = "start doctor=</a:t>
            </a:r>
            <a:r>
              <a:rPr lang="en-US" sz="1800" dirty="0" err="1">
                <a:latin typeface="Courier New"/>
              </a:rPr>
              <a:t>node:characters</a:t>
            </a:r>
            <a:r>
              <a:rPr lang="en-US" sz="1800" dirty="0">
                <a:latin typeface="Courier New"/>
              </a:rPr>
              <a:t>(character='Doctor')"</a:t>
            </a:r>
          </a:p>
          <a:p>
            <a:pPr marL="0" indent="0">
              <a:spcBef>
                <a:spcPts val="0"/>
              </a:spcBef>
              <a:buNone/>
            </a:pPr>
            <a:r>
              <a:rPr lang="en-US" sz="1800" dirty="0">
                <a:latin typeface="Courier New"/>
              </a:rPr>
              <a:t>			 + " match (doctor)&lt;-[:COMPANION_OF]-(companion)"</a:t>
            </a:r>
          </a:p>
          <a:p>
            <a:pPr marL="0" indent="0">
              <a:spcBef>
                <a:spcPts val="0"/>
              </a:spcBef>
              <a:buNone/>
            </a:pPr>
            <a:r>
              <a:rPr lang="en-US" sz="1800" dirty="0">
                <a:latin typeface="Courier New"/>
              </a:rPr>
              <a:t>           + "-[:APPEARED_IN]-&gt;(episode)"</a:t>
            </a:r>
          </a:p>
          <a:p>
            <a:pPr marL="0" indent="0">
              <a:spcBef>
                <a:spcPts val="0"/>
              </a:spcBef>
              <a:buNone/>
            </a:pPr>
            <a:r>
              <a:rPr lang="en-US" sz="1800" dirty="0">
                <a:latin typeface="Courier New"/>
              </a:rPr>
              <a:t>           + " return </a:t>
            </a:r>
            <a:r>
              <a:rPr lang="en-US" sz="1800" dirty="0" err="1">
                <a:latin typeface="Courier New"/>
              </a:rPr>
              <a:t>companion.character</a:t>
            </a:r>
            <a:r>
              <a:rPr lang="en-US" sz="1800" dirty="0">
                <a:latin typeface="Courier New"/>
              </a:rPr>
              <a:t>, count(episode)"</a:t>
            </a:r>
          </a:p>
          <a:p>
            <a:pPr marL="0" indent="0">
              <a:spcBef>
                <a:spcPts val="0"/>
              </a:spcBef>
              <a:buNone/>
            </a:pPr>
            <a:r>
              <a:rPr lang="en-US" sz="1800" dirty="0">
                <a:latin typeface="Courier New"/>
              </a:rPr>
              <a:t>			 + " order by count(episode) </a:t>
            </a:r>
            <a:r>
              <a:rPr lang="en-US" sz="1800" dirty="0" err="1">
                <a:latin typeface="Courier New"/>
              </a:rPr>
              <a:t>desc</a:t>
            </a:r>
            <a:r>
              <a:rPr lang="en-US" sz="1800" dirty="0">
                <a:latin typeface="Courier New"/>
              </a:rPr>
              <a:t> limit 5";</a:t>
            </a:r>
          </a:p>
          <a:p>
            <a:pPr marL="0" indent="0">
              <a:spcBef>
                <a:spcPts val="0"/>
              </a:spcBef>
              <a:buNone/>
            </a:pPr>
            <a:endParaRPr lang="en-US" sz="1800" dirty="0">
              <a:latin typeface="Courier New"/>
            </a:endParaRPr>
          </a:p>
          <a:p>
            <a:pPr marL="0" indent="0">
              <a:spcBef>
                <a:spcPts val="0"/>
              </a:spcBef>
              <a:buNone/>
            </a:pPr>
            <a:r>
              <a:rPr lang="en-US" sz="1800" dirty="0" err="1">
                <a:latin typeface="Courier New"/>
              </a:rPr>
              <a:t>ExecutionResult</a:t>
            </a:r>
            <a:r>
              <a:rPr lang="en-US" sz="1800" dirty="0">
                <a:latin typeface="Courier New"/>
              </a:rPr>
              <a:t> result = </a:t>
            </a:r>
            <a:r>
              <a:rPr lang="en-US" sz="1800" dirty="0" err="1">
                <a:latin typeface="Courier New"/>
              </a:rPr>
              <a:t>engine.execute</a:t>
            </a:r>
            <a:r>
              <a:rPr lang="en-US" sz="1800" dirty="0">
                <a:latin typeface="Courier New"/>
              </a:rPr>
              <a:t>(</a:t>
            </a:r>
            <a:r>
              <a:rPr lang="en-US" sz="1800" dirty="0" err="1">
                <a:latin typeface="Courier New"/>
              </a:rPr>
              <a:t>cql</a:t>
            </a:r>
            <a:r>
              <a:rPr lang="en-US" sz="1800" dirty="0">
                <a:latin typeface="Courier New"/>
              </a:rPr>
              <a:t>);</a:t>
            </a:r>
          </a:p>
        </p:txBody>
      </p:sp>
      <p:sp>
        <p:nvSpPr>
          <p:cNvPr id="4" name="TextBox 3"/>
          <p:cNvSpPr txBox="1"/>
          <p:nvPr/>
        </p:nvSpPr>
        <p:spPr>
          <a:xfrm>
            <a:off x="457200" y="4248726"/>
            <a:ext cx="7659255" cy="1815882"/>
          </a:xfrm>
          <a:prstGeom prst="rect">
            <a:avLst/>
          </a:prstGeom>
          <a:noFill/>
        </p:spPr>
        <p:txBody>
          <a:bodyPr wrap="square" rtlCol="0">
            <a:spAutoFit/>
          </a:bodyPr>
          <a:lstStyle/>
          <a:p>
            <a:pPr algn="ctr"/>
            <a:r>
              <a:rPr lang="en-US" sz="4800" b="1" dirty="0"/>
              <a:t>Top tip: </a:t>
            </a:r>
            <a:r>
              <a:rPr lang="en-US" sz="3200" dirty="0" err="1" smtClean="0">
                <a:latin typeface="Courier New"/>
                <a:cs typeface="Courier New"/>
              </a:rPr>
              <a:t>ExecutionResult.dumpToString</a:t>
            </a:r>
            <a:r>
              <a:rPr lang="en-US" sz="3200" dirty="0" smtClean="0">
                <a:latin typeface="Courier New"/>
                <a:cs typeface="Courier New"/>
              </a:rPr>
              <a:t>()</a:t>
            </a:r>
            <a:r>
              <a:rPr lang="en-US" sz="3200" dirty="0" smtClean="0"/>
              <a:t> is your best friend</a:t>
            </a:r>
            <a:endParaRPr lang="en-US" sz="3200" dirty="0"/>
          </a:p>
        </p:txBody>
      </p:sp>
    </p:spTree>
    <p:extLst>
      <p:ext uri="{BB962C8B-B14F-4D97-AF65-F5344CB8AC3E}">
        <p14:creationId xmlns:p14="http://schemas.microsoft.com/office/powerpoint/2010/main" val="2813853104"/>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Production Note: </a:t>
            </a:r>
            <a:r>
              <a:rPr lang="en-US" dirty="0" err="1" smtClean="0"/>
              <a:t>Parameterised</a:t>
            </a:r>
            <a:r>
              <a:rPr lang="en-US" dirty="0" smtClean="0"/>
              <a:t> Queries</a:t>
            </a:r>
            <a:endParaRPr lang="en-US" dirty="0"/>
          </a:p>
        </p:txBody>
      </p:sp>
      <p:sp>
        <p:nvSpPr>
          <p:cNvPr id="3" name="Content Placeholder 2"/>
          <p:cNvSpPr>
            <a:spLocks noGrp="1"/>
          </p:cNvSpPr>
          <p:nvPr>
            <p:ph idx="1"/>
          </p:nvPr>
        </p:nvSpPr>
        <p:spPr>
          <a:xfrm>
            <a:off x="457200" y="1600200"/>
            <a:ext cx="8229600" cy="1332345"/>
          </a:xfrm>
        </p:spPr>
        <p:txBody>
          <a:bodyPr/>
          <a:lstStyle/>
          <a:p>
            <a:r>
              <a:rPr lang="en-US" dirty="0" smtClean="0"/>
              <a:t>Can avoid parsing/execution plan generation for repeated similar queries using parameters</a:t>
            </a:r>
          </a:p>
          <a:p>
            <a:endParaRPr lang="en-US" dirty="0" smtClean="0"/>
          </a:p>
        </p:txBody>
      </p:sp>
      <p:sp>
        <p:nvSpPr>
          <p:cNvPr id="4" name="TextBox 3"/>
          <p:cNvSpPr txBox="1"/>
          <p:nvPr/>
        </p:nvSpPr>
        <p:spPr>
          <a:xfrm>
            <a:off x="254001" y="3024909"/>
            <a:ext cx="8693726" cy="1754327"/>
          </a:xfrm>
          <a:prstGeom prst="rect">
            <a:avLst/>
          </a:prstGeom>
          <a:noFill/>
        </p:spPr>
        <p:txBody>
          <a:bodyPr wrap="square" rtlCol="0">
            <a:spAutoFit/>
          </a:bodyPr>
          <a:lstStyle/>
          <a:p>
            <a:r>
              <a:rPr lang="en-US" dirty="0">
                <a:latin typeface="Courier New"/>
                <a:cs typeface="Courier New"/>
              </a:rPr>
              <a:t>Map&lt;String, Object&gt; </a:t>
            </a:r>
            <a:r>
              <a:rPr lang="en-US" dirty="0" err="1">
                <a:latin typeface="Courier New"/>
                <a:cs typeface="Courier New"/>
              </a:rPr>
              <a:t>params</a:t>
            </a:r>
            <a:r>
              <a:rPr lang="en-US" dirty="0">
                <a:latin typeface="Courier New"/>
                <a:cs typeface="Courier New"/>
              </a:rPr>
              <a:t> = new </a:t>
            </a:r>
            <a:r>
              <a:rPr lang="en-US" dirty="0" err="1">
                <a:latin typeface="Courier New"/>
                <a:cs typeface="Courier New"/>
              </a:rPr>
              <a:t>HashMap</a:t>
            </a:r>
            <a:r>
              <a:rPr lang="en-US" dirty="0">
                <a:latin typeface="Courier New"/>
                <a:cs typeface="Courier New"/>
              </a:rPr>
              <a:t>&lt;String, Object&gt;();</a:t>
            </a:r>
          </a:p>
          <a:p>
            <a:r>
              <a:rPr lang="pt-BR" dirty="0">
                <a:latin typeface="Courier New"/>
                <a:cs typeface="Courier New"/>
              </a:rPr>
              <a:t>params.put( "</a:t>
            </a:r>
            <a:r>
              <a:rPr lang="pt-BR" b="1" dirty="0">
                <a:latin typeface="Courier New"/>
                <a:cs typeface="Courier New"/>
              </a:rPr>
              <a:t>regex</a:t>
            </a:r>
            <a:r>
              <a:rPr lang="pt-BR" dirty="0">
                <a:latin typeface="Courier New"/>
                <a:cs typeface="Courier New"/>
              </a:rPr>
              <a:t>", </a:t>
            </a:r>
            <a:r>
              <a:rPr lang="pt-BR" dirty="0" smtClean="0">
                <a:latin typeface="Courier New"/>
                <a:cs typeface="Courier New"/>
              </a:rPr>
              <a:t>"S.*n" </a:t>
            </a:r>
            <a:r>
              <a:rPr lang="pt-BR" dirty="0">
                <a:latin typeface="Courier New"/>
                <a:cs typeface="Courier New"/>
              </a:rPr>
              <a:t>);</a:t>
            </a:r>
          </a:p>
          <a:p>
            <a:r>
              <a:rPr lang="pt-BR" dirty="0">
                <a:latin typeface="Courier New"/>
                <a:cs typeface="Courier New"/>
              </a:rPr>
              <a:t>ExecutionResult result = </a:t>
            </a:r>
            <a:r>
              <a:rPr lang="pt-BR" dirty="0" smtClean="0">
                <a:latin typeface="Courier New"/>
                <a:cs typeface="Courier New"/>
              </a:rPr>
              <a:t/>
            </a:r>
            <a:br>
              <a:rPr lang="pt-BR" dirty="0" smtClean="0">
                <a:latin typeface="Courier New"/>
                <a:cs typeface="Courier New"/>
              </a:rPr>
            </a:br>
            <a:r>
              <a:rPr lang="pt-BR" dirty="0" smtClean="0">
                <a:latin typeface="Courier New"/>
                <a:cs typeface="Courier New"/>
              </a:rPr>
              <a:t>  engine.execute</a:t>
            </a:r>
            <a:r>
              <a:rPr lang="pt-BR" dirty="0">
                <a:latin typeface="Courier New"/>
                <a:cs typeface="Courier New"/>
              </a:rPr>
              <a:t>( "start n=node(</a:t>
            </a:r>
            <a:r>
              <a:rPr lang="pt-BR" dirty="0" smtClean="0">
                <a:latin typeface="Courier New"/>
                <a:cs typeface="Courier New"/>
              </a:rPr>
              <a:t>0,1,2) " +</a:t>
            </a:r>
          </a:p>
          <a:p>
            <a:r>
              <a:rPr lang="pt-BR" dirty="0">
                <a:latin typeface="Courier New"/>
                <a:cs typeface="Courier New"/>
              </a:rPr>
              <a:t> </a:t>
            </a:r>
            <a:r>
              <a:rPr lang="pt-BR" dirty="0" smtClean="0">
                <a:latin typeface="Courier New"/>
                <a:cs typeface="Courier New"/>
              </a:rPr>
              <a:t>                 "where </a:t>
            </a:r>
            <a:r>
              <a:rPr lang="pt-BR" dirty="0">
                <a:latin typeface="Courier New"/>
                <a:cs typeface="Courier New"/>
              </a:rPr>
              <a:t>n.name =~ </a:t>
            </a:r>
            <a:r>
              <a:rPr lang="pt-BR" b="1" dirty="0">
                <a:latin typeface="Courier New"/>
                <a:cs typeface="Courier New"/>
              </a:rPr>
              <a:t>{regex}</a:t>
            </a:r>
            <a:r>
              <a:rPr lang="pt-BR" dirty="0">
                <a:latin typeface="Courier New"/>
                <a:cs typeface="Courier New"/>
              </a:rPr>
              <a:t> return n.name"</a:t>
            </a:r>
            <a:r>
              <a:rPr lang="pt-BR" dirty="0" smtClean="0">
                <a:latin typeface="Courier New"/>
                <a:cs typeface="Courier New"/>
              </a:rPr>
              <a:t>,</a:t>
            </a:r>
            <a:br>
              <a:rPr lang="pt-BR" dirty="0" smtClean="0">
                <a:latin typeface="Courier New"/>
                <a:cs typeface="Courier New"/>
              </a:rPr>
            </a:br>
            <a:r>
              <a:rPr lang="pt-BR" dirty="0" smtClean="0">
                <a:latin typeface="Courier New"/>
                <a:cs typeface="Courier New"/>
              </a:rPr>
              <a:t>                  </a:t>
            </a:r>
            <a:r>
              <a:rPr lang="pt-BR" dirty="0">
                <a:latin typeface="Courier New"/>
                <a:cs typeface="Courier New"/>
              </a:rPr>
              <a:t>params )</a:t>
            </a:r>
            <a:r>
              <a:rPr lang="pt-BR" dirty="0" smtClean="0">
                <a:latin typeface="Courier New"/>
                <a:cs typeface="Courier New"/>
              </a:rPr>
              <a:t>;</a:t>
            </a:r>
          </a:p>
        </p:txBody>
      </p:sp>
    </p:spTree>
    <p:extLst>
      <p:ext uri="{BB962C8B-B14F-4D97-AF65-F5344CB8AC3E}">
        <p14:creationId xmlns:p14="http://schemas.microsoft.com/office/powerpoint/2010/main" val="2501984639"/>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Cypher’s awesome </a:t>
            </a:r>
            <a:r>
              <a:rPr lang="en-US" dirty="0" smtClean="0">
                <a:latin typeface="Courier New"/>
                <a:cs typeface="Courier New"/>
              </a:rPr>
              <a:t>match</a:t>
            </a:r>
            <a:r>
              <a:rPr lang="en-US" dirty="0" smtClean="0"/>
              <a:t> syntax  provides a natural bridge to your domain and domain experts</a:t>
            </a:r>
            <a:endParaRPr lang="en-US" dirty="0"/>
          </a:p>
        </p:txBody>
      </p:sp>
    </p:spTree>
    <p:extLst>
      <p:ext uri="{BB962C8B-B14F-4D97-AF65-F5344CB8AC3E}">
        <p14:creationId xmlns:p14="http://schemas.microsoft.com/office/powerpoint/2010/main" val="2833086250"/>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19302" y="424526"/>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character: Doctor</a:t>
            </a:r>
            <a:endParaRPr lang="en-US" sz="1200" dirty="0">
              <a:latin typeface="Courier New"/>
              <a:cs typeface="Courier New"/>
            </a:endParaRPr>
          </a:p>
        </p:txBody>
      </p:sp>
      <p:sp>
        <p:nvSpPr>
          <p:cNvPr id="6" name="Rounded Rectangle 5"/>
          <p:cNvSpPr/>
          <p:nvPr/>
        </p:nvSpPr>
        <p:spPr>
          <a:xfrm>
            <a:off x="1753834" y="2245355"/>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actor: ???</a:t>
            </a:r>
            <a:endParaRPr lang="en-US" sz="1200" dirty="0">
              <a:latin typeface="Courier New"/>
              <a:cs typeface="Courier New"/>
            </a:endParaRPr>
          </a:p>
        </p:txBody>
      </p:sp>
      <p:sp>
        <p:nvSpPr>
          <p:cNvPr id="7" name="Rounded Rectangle 6"/>
          <p:cNvSpPr/>
          <p:nvPr/>
        </p:nvSpPr>
        <p:spPr>
          <a:xfrm>
            <a:off x="1753834" y="5276054"/>
            <a:ext cx="2276149" cy="498966"/>
          </a:xfrm>
          <a:prstGeom prst="roundRect">
            <a:avLst>
              <a:gd name="adj" fmla="val 50000"/>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episode: ???</a:t>
            </a:r>
          </a:p>
          <a:p>
            <a:pPr algn="ctr"/>
            <a:r>
              <a:rPr lang="en-US" sz="1200" dirty="0" smtClean="0">
                <a:latin typeface="Courier New"/>
                <a:cs typeface="Courier New"/>
              </a:rPr>
              <a:t>title: ???</a:t>
            </a:r>
            <a:endParaRPr lang="en-US" sz="1200" dirty="0">
              <a:latin typeface="Courier New"/>
              <a:cs typeface="Courier New"/>
            </a:endParaRPr>
          </a:p>
        </p:txBody>
      </p:sp>
      <p:sp>
        <p:nvSpPr>
          <p:cNvPr id="8" name="Rounded Rectangle 7"/>
          <p:cNvSpPr/>
          <p:nvPr/>
        </p:nvSpPr>
        <p:spPr>
          <a:xfrm>
            <a:off x="5350470" y="3228007"/>
            <a:ext cx="2276149" cy="498966"/>
          </a:xfrm>
          <a:prstGeom prst="roundRect">
            <a:avLst>
              <a:gd name="adj"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Courier New"/>
                <a:cs typeface="Courier New"/>
              </a:rPr>
              <a:t>species: </a:t>
            </a:r>
            <a:r>
              <a:rPr lang="en-US" sz="1200" dirty="0" err="1" smtClean="0">
                <a:latin typeface="Courier New"/>
                <a:cs typeface="Courier New"/>
              </a:rPr>
              <a:t>Cyberman</a:t>
            </a:r>
            <a:endParaRPr lang="en-US" sz="1200" dirty="0">
              <a:latin typeface="Courier New"/>
              <a:cs typeface="Courier New"/>
            </a:endParaRPr>
          </a:p>
        </p:txBody>
      </p:sp>
      <p:cxnSp>
        <p:nvCxnSpPr>
          <p:cNvPr id="10" name="Straight Arrow Connector 9"/>
          <p:cNvCxnSpPr>
            <a:stCxn id="5" idx="2"/>
            <a:endCxn id="6" idx="0"/>
          </p:cNvCxnSpPr>
          <p:nvPr/>
        </p:nvCxnSpPr>
        <p:spPr>
          <a:xfrm>
            <a:off x="1257377" y="923492"/>
            <a:ext cx="1634532" cy="13218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cxnSp>
        <p:nvCxnSpPr>
          <p:cNvPr id="13" name="Straight Arrow Connector 12"/>
          <p:cNvCxnSpPr>
            <a:stCxn id="6" idx="2"/>
            <a:endCxn id="7" idx="0"/>
          </p:cNvCxnSpPr>
          <p:nvPr/>
        </p:nvCxnSpPr>
        <p:spPr>
          <a:xfrm>
            <a:off x="2891909" y="2744321"/>
            <a:ext cx="0" cy="25317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cxnSp>
        <p:nvCxnSpPr>
          <p:cNvPr id="22" name="Straight Arrow Connector 21"/>
          <p:cNvCxnSpPr>
            <a:stCxn id="8" idx="2"/>
            <a:endCxn id="7" idx="3"/>
          </p:cNvCxnSpPr>
          <p:nvPr/>
        </p:nvCxnSpPr>
        <p:spPr>
          <a:xfrm flipH="1">
            <a:off x="4029983" y="3726973"/>
            <a:ext cx="2458562" cy="17985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Tree>
    <p:extLst>
      <p:ext uri="{BB962C8B-B14F-4D97-AF65-F5344CB8AC3E}">
        <p14:creationId xmlns:p14="http://schemas.microsoft.com/office/powerpoint/2010/main" val="4178509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up)">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0"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xit" presetSubtype="0" fill="hold" grpId="0" nodeType="withEffect">
                                  <p:stCondLst>
                                    <p:cond delay="0"/>
                                  </p:stCondLst>
                                  <p:childTnLst>
                                    <p:animEffect transition="out" filter="dissolv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9" presetClass="exit" presetSubtype="0" fill="hold" grpId="0" nodeType="withEffect">
                                  <p:stCondLst>
                                    <p:cond delay="0"/>
                                  </p:stCondLst>
                                  <p:childTnLst>
                                    <p:animEffect transition="out" filter="dissolv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p:bldP spid="14" grpId="0"/>
      <p:bldP spid="2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2400067">
            <a:off x="1325780" y="1291579"/>
            <a:ext cx="1851789"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[:PLAYED]</a:t>
            </a:r>
            <a:r>
              <a:rPr lang="en-US" b="1" dirty="0" smtClean="0">
                <a:latin typeface="Courier New"/>
                <a:cs typeface="Courier New"/>
              </a:rPr>
              <a:t>-&gt;</a:t>
            </a:r>
            <a:endParaRPr lang="en-US" dirty="0"/>
          </a:p>
        </p:txBody>
      </p:sp>
      <p:sp>
        <p:nvSpPr>
          <p:cNvPr id="14" name="Rectangle 13"/>
          <p:cNvSpPr/>
          <p:nvPr/>
        </p:nvSpPr>
        <p:spPr>
          <a:xfrm rot="5400000">
            <a:off x="1804432" y="3831798"/>
            <a:ext cx="2544286" cy="369332"/>
          </a:xfrm>
          <a:prstGeom prst="rect">
            <a:avLst/>
          </a:prstGeom>
        </p:spPr>
        <p:txBody>
          <a:bodyPr wrap="none">
            <a:spAutoFit/>
          </a:bodyPr>
          <a:lstStyle/>
          <a:p>
            <a:r>
              <a:rPr lang="en-US" b="1" dirty="0" smtClean="0">
                <a:latin typeface="Courier New"/>
                <a:cs typeface="Courier New"/>
              </a:rPr>
              <a:t>-</a:t>
            </a:r>
            <a:r>
              <a:rPr lang="en-US" b="1" dirty="0">
                <a:latin typeface="Courier New"/>
                <a:cs typeface="Courier New"/>
              </a:rPr>
              <a:t>[</a:t>
            </a:r>
            <a:r>
              <a:rPr lang="en-US" b="1" dirty="0" smtClean="0">
                <a:latin typeface="Courier New"/>
                <a:cs typeface="Courier New"/>
              </a:rPr>
              <a:t>:APPEARED_IN]-&gt;</a:t>
            </a:r>
            <a:endParaRPr lang="en-US" dirty="0"/>
          </a:p>
        </p:txBody>
      </p:sp>
      <p:sp>
        <p:nvSpPr>
          <p:cNvPr id="28" name="Rectangle 27"/>
          <p:cNvSpPr/>
          <p:nvPr/>
        </p:nvSpPr>
        <p:spPr>
          <a:xfrm rot="19444740">
            <a:off x="3802167" y="4319017"/>
            <a:ext cx="2539540" cy="369332"/>
          </a:xfrm>
          <a:prstGeom prst="rect">
            <a:avLst/>
          </a:prstGeom>
        </p:spPr>
        <p:txBody>
          <a:bodyPr wrap="none">
            <a:spAutoFit/>
          </a:bodyPr>
          <a:lstStyle/>
          <a:p>
            <a:r>
              <a:rPr lang="en-US" b="1" dirty="0" smtClean="0">
                <a:latin typeface="Courier New"/>
                <a:cs typeface="Courier New"/>
              </a:rPr>
              <a:t>&lt;-</a:t>
            </a:r>
            <a:r>
              <a:rPr lang="en-US" b="1" dirty="0">
                <a:latin typeface="Courier New"/>
                <a:cs typeface="Courier New"/>
              </a:rPr>
              <a:t>[</a:t>
            </a:r>
            <a:r>
              <a:rPr lang="en-US" b="1" dirty="0" smtClean="0">
                <a:latin typeface="Courier New"/>
                <a:cs typeface="Courier New"/>
              </a:rPr>
              <a:t>:APPEARED_IN]-</a:t>
            </a:r>
            <a:endParaRPr lang="en-US" dirty="0"/>
          </a:p>
        </p:txBody>
      </p:sp>
      <p:sp>
        <p:nvSpPr>
          <p:cNvPr id="30" name="Title 29"/>
          <p:cNvSpPr>
            <a:spLocks noGrp="1"/>
          </p:cNvSpPr>
          <p:nvPr>
            <p:ph type="title"/>
          </p:nvPr>
        </p:nvSpPr>
        <p:spPr/>
        <p:txBody>
          <a:bodyPr/>
          <a:lstStyle/>
          <a:p>
            <a:r>
              <a:rPr lang="en-US" dirty="0" smtClean="0"/>
              <a:t>ASCII Art Queries!</a:t>
            </a:r>
            <a:endParaRPr lang="en-US" dirty="0"/>
          </a:p>
        </p:txBody>
      </p:sp>
      <p:sp>
        <p:nvSpPr>
          <p:cNvPr id="2" name="Rectangle 1"/>
          <p:cNvSpPr/>
          <p:nvPr/>
        </p:nvSpPr>
        <p:spPr>
          <a:xfrm>
            <a:off x="635101" y="560985"/>
            <a:ext cx="1292842" cy="369332"/>
          </a:xfrm>
          <a:prstGeom prst="rect">
            <a:avLst/>
          </a:prstGeom>
        </p:spPr>
        <p:txBody>
          <a:bodyPr wrap="none">
            <a:spAutoFit/>
          </a:bodyPr>
          <a:lstStyle/>
          <a:p>
            <a:r>
              <a:rPr lang="en-US" dirty="0" smtClean="0">
                <a:latin typeface="Courier New"/>
                <a:cs typeface="Courier New"/>
              </a:rPr>
              <a:t>(Doctor)</a:t>
            </a:r>
            <a:endParaRPr lang="en-US" dirty="0"/>
          </a:p>
        </p:txBody>
      </p:sp>
      <p:sp>
        <p:nvSpPr>
          <p:cNvPr id="15" name="Rectangle 14"/>
          <p:cNvSpPr/>
          <p:nvPr/>
        </p:nvSpPr>
        <p:spPr>
          <a:xfrm>
            <a:off x="2502484" y="2212873"/>
            <a:ext cx="1154320" cy="369332"/>
          </a:xfrm>
          <a:prstGeom prst="rect">
            <a:avLst/>
          </a:prstGeom>
        </p:spPr>
        <p:txBody>
          <a:bodyPr wrap="none">
            <a:spAutoFit/>
          </a:bodyPr>
          <a:lstStyle/>
          <a:p>
            <a:r>
              <a:rPr lang="en-US" dirty="0" smtClean="0">
                <a:latin typeface="Courier New"/>
                <a:cs typeface="Courier New"/>
              </a:rPr>
              <a:t>(Actor)</a:t>
            </a:r>
            <a:endParaRPr lang="en-US" dirty="0"/>
          </a:p>
        </p:txBody>
      </p:sp>
      <p:sp>
        <p:nvSpPr>
          <p:cNvPr id="3" name="Rectangle 2"/>
          <p:cNvSpPr/>
          <p:nvPr/>
        </p:nvSpPr>
        <p:spPr>
          <a:xfrm>
            <a:off x="2782556" y="5288607"/>
            <a:ext cx="1431364" cy="369332"/>
          </a:xfrm>
          <a:prstGeom prst="rect">
            <a:avLst/>
          </a:prstGeom>
        </p:spPr>
        <p:txBody>
          <a:bodyPr wrap="none">
            <a:spAutoFit/>
          </a:bodyPr>
          <a:lstStyle/>
          <a:p>
            <a:r>
              <a:rPr lang="en-US" dirty="0" smtClean="0">
                <a:latin typeface="Courier New"/>
                <a:cs typeface="Courier New"/>
              </a:rPr>
              <a:t>(Episode)</a:t>
            </a:r>
            <a:endParaRPr lang="en-US" dirty="0"/>
          </a:p>
        </p:txBody>
      </p:sp>
      <p:sp>
        <p:nvSpPr>
          <p:cNvPr id="16" name="Rectangle 15"/>
          <p:cNvSpPr/>
          <p:nvPr/>
        </p:nvSpPr>
        <p:spPr>
          <a:xfrm>
            <a:off x="5371047" y="3424534"/>
            <a:ext cx="1569886" cy="369332"/>
          </a:xfrm>
          <a:prstGeom prst="rect">
            <a:avLst/>
          </a:prstGeom>
        </p:spPr>
        <p:txBody>
          <a:bodyPr wrap="none">
            <a:spAutoFit/>
          </a:bodyPr>
          <a:lstStyle/>
          <a:p>
            <a:r>
              <a:rPr lang="en-US" dirty="0" smtClean="0">
                <a:latin typeface="Courier New"/>
                <a:cs typeface="Courier New"/>
              </a:rPr>
              <a:t>(</a:t>
            </a:r>
            <a:r>
              <a:rPr lang="en-US" dirty="0" err="1" smtClean="0">
                <a:latin typeface="Courier New"/>
                <a:cs typeface="Courier New"/>
              </a:rPr>
              <a:t>Cyberman</a:t>
            </a:r>
            <a:r>
              <a:rPr lang="en-US" dirty="0" smtClean="0">
                <a:latin typeface="Courier New"/>
                <a:cs typeface="Courier New"/>
              </a:rPr>
              <a:t>)</a:t>
            </a:r>
            <a:endParaRPr lang="en-US" dirty="0"/>
          </a:p>
        </p:txBody>
      </p:sp>
    </p:spTree>
    <p:extLst>
      <p:ext uri="{BB962C8B-B14F-4D97-AF65-F5344CB8AC3E}">
        <p14:creationId xmlns:p14="http://schemas.microsoft.com/office/powerpoint/2010/main" val="282098181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en-US" dirty="0" smtClean="0"/>
              <a:t>ASCII Art Queries!</a:t>
            </a:r>
            <a:endParaRPr lang="en-US" dirty="0"/>
          </a:p>
        </p:txBody>
      </p:sp>
      <p:sp>
        <p:nvSpPr>
          <p:cNvPr id="4" name="Rectangle 3"/>
          <p:cNvSpPr/>
          <p:nvPr/>
        </p:nvSpPr>
        <p:spPr>
          <a:xfrm>
            <a:off x="704274" y="2378608"/>
            <a:ext cx="7982526" cy="1384995"/>
          </a:xfrm>
          <a:prstGeom prst="rect">
            <a:avLst/>
          </a:prstGeom>
        </p:spPr>
        <p:txBody>
          <a:bodyPr wrap="square">
            <a:spAutoFit/>
          </a:bodyPr>
          <a:lstStyle/>
          <a:p>
            <a:r>
              <a:rPr lang="en-US" sz="2800" b="1" dirty="0">
                <a:latin typeface="Courier New"/>
                <a:cs typeface="Courier New"/>
              </a:rPr>
              <a:t>match (doctor)&lt;-[:PLAYED]-(actor)</a:t>
            </a:r>
            <a:br>
              <a:rPr lang="en-US" sz="2800" b="1" dirty="0">
                <a:latin typeface="Courier New"/>
                <a:cs typeface="Courier New"/>
              </a:rPr>
            </a:br>
            <a:r>
              <a:rPr lang="en-US" sz="2800" b="1" dirty="0">
                <a:latin typeface="Courier New"/>
                <a:cs typeface="Courier New"/>
              </a:rPr>
              <a:t>       -[:APPEARED_IN]-&gt;(</a:t>
            </a:r>
            <a:r>
              <a:rPr lang="en-US" sz="2800" b="1" dirty="0" err="1">
                <a:latin typeface="Courier New"/>
                <a:cs typeface="Courier New"/>
              </a:rPr>
              <a:t>ep</a:t>
            </a:r>
            <a:r>
              <a:rPr lang="en-US" sz="2800" b="1" dirty="0">
                <a:latin typeface="Courier New"/>
                <a:cs typeface="Courier New"/>
              </a:rPr>
              <a:t>)</a:t>
            </a:r>
            <a:br>
              <a:rPr lang="en-US" sz="2800" b="1" dirty="0">
                <a:latin typeface="Courier New"/>
                <a:cs typeface="Courier New"/>
              </a:rPr>
            </a:br>
            <a:r>
              <a:rPr lang="en-US" sz="2800" b="1" dirty="0">
                <a:latin typeface="Courier New"/>
                <a:cs typeface="Courier New"/>
              </a:rPr>
              <a:t>       &lt;-[:APPEARED_IN]-(</a:t>
            </a:r>
            <a:r>
              <a:rPr lang="en-US" sz="2800" b="1" dirty="0" err="1">
                <a:latin typeface="Courier New"/>
                <a:cs typeface="Courier New"/>
              </a:rPr>
              <a:t>cybermen</a:t>
            </a:r>
            <a:r>
              <a:rPr lang="en-US" sz="2800" b="1" dirty="0">
                <a:latin typeface="Courier New"/>
                <a:cs typeface="Courier New"/>
              </a:rPr>
              <a:t>)</a:t>
            </a:r>
          </a:p>
        </p:txBody>
      </p:sp>
    </p:spTree>
    <p:extLst>
      <p:ext uri="{BB962C8B-B14F-4D97-AF65-F5344CB8AC3E}">
        <p14:creationId xmlns:p14="http://schemas.microsoft.com/office/powerpoint/2010/main" val="3057134969"/>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Let’s create some graphs!</a:t>
            </a:r>
          </a:p>
          <a:p>
            <a:r>
              <a:rPr lang="en-US" dirty="0" smtClean="0"/>
              <a:t>Focus on </a:t>
            </a:r>
            <a:r>
              <a:rPr lang="en-US" dirty="0" smtClean="0">
                <a:latin typeface="Courier New"/>
                <a:cs typeface="Courier New"/>
              </a:rPr>
              <a:t>CREATE</a:t>
            </a:r>
            <a:r>
              <a:rPr lang="en-US" dirty="0" smtClean="0"/>
              <a:t> clause</a:t>
            </a:r>
          </a:p>
          <a:p>
            <a:r>
              <a:rPr lang="en-US" dirty="0" smtClean="0"/>
              <a:t>Create an empty node</a:t>
            </a:r>
          </a:p>
          <a:p>
            <a:pPr marL="457200" lvl="1" indent="0">
              <a:buNone/>
            </a:pPr>
            <a:r>
              <a:rPr lang="en-US" sz="2000" dirty="0">
                <a:latin typeface="Courier New"/>
                <a:cs typeface="Courier New"/>
              </a:rPr>
              <a:t>CREATE </a:t>
            </a:r>
            <a:r>
              <a:rPr lang="en-US" sz="2000" dirty="0" smtClean="0">
                <a:latin typeface="Courier New"/>
                <a:cs typeface="Courier New"/>
              </a:rPr>
              <a:t>n</a:t>
            </a:r>
            <a:endParaRPr lang="en-US" sz="2000" dirty="0">
              <a:latin typeface="Courier New"/>
              <a:cs typeface="Courier New"/>
            </a:endParaRPr>
          </a:p>
          <a:p>
            <a:r>
              <a:rPr lang="en-US" dirty="0" smtClean="0"/>
              <a:t>Create a node with some properties</a:t>
            </a:r>
          </a:p>
          <a:p>
            <a:pPr marL="457200" lvl="1" indent="0">
              <a:buNone/>
            </a:pPr>
            <a:r>
              <a:rPr lang="en-US" sz="2000" dirty="0">
                <a:latin typeface="Courier New"/>
                <a:cs typeface="Courier New"/>
              </a:rPr>
              <a:t>CREATE n = { </a:t>
            </a:r>
            <a:r>
              <a:rPr lang="en-US" sz="2000" dirty="0" smtClean="0">
                <a:latin typeface="Courier New"/>
                <a:cs typeface="Courier New"/>
              </a:rPr>
              <a:t>name </a:t>
            </a:r>
            <a:r>
              <a:rPr lang="en-US" sz="2000" dirty="0">
                <a:latin typeface="Courier New"/>
                <a:cs typeface="Courier New"/>
              </a:rPr>
              <a:t>: '</a:t>
            </a:r>
            <a:r>
              <a:rPr lang="en-US" sz="2000" dirty="0" smtClean="0">
                <a:latin typeface="Courier New"/>
                <a:cs typeface="Courier New"/>
              </a:rPr>
              <a:t>Joe'</a:t>
            </a:r>
            <a:r>
              <a:rPr lang="en-US" sz="2000" dirty="0">
                <a:latin typeface="Courier New"/>
                <a:cs typeface="Courier New"/>
              </a:rPr>
              <a:t>, </a:t>
            </a:r>
            <a:r>
              <a:rPr lang="en-US" sz="2000" dirty="0" smtClean="0">
                <a:latin typeface="Courier New"/>
                <a:cs typeface="Courier New"/>
              </a:rPr>
              <a:t>age : 21 </a:t>
            </a:r>
            <a:r>
              <a:rPr lang="en-US" sz="2000" dirty="0">
                <a:latin typeface="Courier New"/>
                <a:cs typeface="Courier New"/>
              </a:rPr>
              <a:t>}</a:t>
            </a:r>
            <a:endParaRPr lang="en-US" sz="2000" dirty="0" smtClean="0">
              <a:latin typeface="Courier New"/>
              <a:cs typeface="Courier New"/>
            </a:endParaRPr>
          </a:p>
          <a:p>
            <a:r>
              <a:rPr lang="en-US" dirty="0" smtClean="0"/>
              <a:t>Create some nodes and relations</a:t>
            </a:r>
          </a:p>
          <a:p>
            <a:pPr lvl="1"/>
            <a:r>
              <a:rPr lang="en-US" dirty="0" smtClean="0">
                <a:latin typeface="Courier New"/>
                <a:cs typeface="Courier New"/>
              </a:rPr>
              <a:t>CREATE</a:t>
            </a:r>
            <a:r>
              <a:rPr lang="en-US" dirty="0" smtClean="0"/>
              <a:t> clause can specify both nodes and relationships</a:t>
            </a:r>
          </a:p>
          <a:p>
            <a:pPr marL="457200" lvl="1" indent="0">
              <a:buNone/>
            </a:pPr>
            <a:r>
              <a:rPr lang="en-US" sz="2000" dirty="0" smtClean="0">
                <a:latin typeface="Courier New"/>
                <a:cs typeface="Courier New"/>
              </a:rPr>
              <a:t>CREATE a = { name : </a:t>
            </a:r>
            <a:r>
              <a:rPr lang="en-US" sz="2000" dirty="0">
                <a:latin typeface="Courier New"/>
                <a:cs typeface="Courier New"/>
              </a:rPr>
              <a:t>'</a:t>
            </a:r>
            <a:r>
              <a:rPr lang="en-US" sz="2000" dirty="0" smtClean="0">
                <a:latin typeface="Courier New"/>
                <a:cs typeface="Courier New"/>
              </a:rPr>
              <a:t>Amy' }, b = { name: </a:t>
            </a:r>
            <a:r>
              <a:rPr lang="en-US" sz="2000" dirty="0">
                <a:latin typeface="Courier New"/>
                <a:cs typeface="Courier New"/>
              </a:rPr>
              <a:t>'</a:t>
            </a:r>
            <a:r>
              <a:rPr lang="en-US" sz="2000" dirty="0" smtClean="0">
                <a:latin typeface="Courier New"/>
                <a:cs typeface="Courier New"/>
              </a:rPr>
              <a:t>Rory' },</a:t>
            </a:r>
          </a:p>
          <a:p>
            <a:pPr marL="457200" lvl="1" indent="0">
              <a:buNone/>
            </a:pPr>
            <a:r>
              <a:rPr lang="en-US" sz="2000" dirty="0">
                <a:latin typeface="Courier New"/>
                <a:cs typeface="Courier New"/>
              </a:rPr>
              <a:t> </a:t>
            </a:r>
            <a:r>
              <a:rPr lang="en-US" sz="2000" dirty="0" smtClean="0">
                <a:latin typeface="Courier New"/>
                <a:cs typeface="Courier New"/>
              </a:rPr>
              <a:t>   a–[:LIKES]-&gt;b</a:t>
            </a:r>
            <a:endParaRPr lang="en-US" sz="2000" dirty="0">
              <a:latin typeface="Courier New"/>
              <a:cs typeface="Courier New"/>
            </a:endParaRPr>
          </a:p>
        </p:txBody>
      </p:sp>
    </p:spTree>
    <p:extLst>
      <p:ext uri="{BB962C8B-B14F-4D97-AF65-F5344CB8AC3E}">
        <p14:creationId xmlns:p14="http://schemas.microsoft.com/office/powerpoint/2010/main" val="139126758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clause</a:t>
            </a:r>
            <a:endParaRPr lang="en-US" dirty="0"/>
          </a:p>
        </p:txBody>
      </p:sp>
      <p:sp>
        <p:nvSpPr>
          <p:cNvPr id="3" name="Content Placeholder 2"/>
          <p:cNvSpPr>
            <a:spLocks noGrp="1"/>
          </p:cNvSpPr>
          <p:nvPr>
            <p:ph idx="1"/>
          </p:nvPr>
        </p:nvSpPr>
        <p:spPr>
          <a:xfrm>
            <a:off x="0" y="2297545"/>
            <a:ext cx="9144000" cy="3828618"/>
          </a:xfrm>
        </p:spPr>
        <p:txBody>
          <a:bodyPr>
            <a:normAutofit/>
          </a:bodyPr>
          <a:lstStyle/>
          <a:p>
            <a:pPr marL="357188" indent="0">
              <a:spcBef>
                <a:spcPts val="0"/>
              </a:spcBef>
              <a:buNone/>
            </a:pPr>
            <a:r>
              <a:rPr lang="en-US" sz="2400" dirty="0" smtClean="0">
                <a:latin typeface="Courier New"/>
              </a:rPr>
              <a:t>START </a:t>
            </a:r>
            <a:r>
              <a:rPr lang="en-US" sz="2400" dirty="0">
                <a:latin typeface="Courier New"/>
              </a:rPr>
              <a:t>doctor=</a:t>
            </a:r>
            <a:r>
              <a:rPr lang="en-US" sz="2400" dirty="0" err="1">
                <a:latin typeface="Courier New"/>
              </a:rPr>
              <a:t>node:characters</a:t>
            </a:r>
            <a:r>
              <a:rPr lang="en-US" sz="2400" dirty="0">
                <a:latin typeface="Courier New"/>
              </a:rPr>
              <a:t>(name = 'Doctor')</a:t>
            </a:r>
          </a:p>
          <a:p>
            <a:pPr marL="357188" indent="0">
              <a:spcBef>
                <a:spcPts val="0"/>
              </a:spcBef>
              <a:buNone/>
            </a:pPr>
            <a:r>
              <a:rPr lang="en-US" sz="2400" dirty="0">
                <a:latin typeface="Courier New"/>
              </a:rPr>
              <a:t>MATCH (doctor)&lt;-[:PLAYED]-(actor)-[:APPEARED_IN]-&gt;(episode)</a:t>
            </a:r>
          </a:p>
          <a:p>
            <a:pPr marL="357188" indent="0">
              <a:spcBef>
                <a:spcPts val="0"/>
              </a:spcBef>
              <a:buNone/>
            </a:pPr>
            <a:r>
              <a:rPr lang="en-US" sz="2400" b="1" dirty="0">
                <a:latin typeface="Courier New"/>
              </a:rPr>
              <a:t>WHERE </a:t>
            </a:r>
            <a:r>
              <a:rPr lang="en-US" sz="2400" b="1" dirty="0" err="1">
                <a:latin typeface="Courier New"/>
              </a:rPr>
              <a:t>actor.actor</a:t>
            </a:r>
            <a:r>
              <a:rPr lang="en-US" sz="2400" b="1" dirty="0">
                <a:latin typeface="Courier New"/>
              </a:rPr>
              <a:t> = 'Tom Baker' </a:t>
            </a:r>
          </a:p>
          <a:p>
            <a:pPr marL="357188" indent="0">
              <a:spcBef>
                <a:spcPts val="0"/>
              </a:spcBef>
              <a:buNone/>
            </a:pPr>
            <a:r>
              <a:rPr lang="en-US" sz="2400" b="1" dirty="0">
                <a:latin typeface="Courier New"/>
              </a:rPr>
              <a:t>      and </a:t>
            </a:r>
            <a:r>
              <a:rPr lang="en-US" sz="2400" b="1" dirty="0" err="1">
                <a:latin typeface="Courier New"/>
              </a:rPr>
              <a:t>episode.title</a:t>
            </a:r>
            <a:r>
              <a:rPr lang="en-US" sz="2400" b="1" dirty="0">
                <a:latin typeface="Courier New"/>
              </a:rPr>
              <a:t> =~ /.*</a:t>
            </a:r>
            <a:r>
              <a:rPr lang="en-US" sz="2400" b="1" dirty="0" err="1">
                <a:latin typeface="Courier New"/>
              </a:rPr>
              <a:t>Dalek</a:t>
            </a:r>
            <a:r>
              <a:rPr lang="en-US" sz="2400" b="1" dirty="0">
                <a:latin typeface="Courier New"/>
              </a:rPr>
              <a:t>.*/</a:t>
            </a:r>
          </a:p>
          <a:p>
            <a:pPr marL="357188" indent="0">
              <a:spcBef>
                <a:spcPts val="0"/>
              </a:spcBef>
              <a:buNone/>
            </a:pPr>
            <a:r>
              <a:rPr lang="en-US" sz="2400" dirty="0">
                <a:latin typeface="Courier New"/>
              </a:rPr>
              <a:t>RETURN </a:t>
            </a:r>
            <a:r>
              <a:rPr lang="en-US" sz="2400" dirty="0" err="1">
                <a:latin typeface="Courier New"/>
              </a:rPr>
              <a:t>episode.title</a:t>
            </a:r>
            <a:endParaRPr lang="en-US" sz="2400" dirty="0">
              <a:latin typeface="Courier New"/>
            </a:endParaRPr>
          </a:p>
          <a:p>
            <a:endParaRPr lang="en-US" sz="2400" dirty="0"/>
          </a:p>
        </p:txBody>
      </p:sp>
    </p:spTree>
    <p:extLst>
      <p:ext uri="{BB962C8B-B14F-4D97-AF65-F5344CB8AC3E}">
        <p14:creationId xmlns:p14="http://schemas.microsoft.com/office/powerpoint/2010/main" val="23342155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8b</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Focus on the </a:t>
            </a:r>
            <a:r>
              <a:rPr lang="en-US" dirty="0" smtClean="0">
                <a:latin typeface="Courier New"/>
                <a:cs typeface="Courier New"/>
              </a:rPr>
              <a:t>MATCH</a:t>
            </a:r>
            <a:r>
              <a:rPr lang="en-US" dirty="0" smtClean="0"/>
              <a:t> clause, indexes as starting points</a:t>
            </a:r>
          </a:p>
          <a:p>
            <a:pPr marL="742950" lvl="2" indent="-342900"/>
            <a:r>
              <a:rPr lang="en-US" dirty="0"/>
              <a:t>Anonymous nodes </a:t>
            </a:r>
            <a:r>
              <a:rPr lang="en-US" dirty="0">
                <a:latin typeface="Courier New"/>
                <a:cs typeface="Courier New"/>
              </a:rPr>
              <a:t>(</a:t>
            </a:r>
            <a:r>
              <a:rPr lang="en-US" dirty="0" smtClean="0">
                <a:latin typeface="Courier New"/>
                <a:cs typeface="Courier New"/>
              </a:rPr>
              <a:t>)</a:t>
            </a:r>
            <a:endParaRPr lang="en-US" dirty="0" smtClean="0"/>
          </a:p>
          <a:p>
            <a:endParaRPr lang="en-US" dirty="0" smtClean="0"/>
          </a:p>
          <a:p>
            <a:r>
              <a:rPr lang="en-US" dirty="0" smtClean="0"/>
              <a:t>Firstly, just find and return the Doctor</a:t>
            </a:r>
          </a:p>
          <a:p>
            <a:r>
              <a:rPr lang="en-US" dirty="0" smtClean="0"/>
              <a:t>Count the number of episodes</a:t>
            </a:r>
          </a:p>
          <a:p>
            <a:pPr lvl="1"/>
            <a:r>
              <a:rPr lang="en-US" dirty="0" smtClean="0"/>
              <a:t>Use the </a:t>
            </a:r>
            <a:r>
              <a:rPr lang="en-US" dirty="0" smtClean="0">
                <a:latin typeface="Courier New"/>
                <a:cs typeface="Courier New"/>
              </a:rPr>
              <a:t>episodes</a:t>
            </a:r>
            <a:r>
              <a:rPr lang="en-US" dirty="0" smtClean="0"/>
              <a:t> index only</a:t>
            </a:r>
          </a:p>
          <a:p>
            <a:r>
              <a:rPr lang="en-US" dirty="0" smtClean="0"/>
              <a:t>Find episodes where the </a:t>
            </a:r>
            <a:r>
              <a:rPr lang="en-US" dirty="0" err="1" smtClean="0"/>
              <a:t>Cybermen</a:t>
            </a:r>
            <a:r>
              <a:rPr lang="en-US" dirty="0" smtClean="0"/>
              <a:t> appeared</a:t>
            </a:r>
          </a:p>
          <a:p>
            <a:r>
              <a:rPr lang="en-US" dirty="0" smtClean="0"/>
              <a:t>Find episodes where Rose Tyler and David Tennant’s Doctor battled the </a:t>
            </a:r>
            <a:r>
              <a:rPr lang="en-US" dirty="0" err="1" smtClean="0"/>
              <a:t>Daleks</a:t>
            </a:r>
            <a:endParaRPr lang="en-US" dirty="0" smtClean="0"/>
          </a:p>
          <a:p>
            <a:r>
              <a:rPr lang="en-US" dirty="0" smtClean="0"/>
              <a:t>Find all the Doctor’s friend and enemies</a:t>
            </a:r>
          </a:p>
          <a:p>
            <a:pPr lvl="1"/>
            <a:r>
              <a:rPr lang="en-US" dirty="0"/>
              <a:t>Multiple relationship types permitted in </a:t>
            </a:r>
            <a:r>
              <a:rPr lang="en-US" dirty="0">
                <a:latin typeface="Courier New"/>
                <a:cs typeface="Courier New"/>
              </a:rPr>
              <a:t>MATCH</a:t>
            </a:r>
            <a:r>
              <a:rPr lang="en-US" dirty="0"/>
              <a:t> </a:t>
            </a:r>
            <a:r>
              <a:rPr lang="en-US" dirty="0" smtClean="0"/>
              <a:t>clause</a:t>
            </a:r>
          </a:p>
          <a:p>
            <a:pPr lvl="1"/>
            <a:r>
              <a:rPr lang="en-US" dirty="0" smtClean="0"/>
              <a:t>Use the </a:t>
            </a:r>
            <a:r>
              <a:rPr lang="en-US" dirty="0" smtClean="0">
                <a:latin typeface="Courier New"/>
                <a:cs typeface="Courier New"/>
              </a:rPr>
              <a:t>WHERE</a:t>
            </a:r>
            <a:r>
              <a:rPr lang="en-US" dirty="0" smtClean="0"/>
              <a:t> clause to filter within a </a:t>
            </a:r>
            <a:r>
              <a:rPr lang="en-US" dirty="0" smtClean="0">
                <a:latin typeface="Courier New"/>
                <a:cs typeface="Courier New"/>
              </a:rPr>
              <a:t>MATCH</a:t>
            </a:r>
          </a:p>
        </p:txBody>
      </p:sp>
    </p:spTree>
    <p:extLst>
      <p:ext uri="{BB962C8B-B14F-4D97-AF65-F5344CB8AC3E}">
        <p14:creationId xmlns:p14="http://schemas.microsoft.com/office/powerpoint/2010/main" val="157464831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2"/>
          <a:stretch>
            <a:fillRect/>
          </a:stretch>
        </p:blipFill>
        <p:spPr>
          <a:xfrm>
            <a:off x="1349664" y="3600450"/>
            <a:ext cx="1549400" cy="2070100"/>
          </a:xfrm>
          <a:prstGeom prst="rect">
            <a:avLst/>
          </a:prstGeom>
        </p:spPr>
      </p:pic>
      <p:pic>
        <p:nvPicPr>
          <p:cNvPr id="8" name="Picture 7"/>
          <p:cNvPicPr>
            <a:picLocks noChangeAspect="1"/>
          </p:cNvPicPr>
          <p:nvPr/>
        </p:nvPicPr>
        <p:blipFill>
          <a:blip r:embed="rId3"/>
          <a:stretch>
            <a:fillRect/>
          </a:stretch>
        </p:blipFill>
        <p:spPr>
          <a:xfrm>
            <a:off x="4944918" y="3687618"/>
            <a:ext cx="2006600" cy="2171700"/>
          </a:xfrm>
          <a:prstGeom prst="rect">
            <a:avLst/>
          </a:prstGeom>
        </p:spPr>
      </p:pic>
      <p:pic>
        <p:nvPicPr>
          <p:cNvPr id="9" name="Picture 8"/>
          <p:cNvPicPr>
            <a:picLocks noChangeAspect="1"/>
          </p:cNvPicPr>
          <p:nvPr/>
        </p:nvPicPr>
        <p:blipFill>
          <a:blip r:embed="rId4"/>
          <a:stretch>
            <a:fillRect/>
          </a:stretch>
        </p:blipFill>
        <p:spPr>
          <a:xfrm>
            <a:off x="1070264" y="254000"/>
            <a:ext cx="1828800" cy="2133600"/>
          </a:xfrm>
          <a:prstGeom prst="rect">
            <a:avLst/>
          </a:prstGeom>
        </p:spPr>
      </p:pic>
      <p:pic>
        <p:nvPicPr>
          <p:cNvPr id="10" name="Picture 9"/>
          <p:cNvPicPr>
            <a:picLocks noChangeAspect="1"/>
          </p:cNvPicPr>
          <p:nvPr/>
        </p:nvPicPr>
        <p:blipFill>
          <a:blip r:embed="rId5"/>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346564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a:t>
            </a:r>
            <a:endParaRPr lang="en-US" dirty="0"/>
          </a:p>
        </p:txBody>
      </p:sp>
      <p:sp>
        <p:nvSpPr>
          <p:cNvPr id="3" name="Content Placeholder 2"/>
          <p:cNvSpPr>
            <a:spLocks noGrp="1"/>
          </p:cNvSpPr>
          <p:nvPr>
            <p:ph idx="1"/>
          </p:nvPr>
        </p:nvSpPr>
        <p:spPr>
          <a:xfrm>
            <a:off x="284025" y="1600200"/>
            <a:ext cx="8686800" cy="4525963"/>
          </a:xfrm>
        </p:spPr>
        <p:txBody>
          <a:bodyPr>
            <a:normAutofit/>
          </a:bodyPr>
          <a:lstStyle/>
          <a:p>
            <a:r>
              <a:rPr lang="en-US" dirty="0"/>
              <a:t>Aggregation:</a:t>
            </a:r>
          </a:p>
          <a:p>
            <a:pPr marL="357188" indent="0">
              <a:spcBef>
                <a:spcPts val="0"/>
              </a:spcBef>
              <a:buNone/>
            </a:pPr>
            <a:r>
              <a:rPr lang="en-US" sz="1800" dirty="0" smtClean="0">
                <a:latin typeface="Courier New"/>
              </a:rPr>
              <a:t>COUNT</a:t>
            </a:r>
            <a:r>
              <a:rPr lang="en-US" sz="1800" dirty="0">
                <a:latin typeface="Courier New"/>
              </a:rPr>
              <a:t>, SUM, AVG, MAX, </a:t>
            </a:r>
            <a:r>
              <a:rPr lang="en-US" sz="1800" dirty="0" smtClean="0">
                <a:latin typeface="Courier New"/>
              </a:rPr>
              <a:t>MIN, COLLECT</a:t>
            </a:r>
          </a:p>
          <a:p>
            <a:r>
              <a:rPr lang="en-US" dirty="0" smtClean="0"/>
              <a:t>Ordering:</a:t>
            </a:r>
            <a:endParaRPr lang="en-US" dirty="0"/>
          </a:p>
          <a:p>
            <a:pPr marL="357188" indent="0">
              <a:spcBef>
                <a:spcPts val="0"/>
              </a:spcBef>
              <a:buNone/>
            </a:pPr>
            <a:r>
              <a:rPr lang="en-US" sz="1800" dirty="0" smtClean="0">
                <a:latin typeface="Courier New"/>
              </a:rPr>
              <a:t>ORDER BY &lt;property&gt;</a:t>
            </a:r>
          </a:p>
          <a:p>
            <a:pPr marL="357188" indent="0">
              <a:spcBef>
                <a:spcPts val="0"/>
              </a:spcBef>
              <a:buNone/>
            </a:pPr>
            <a:r>
              <a:rPr lang="en-US" sz="1800" dirty="0" smtClean="0">
                <a:latin typeface="Courier New"/>
              </a:rPr>
              <a:t>ORDER BY </a:t>
            </a:r>
            <a:r>
              <a:rPr lang="en-US" sz="1800" dirty="0">
                <a:latin typeface="Courier New"/>
              </a:rPr>
              <a:t>&lt;property</a:t>
            </a:r>
            <a:r>
              <a:rPr lang="en-US" sz="1800" dirty="0" smtClean="0">
                <a:latin typeface="Courier New"/>
              </a:rPr>
              <a:t>&gt; DESC</a:t>
            </a:r>
            <a:endParaRPr lang="en-US" sz="1800" dirty="0">
              <a:latin typeface="Courier New"/>
            </a:endParaRPr>
          </a:p>
          <a:p>
            <a:pPr marL="357188" indent="0">
              <a:spcBef>
                <a:spcPts val="0"/>
              </a:spcBef>
              <a:buNone/>
            </a:pPr>
            <a:endParaRPr lang="en-US" sz="1800" dirty="0" smtClean="0">
              <a:latin typeface="Courier New"/>
            </a:endParaRPr>
          </a:p>
          <a:p>
            <a:pPr marL="357188" indent="0">
              <a:spcBef>
                <a:spcPts val="0"/>
              </a:spcBef>
              <a:buNone/>
            </a:pPr>
            <a:endParaRPr lang="en-US" sz="1800" dirty="0">
              <a:latin typeface="Courier New"/>
            </a:endParaRPr>
          </a:p>
          <a:p>
            <a:pPr marL="0" indent="0">
              <a:buNone/>
            </a:pPr>
            <a:endParaRPr lang="en-US" dirty="0"/>
          </a:p>
        </p:txBody>
      </p:sp>
    </p:spTree>
    <p:extLst>
      <p:ext uri="{BB962C8B-B14F-4D97-AF65-F5344CB8AC3E}">
        <p14:creationId xmlns:p14="http://schemas.microsoft.com/office/powerpoint/2010/main" val="1212600507"/>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Focus on the </a:t>
            </a:r>
            <a:r>
              <a:rPr lang="en-US" dirty="0" smtClean="0">
                <a:latin typeface="Courier New"/>
                <a:cs typeface="Courier New"/>
              </a:rPr>
              <a:t>RETURN</a:t>
            </a:r>
            <a:r>
              <a:rPr lang="en-US" dirty="0" smtClean="0"/>
              <a:t> clause, property access and aggregate functions</a:t>
            </a:r>
          </a:p>
          <a:p>
            <a:endParaRPr lang="en-US" dirty="0" smtClean="0"/>
          </a:p>
          <a:p>
            <a:r>
              <a:rPr lang="en-US" dirty="0" smtClean="0"/>
              <a:t>Find the </a:t>
            </a:r>
            <a:r>
              <a:rPr lang="en-US" dirty="0" err="1" smtClean="0"/>
              <a:t>wikipedia</a:t>
            </a:r>
            <a:r>
              <a:rPr lang="en-US" dirty="0" smtClean="0"/>
              <a:t> entries for those characters that have them</a:t>
            </a:r>
          </a:p>
          <a:p>
            <a:pPr lvl="1"/>
            <a:r>
              <a:rPr lang="en-US" dirty="0" smtClean="0"/>
              <a:t>Optional properties: </a:t>
            </a:r>
            <a:r>
              <a:rPr lang="en-US" dirty="0" err="1" smtClean="0">
                <a:latin typeface="Courier New"/>
                <a:cs typeface="Courier New"/>
              </a:rPr>
              <a:t>node.property</a:t>
            </a:r>
            <a:r>
              <a:rPr lang="en-US" b="1" dirty="0" smtClean="0">
                <a:latin typeface="Courier New"/>
                <a:cs typeface="Courier New"/>
              </a:rPr>
              <a:t>?</a:t>
            </a:r>
          </a:p>
          <a:p>
            <a:r>
              <a:rPr lang="en-US" dirty="0" smtClean="0"/>
              <a:t>Find how many actors have played the Doctor</a:t>
            </a:r>
          </a:p>
          <a:p>
            <a:pPr lvl="1"/>
            <a:r>
              <a:rPr lang="en-US" dirty="0" smtClean="0"/>
              <a:t>Count rows with </a:t>
            </a:r>
            <a:r>
              <a:rPr lang="en-US" dirty="0" smtClean="0">
                <a:latin typeface="Courier New"/>
                <a:cs typeface="Courier New"/>
              </a:rPr>
              <a:t>COUNT</a:t>
            </a:r>
          </a:p>
          <a:p>
            <a:pPr lvl="1"/>
            <a:r>
              <a:rPr lang="en-US" dirty="0" smtClean="0"/>
              <a:t>Alias columns with </a:t>
            </a:r>
            <a:r>
              <a:rPr lang="en-US" dirty="0" smtClean="0">
                <a:latin typeface="Courier New"/>
                <a:cs typeface="Courier New"/>
              </a:rPr>
              <a:t>AS</a:t>
            </a:r>
            <a:endParaRPr lang="en-US" dirty="0" smtClean="0"/>
          </a:p>
          <a:p>
            <a:r>
              <a:rPr lang="en-US" dirty="0"/>
              <a:t>Find </a:t>
            </a:r>
            <a:r>
              <a:rPr lang="en-US" dirty="0" smtClean="0"/>
              <a:t>the first and latest year where the Doctor regenerated</a:t>
            </a:r>
            <a:endParaRPr lang="en-US" dirty="0"/>
          </a:p>
          <a:p>
            <a:pPr lvl="1"/>
            <a:r>
              <a:rPr lang="en-US" dirty="0"/>
              <a:t>Count rows with </a:t>
            </a:r>
            <a:r>
              <a:rPr lang="en-US" dirty="0" smtClean="0">
                <a:latin typeface="Courier New"/>
                <a:cs typeface="Courier New"/>
              </a:rPr>
              <a:t>MIN</a:t>
            </a:r>
            <a:r>
              <a:rPr lang="en-US" dirty="0" smtClean="0"/>
              <a:t> and </a:t>
            </a:r>
            <a:r>
              <a:rPr lang="en-US" dirty="0" smtClean="0">
                <a:latin typeface="Courier New"/>
                <a:cs typeface="Courier New"/>
              </a:rPr>
              <a:t>MAX</a:t>
            </a:r>
            <a:endParaRPr lang="en-US" dirty="0">
              <a:latin typeface="Courier New"/>
              <a:cs typeface="Courier New"/>
            </a:endParaRPr>
          </a:p>
          <a:p>
            <a:r>
              <a:rPr lang="en-US" dirty="0" smtClean="0"/>
              <a:t>Find </a:t>
            </a:r>
            <a:r>
              <a:rPr lang="en-US" dirty="0"/>
              <a:t>the first episode where </a:t>
            </a:r>
            <a:r>
              <a:rPr lang="en-US" dirty="0" err="1"/>
              <a:t>Freema</a:t>
            </a:r>
            <a:r>
              <a:rPr lang="en-US" dirty="0"/>
              <a:t> </a:t>
            </a:r>
            <a:r>
              <a:rPr lang="en-US" dirty="0" err="1"/>
              <a:t>Agyeman</a:t>
            </a:r>
            <a:r>
              <a:rPr lang="en-US" dirty="0"/>
              <a:t> and David Tennant worked together</a:t>
            </a:r>
          </a:p>
          <a:p>
            <a:pPr lvl="1"/>
            <a:r>
              <a:rPr lang="en-US" dirty="0"/>
              <a:t>Use </a:t>
            </a:r>
            <a:r>
              <a:rPr lang="en-US" dirty="0" smtClean="0">
                <a:latin typeface="Courier New"/>
                <a:cs typeface="Courier New"/>
              </a:rPr>
              <a:t>MIN</a:t>
            </a:r>
            <a:endParaRPr lang="en-US" dirty="0">
              <a:latin typeface="Courier New"/>
              <a:cs typeface="Courier New"/>
            </a:endParaRPr>
          </a:p>
          <a:p>
            <a:r>
              <a:rPr lang="en-US" dirty="0" smtClean="0"/>
              <a:t>Compute the average salary for actors who played the Doctor</a:t>
            </a:r>
            <a:endParaRPr lang="en-US" dirty="0"/>
          </a:p>
          <a:p>
            <a:pPr lvl="1"/>
            <a:r>
              <a:rPr lang="en-US" dirty="0" smtClean="0"/>
              <a:t>Optional property </a:t>
            </a:r>
            <a:r>
              <a:rPr lang="en-US" dirty="0" smtClean="0">
                <a:latin typeface="Courier New"/>
                <a:cs typeface="Courier New"/>
              </a:rPr>
              <a:t>salary?</a:t>
            </a:r>
            <a:r>
              <a:rPr lang="en-US" dirty="0" smtClean="0"/>
              <a:t> And use </a:t>
            </a:r>
            <a:r>
              <a:rPr lang="en-US" dirty="0" smtClean="0">
                <a:latin typeface="Courier New"/>
                <a:cs typeface="Courier New"/>
              </a:rPr>
              <a:t>AVG</a:t>
            </a:r>
            <a:endParaRPr lang="en-US" dirty="0"/>
          </a:p>
          <a:p>
            <a:r>
              <a:rPr lang="en-US" dirty="0" smtClean="0"/>
              <a:t>List the enemies in each episode of Peter Davison’s Doctor</a:t>
            </a:r>
          </a:p>
          <a:p>
            <a:pPr lvl="1"/>
            <a:r>
              <a:rPr lang="en-US" dirty="0"/>
              <a:t>Use the </a:t>
            </a:r>
            <a:r>
              <a:rPr lang="en-US" dirty="0" smtClean="0">
                <a:latin typeface="Courier New"/>
                <a:cs typeface="Courier New"/>
              </a:rPr>
              <a:t>COLLECT</a:t>
            </a:r>
            <a:r>
              <a:rPr lang="en-US" dirty="0"/>
              <a:t> </a:t>
            </a:r>
            <a:r>
              <a:rPr lang="en-US" dirty="0" smtClean="0"/>
              <a:t>function to create lists</a:t>
            </a:r>
          </a:p>
          <a:p>
            <a:pPr lvl="1"/>
            <a:r>
              <a:rPr lang="en-US" dirty="0" smtClean="0"/>
              <a:t>Use </a:t>
            </a:r>
            <a:r>
              <a:rPr lang="en-US" dirty="0" smtClean="0">
                <a:latin typeface="Courier New"/>
                <a:cs typeface="Courier New"/>
              </a:rPr>
              <a:t>ORDER BY </a:t>
            </a:r>
            <a:r>
              <a:rPr lang="en-US" dirty="0" smtClean="0"/>
              <a:t>to sort results</a:t>
            </a:r>
          </a:p>
          <a:p>
            <a:pPr lvl="2"/>
            <a:r>
              <a:rPr lang="en-US" dirty="0"/>
              <a:t>A</a:t>
            </a:r>
            <a:r>
              <a:rPr lang="en-US" dirty="0" smtClean="0"/>
              <a:t>scending by default</a:t>
            </a:r>
            <a:endParaRPr lang="en-US" dirty="0"/>
          </a:p>
          <a:p>
            <a:r>
              <a:rPr lang="en-US" dirty="0" smtClean="0"/>
              <a:t>Find the enemy species that Rose Tyler fought</a:t>
            </a:r>
          </a:p>
          <a:p>
            <a:pPr lvl="1"/>
            <a:r>
              <a:rPr lang="en-US" dirty="0" smtClean="0"/>
              <a:t>Many duplicates, so use the </a:t>
            </a:r>
            <a:r>
              <a:rPr lang="en-US" dirty="0" smtClean="0">
                <a:latin typeface="Courier New"/>
                <a:cs typeface="Courier New"/>
              </a:rPr>
              <a:t>DISTINCT</a:t>
            </a:r>
            <a:r>
              <a:rPr lang="en-US" dirty="0" smtClean="0"/>
              <a:t> function</a:t>
            </a:r>
          </a:p>
          <a:p>
            <a:pPr lvl="1"/>
            <a:r>
              <a:rPr lang="en-US" dirty="0" smtClean="0"/>
              <a:t>Use </a:t>
            </a:r>
            <a:r>
              <a:rPr lang="en-US" dirty="0" smtClean="0">
                <a:latin typeface="Courier New"/>
                <a:cs typeface="Courier New"/>
              </a:rPr>
              <a:t>WHERE </a:t>
            </a:r>
            <a:r>
              <a:rPr lang="en-US" dirty="0" smtClean="0"/>
              <a:t>to filter for </a:t>
            </a:r>
            <a:r>
              <a:rPr lang="en-US" i="1" dirty="0" smtClean="0"/>
              <a:t>species</a:t>
            </a:r>
            <a:r>
              <a:rPr lang="en-US" dirty="0" smtClean="0"/>
              <a:t> only</a:t>
            </a:r>
          </a:p>
          <a:p>
            <a:pPr lvl="1"/>
            <a:r>
              <a:rPr lang="en-US" dirty="0"/>
              <a:t>Use </a:t>
            </a:r>
            <a:r>
              <a:rPr lang="en-US" dirty="0" smtClean="0">
                <a:latin typeface="Courier New"/>
                <a:cs typeface="Courier New"/>
              </a:rPr>
              <a:t>HAS</a:t>
            </a:r>
            <a:r>
              <a:rPr lang="en-US" dirty="0" smtClean="0"/>
              <a:t> to filter for nodes with a </a:t>
            </a:r>
            <a:r>
              <a:rPr lang="en-US" i="1" dirty="0" smtClean="0"/>
              <a:t>species</a:t>
            </a:r>
            <a:r>
              <a:rPr lang="en-US" dirty="0" smtClean="0"/>
              <a:t> property</a:t>
            </a:r>
            <a:endParaRPr lang="en-US" dirty="0"/>
          </a:p>
        </p:txBody>
      </p:sp>
    </p:spTree>
    <p:extLst>
      <p:ext uri="{BB962C8B-B14F-4D97-AF65-F5344CB8AC3E}">
        <p14:creationId xmlns:p14="http://schemas.microsoft.com/office/powerpoint/2010/main" val="3771924959"/>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8d</a:t>
            </a:r>
            <a:endParaRPr lang="en-US" dirty="0"/>
          </a:p>
        </p:txBody>
      </p:sp>
      <p:sp>
        <p:nvSpPr>
          <p:cNvPr id="3" name="Content Placeholder 2"/>
          <p:cNvSpPr>
            <a:spLocks noGrp="1"/>
          </p:cNvSpPr>
          <p:nvPr>
            <p:ph idx="1"/>
          </p:nvPr>
        </p:nvSpPr>
        <p:spPr/>
        <p:txBody>
          <a:bodyPr>
            <a:normAutofit/>
          </a:bodyPr>
          <a:lstStyle/>
          <a:p>
            <a:r>
              <a:rPr lang="en-US" dirty="0" smtClean="0"/>
              <a:t>Focus on the </a:t>
            </a:r>
            <a:r>
              <a:rPr lang="en-US" dirty="0" smtClean="0">
                <a:latin typeface="Courier New"/>
                <a:cs typeface="Courier New"/>
              </a:rPr>
              <a:t>DELETE</a:t>
            </a:r>
            <a:r>
              <a:rPr lang="en-US" dirty="0" smtClean="0"/>
              <a:t> clause, in combination with what we’ve learned before</a:t>
            </a:r>
          </a:p>
          <a:p>
            <a:r>
              <a:rPr lang="en-US" dirty="0" smtClean="0"/>
              <a:t>Can </a:t>
            </a:r>
            <a:r>
              <a:rPr lang="en-US" dirty="0">
                <a:latin typeface="Courier New"/>
                <a:cs typeface="Courier New"/>
              </a:rPr>
              <a:t>DELETE</a:t>
            </a:r>
            <a:r>
              <a:rPr lang="en-US" dirty="0"/>
              <a:t> </a:t>
            </a:r>
            <a:r>
              <a:rPr lang="en-US" dirty="0" smtClean="0"/>
              <a:t>nodes, relationships, properties</a:t>
            </a:r>
          </a:p>
          <a:p>
            <a:r>
              <a:rPr lang="en-US" dirty="0" smtClean="0"/>
              <a:t>Remember nodes cannot be removed while they’re connected to the graph</a:t>
            </a:r>
          </a:p>
          <a:p>
            <a:r>
              <a:rPr lang="en-US" dirty="0" smtClean="0"/>
              <a:t>You’ve got to:</a:t>
            </a:r>
          </a:p>
          <a:p>
            <a:pPr lvl="1"/>
            <a:r>
              <a:rPr lang="en-US" dirty="0" smtClean="0"/>
              <a:t>Kill Kirk again, this time in Cypher</a:t>
            </a:r>
          </a:p>
          <a:p>
            <a:pPr lvl="1"/>
            <a:r>
              <a:rPr lang="en-US" dirty="0" smtClean="0"/>
              <a:t>Remove salary data of the Doctor actors</a:t>
            </a:r>
          </a:p>
        </p:txBody>
      </p:sp>
    </p:spTree>
    <p:extLst>
      <p:ext uri="{BB962C8B-B14F-4D97-AF65-F5344CB8AC3E}">
        <p14:creationId xmlns:p14="http://schemas.microsoft.com/office/powerpoint/2010/main" val="4154058188"/>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8e</a:t>
            </a:r>
            <a:endParaRPr lang="en-US" dirty="0"/>
          </a:p>
        </p:txBody>
      </p:sp>
      <p:sp>
        <p:nvSpPr>
          <p:cNvPr id="3" name="Content Placeholder 2"/>
          <p:cNvSpPr>
            <a:spLocks noGrp="1"/>
          </p:cNvSpPr>
          <p:nvPr>
            <p:ph idx="1"/>
          </p:nvPr>
        </p:nvSpPr>
        <p:spPr/>
        <p:txBody>
          <a:bodyPr>
            <a:normAutofit/>
          </a:bodyPr>
          <a:lstStyle/>
          <a:p>
            <a:r>
              <a:rPr lang="en-US" dirty="0" smtClean="0"/>
              <a:t>Focus on longer </a:t>
            </a:r>
            <a:r>
              <a:rPr lang="en-US" dirty="0" smtClean="0">
                <a:latin typeface="Courier New"/>
                <a:cs typeface="Courier New"/>
              </a:rPr>
              <a:t>MATCH</a:t>
            </a:r>
            <a:r>
              <a:rPr lang="en-US" dirty="0" smtClean="0"/>
              <a:t> clause and aggregation functions</a:t>
            </a:r>
          </a:p>
          <a:p>
            <a:endParaRPr lang="en-US" dirty="0" smtClean="0"/>
          </a:p>
          <a:p>
            <a:r>
              <a:rPr lang="en-US" dirty="0"/>
              <a:t>Find the most recent regeneration year</a:t>
            </a:r>
          </a:p>
          <a:p>
            <a:pPr marL="742950" lvl="2" indent="-342900"/>
            <a:r>
              <a:rPr lang="en-US" sz="2900" dirty="0" smtClean="0"/>
              <a:t>Use </a:t>
            </a:r>
            <a:r>
              <a:rPr lang="en-US" sz="2900" dirty="0" smtClean="0">
                <a:latin typeface="Courier New"/>
                <a:cs typeface="Courier New"/>
              </a:rPr>
              <a:t>MAX</a:t>
            </a:r>
            <a:endParaRPr lang="en-US" sz="2900" dirty="0"/>
          </a:p>
          <a:p>
            <a:r>
              <a:rPr lang="en-US" dirty="0" smtClean="0"/>
              <a:t>Find the hardest working </a:t>
            </a:r>
            <a:r>
              <a:rPr lang="en-US" i="1" dirty="0" smtClean="0"/>
              <a:t>prop parts </a:t>
            </a:r>
            <a:r>
              <a:rPr lang="en-US" dirty="0" smtClean="0"/>
              <a:t>(shoulder/skirt) in the original series</a:t>
            </a:r>
          </a:p>
          <a:p>
            <a:pPr lvl="1"/>
            <a:r>
              <a:rPr lang="en-US" dirty="0" smtClean="0"/>
              <a:t>Use </a:t>
            </a:r>
            <a:r>
              <a:rPr lang="en-US" dirty="0" smtClean="0">
                <a:latin typeface="Courier New"/>
                <a:cs typeface="Courier New"/>
              </a:rPr>
              <a:t>COUNT</a:t>
            </a:r>
            <a:r>
              <a:rPr lang="en-US" dirty="0" smtClean="0"/>
              <a:t> and </a:t>
            </a:r>
            <a:r>
              <a:rPr lang="en-US" dirty="0" smtClean="0">
                <a:latin typeface="Courier New"/>
                <a:cs typeface="Courier New"/>
              </a:rPr>
              <a:t>LIMIT</a:t>
            </a:r>
          </a:p>
        </p:txBody>
      </p:sp>
    </p:spTree>
    <p:extLst>
      <p:ext uri="{BB962C8B-B14F-4D97-AF65-F5344CB8AC3E}">
        <p14:creationId xmlns:p14="http://schemas.microsoft.com/office/powerpoint/2010/main" val="319313206"/>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Dalek</a:t>
            </a:r>
            <a:r>
              <a:rPr lang="en-US" dirty="0" smtClean="0"/>
              <a:t> Props</a:t>
            </a:r>
            <a:endParaRPr lang="en-US" dirty="0"/>
          </a:p>
        </p:txBody>
      </p:sp>
      <p:pic>
        <p:nvPicPr>
          <p:cNvPr id="5" name="Picture 4"/>
          <p:cNvPicPr>
            <a:picLocks noChangeAspect="1"/>
          </p:cNvPicPr>
          <p:nvPr/>
        </p:nvPicPr>
        <p:blipFill>
          <a:blip r:embed="rId3"/>
          <a:stretch>
            <a:fillRect/>
          </a:stretch>
        </p:blipFill>
        <p:spPr>
          <a:xfrm>
            <a:off x="3075706" y="1417638"/>
            <a:ext cx="3008745" cy="4636764"/>
          </a:xfrm>
          <a:prstGeom prst="rect">
            <a:avLst/>
          </a:prstGeom>
        </p:spPr>
      </p:pic>
      <p:sp>
        <p:nvSpPr>
          <p:cNvPr id="4" name="Right Arrow 3"/>
          <p:cNvSpPr/>
          <p:nvPr/>
        </p:nvSpPr>
        <p:spPr>
          <a:xfrm rot="919118">
            <a:off x="1420091" y="1454726"/>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Shoulders</a:t>
            </a:r>
            <a:endParaRPr lang="en-US" dirty="0"/>
          </a:p>
        </p:txBody>
      </p:sp>
      <p:sp>
        <p:nvSpPr>
          <p:cNvPr id="6" name="Right Arrow 5"/>
          <p:cNvSpPr/>
          <p:nvPr/>
        </p:nvSpPr>
        <p:spPr>
          <a:xfrm rot="20734563">
            <a:off x="1418862" y="4989944"/>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Skirt</a:t>
            </a:r>
            <a:endParaRPr lang="en-US" dirty="0"/>
          </a:p>
        </p:txBody>
      </p:sp>
      <p:sp>
        <p:nvSpPr>
          <p:cNvPr id="7" name="Right Arrow 6"/>
          <p:cNvSpPr/>
          <p:nvPr/>
        </p:nvSpPr>
        <p:spPr>
          <a:xfrm rot="20734563">
            <a:off x="633240"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8" name="Right Arrow 7"/>
          <p:cNvSpPr/>
          <p:nvPr/>
        </p:nvSpPr>
        <p:spPr>
          <a:xfrm rot="865437" flipH="1">
            <a:off x="5782518" y="2602345"/>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
        <p:nvSpPr>
          <p:cNvPr id="9" name="Right Arrow 8"/>
          <p:cNvSpPr/>
          <p:nvPr/>
        </p:nvSpPr>
        <p:spPr>
          <a:xfrm rot="865437" flipH="1">
            <a:off x="4847341" y="3692401"/>
            <a:ext cx="2874818" cy="6003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 nerds)</a:t>
            </a:r>
            <a:endParaRPr lang="en-US" dirty="0"/>
          </a:p>
        </p:txBody>
      </p:sp>
    </p:spTree>
    <p:extLst>
      <p:ext uri="{BB962C8B-B14F-4D97-AF65-F5344CB8AC3E}">
        <p14:creationId xmlns:p14="http://schemas.microsoft.com/office/powerpoint/2010/main" val="104018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4941364" y="1709863"/>
            <a:ext cx="1502158"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89" name="TextBox 88"/>
          <p:cNvSpPr txBox="1"/>
          <p:nvPr/>
        </p:nvSpPr>
        <p:spPr>
          <a:xfrm>
            <a:off x="4949411" y="586459"/>
            <a:ext cx="1637534" cy="369332"/>
          </a:xfrm>
          <a:prstGeom prst="rect">
            <a:avLst/>
          </a:prstGeom>
          <a:noFill/>
        </p:spPr>
        <p:txBody>
          <a:bodyPr wrap="square" rtlCol="0">
            <a:spAutoFit/>
          </a:bodyPr>
          <a:lstStyle/>
          <a:p>
            <a:pPr algn="ctr"/>
            <a:r>
              <a:rPr lang="en-US" dirty="0" err="1" smtClean="0">
                <a:solidFill>
                  <a:schemeClr val="bg1"/>
                </a:solidFill>
              </a:rPr>
              <a:t>species:Dalek</a:t>
            </a:r>
            <a:endParaRPr lang="en-US" dirty="0">
              <a:solidFill>
                <a:schemeClr val="bg1"/>
              </a:solidFill>
            </a:endParaRPr>
          </a:p>
        </p:txBody>
      </p:sp>
      <p:sp>
        <p:nvSpPr>
          <p:cNvPr id="90" name="TextBox 89"/>
          <p:cNvSpPr txBox="1"/>
          <p:nvPr/>
        </p:nvSpPr>
        <p:spPr>
          <a:xfrm>
            <a:off x="2747192" y="1232226"/>
            <a:ext cx="1637534"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91" name="TextBox 90"/>
          <p:cNvSpPr txBox="1"/>
          <p:nvPr/>
        </p:nvSpPr>
        <p:spPr>
          <a:xfrm>
            <a:off x="2975617" y="2563219"/>
            <a:ext cx="1637534"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92" name="TextBox 91"/>
          <p:cNvSpPr txBox="1"/>
          <p:nvPr/>
        </p:nvSpPr>
        <p:spPr>
          <a:xfrm>
            <a:off x="4745366" y="2914279"/>
            <a:ext cx="1637534" cy="369332"/>
          </a:xfrm>
          <a:prstGeom prst="rect">
            <a:avLst/>
          </a:prstGeom>
          <a:noFill/>
        </p:spPr>
        <p:txBody>
          <a:bodyPr wrap="square" rtlCol="0">
            <a:spAutoFit/>
          </a:bodyPr>
          <a:lstStyle/>
          <a:p>
            <a:pPr algn="ctr"/>
            <a:r>
              <a:rPr lang="en-US" dirty="0" err="1" smtClean="0">
                <a:solidFill>
                  <a:schemeClr val="bg1"/>
                </a:solidFill>
              </a:rPr>
              <a:t>props:Daleks</a:t>
            </a:r>
            <a:endParaRPr lang="en-US" dirty="0">
              <a:solidFill>
                <a:schemeClr val="bg1"/>
              </a:solidFill>
            </a:endParaRPr>
          </a:p>
        </p:txBody>
      </p:sp>
      <p:sp>
        <p:nvSpPr>
          <p:cNvPr id="93" name="TextBox 92"/>
          <p:cNvSpPr txBox="1"/>
          <p:nvPr/>
        </p:nvSpPr>
        <p:spPr>
          <a:xfrm>
            <a:off x="7211732" y="3827800"/>
            <a:ext cx="1926990" cy="369332"/>
          </a:xfrm>
          <a:prstGeom prst="rect">
            <a:avLst/>
          </a:prstGeom>
          <a:noFill/>
        </p:spPr>
        <p:txBody>
          <a:bodyPr wrap="square" rtlCol="0">
            <a:spAutoFit/>
          </a:bodyPr>
          <a:lstStyle/>
          <a:p>
            <a:pPr algn="r"/>
            <a:r>
              <a:rPr lang="en-US" dirty="0" err="1">
                <a:solidFill>
                  <a:schemeClr val="bg1"/>
                </a:solidFill>
              </a:rPr>
              <a:t>n</a:t>
            </a:r>
            <a:r>
              <a:rPr lang="en-US" dirty="0" err="1" smtClean="0">
                <a:solidFill>
                  <a:schemeClr val="bg1"/>
                </a:solidFill>
              </a:rPr>
              <a:t>ame:Dalek</a:t>
            </a:r>
            <a:r>
              <a:rPr lang="en-US" dirty="0" smtClean="0">
                <a:solidFill>
                  <a:schemeClr val="bg1"/>
                </a:solidFill>
              </a:rPr>
              <a:t> Six-5</a:t>
            </a:r>
            <a:endParaRPr lang="en-US" dirty="0">
              <a:solidFill>
                <a:schemeClr val="bg1"/>
              </a:solidFill>
            </a:endParaRPr>
          </a:p>
        </p:txBody>
      </p:sp>
      <p:sp>
        <p:nvSpPr>
          <p:cNvPr id="94" name="TextBox 93"/>
          <p:cNvSpPr txBox="1"/>
          <p:nvPr/>
        </p:nvSpPr>
        <p:spPr>
          <a:xfrm>
            <a:off x="5948959" y="4393813"/>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sp>
        <p:nvSpPr>
          <p:cNvPr id="95" name="TextBox 94"/>
          <p:cNvSpPr txBox="1"/>
          <p:nvPr/>
        </p:nvSpPr>
        <p:spPr>
          <a:xfrm>
            <a:off x="3682123" y="4388875"/>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96" name="TextBox 95"/>
          <p:cNvSpPr txBox="1"/>
          <p:nvPr/>
        </p:nvSpPr>
        <p:spPr>
          <a:xfrm>
            <a:off x="1381862" y="4376827"/>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97" name="TextBox 96"/>
          <p:cNvSpPr txBox="1"/>
          <p:nvPr/>
        </p:nvSpPr>
        <p:spPr>
          <a:xfrm>
            <a:off x="1222752"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8" name="TextBox 97"/>
          <p:cNvSpPr txBox="1"/>
          <p:nvPr/>
        </p:nvSpPr>
        <p:spPr>
          <a:xfrm>
            <a:off x="6431826" y="3449138"/>
            <a:ext cx="1637534"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99" name="TextBox 98"/>
          <p:cNvSpPr txBox="1"/>
          <p:nvPr/>
        </p:nvSpPr>
        <p:spPr>
          <a:xfrm>
            <a:off x="1807709" y="6082084"/>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ype:shoulders</a:t>
            </a:r>
            <a:endParaRPr lang="en-US" dirty="0">
              <a:solidFill>
                <a:schemeClr val="bg1"/>
              </a:solidFill>
            </a:endParaRPr>
          </a:p>
        </p:txBody>
      </p:sp>
      <p:sp>
        <p:nvSpPr>
          <p:cNvPr id="101" name="TextBox 100"/>
          <p:cNvSpPr txBox="1"/>
          <p:nvPr/>
        </p:nvSpPr>
        <p:spPr>
          <a:xfrm>
            <a:off x="3291506" y="6079172"/>
            <a:ext cx="1637534" cy="369332"/>
          </a:xfrm>
          <a:prstGeom prst="rect">
            <a:avLst/>
          </a:prstGeom>
          <a:noFill/>
        </p:spPr>
        <p:txBody>
          <a:bodyPr wrap="square" rtlCol="0">
            <a:spAutoFit/>
          </a:bodyPr>
          <a:lstStyle/>
          <a:p>
            <a:pPr algn="ctr"/>
            <a:r>
              <a:rPr lang="en-US" dirty="0" err="1">
                <a:solidFill>
                  <a:schemeClr val="bg1"/>
                </a:solidFill>
              </a:rPr>
              <a:t>t</a:t>
            </a:r>
            <a:r>
              <a:rPr lang="en-US" dirty="0" err="1" smtClean="0">
                <a:solidFill>
                  <a:schemeClr val="bg1"/>
                </a:solidFill>
              </a:rPr>
              <a:t>ype:skirt</a:t>
            </a:r>
            <a:endParaRPr lang="en-US" dirty="0">
              <a:solidFill>
                <a:schemeClr val="bg1"/>
              </a:solidFill>
            </a:endParaRPr>
          </a:p>
        </p:txBody>
      </p:sp>
    </p:spTree>
    <p:extLst>
      <p:ext uri="{BB962C8B-B14F-4D97-AF65-F5344CB8AC3E}">
        <p14:creationId xmlns:p14="http://schemas.microsoft.com/office/powerpoint/2010/main" val="35378426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52433" y="325881"/>
            <a:ext cx="7737132" cy="5116321"/>
            <a:chOff x="168472" y="441337"/>
            <a:chExt cx="8809823" cy="5825658"/>
          </a:xfrm>
        </p:grpSpPr>
        <p:pic>
          <p:nvPicPr>
            <p:cNvPr id="14" name="Picture 13" descr="tv.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6194" y="1709863"/>
              <a:ext cx="899798" cy="899798"/>
            </a:xfrm>
            <a:prstGeom prst="rect">
              <a:avLst/>
            </a:prstGeom>
          </p:spPr>
        </p:pic>
        <p:pic>
          <p:nvPicPr>
            <p:cNvPr id="15" name="Picture 14" descr="dalek-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13494" y="441337"/>
              <a:ext cx="910510" cy="899798"/>
            </a:xfrm>
            <a:prstGeom prst="rect">
              <a:avLst/>
            </a:prstGeom>
          </p:spPr>
        </p:pic>
        <p:pic>
          <p:nvPicPr>
            <p:cNvPr id="17" name="Picture 16" descr="dalek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26194" y="2978389"/>
              <a:ext cx="899798" cy="899798"/>
            </a:xfrm>
            <a:prstGeom prst="rect">
              <a:avLst/>
            </a:prstGeom>
          </p:spPr>
        </p:pic>
        <p:grpSp>
          <p:nvGrpSpPr>
            <p:cNvPr id="19" name="Group 18"/>
            <p:cNvGrpSpPr/>
            <p:nvPr/>
          </p:nvGrpSpPr>
          <p:grpSpPr>
            <a:xfrm>
              <a:off x="2447583" y="4297328"/>
              <a:ext cx="1972489" cy="1969667"/>
              <a:chOff x="1521897" y="4246915"/>
              <a:chExt cx="2338745" cy="2335399"/>
            </a:xfrm>
          </p:grpSpPr>
          <p:pic>
            <p:nvPicPr>
              <p:cNvPr id="2" name="Picture 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13" name="Picture 12"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18" name="Freeform 17"/>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4726694" y="4297328"/>
              <a:ext cx="1972489" cy="1969667"/>
              <a:chOff x="1521897" y="4246915"/>
              <a:chExt cx="2338745" cy="2335399"/>
            </a:xfrm>
          </p:grpSpPr>
          <p:pic>
            <p:nvPicPr>
              <p:cNvPr id="60" name="Picture 59"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1" name="Picture 6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2" name="Picture 61"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3" name="Freeform 62"/>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3426605" y="3569280"/>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4859921" y="3568394"/>
              <a:ext cx="853915" cy="744513"/>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436666" y="2444990"/>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449186" y="1172749"/>
              <a:ext cx="128690" cy="553899"/>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1322403"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4916905" y="3442776"/>
              <a:ext cx="2907189" cy="944665"/>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1" name="Group 70"/>
            <p:cNvGrpSpPr/>
            <p:nvPr/>
          </p:nvGrpSpPr>
          <p:grpSpPr>
            <a:xfrm>
              <a:off x="168472" y="4297328"/>
              <a:ext cx="1972489" cy="1969667"/>
              <a:chOff x="1521897" y="4246915"/>
              <a:chExt cx="2338745" cy="2335399"/>
            </a:xfrm>
          </p:grpSpPr>
          <p:pic>
            <p:nvPicPr>
              <p:cNvPr id="72" name="Picture 71"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74" name="Picture 73"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75" name="Freeform 74"/>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5" name="Group 64"/>
            <p:cNvGrpSpPr/>
            <p:nvPr/>
          </p:nvGrpSpPr>
          <p:grpSpPr>
            <a:xfrm>
              <a:off x="7005806" y="4297328"/>
              <a:ext cx="1972489" cy="1969667"/>
              <a:chOff x="1521897" y="4246915"/>
              <a:chExt cx="2338745" cy="2335399"/>
            </a:xfrm>
          </p:grpSpPr>
          <p:pic>
            <p:nvPicPr>
              <p:cNvPr id="66" name="Picture 6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57832" y="4246915"/>
                <a:ext cx="1066874" cy="1066874"/>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21897" y="5515440"/>
                <a:ext cx="1066874" cy="1066874"/>
              </a:xfrm>
              <a:prstGeom prst="rect">
                <a:avLst/>
              </a:prstGeom>
            </p:spPr>
          </p:pic>
          <p:pic>
            <p:nvPicPr>
              <p:cNvPr id="68" name="Picture 67" descr="dalek-skirt.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93768" y="5515440"/>
                <a:ext cx="1066874" cy="1066874"/>
              </a:xfrm>
              <a:prstGeom prst="rect">
                <a:avLst/>
              </a:prstGeom>
            </p:spPr>
          </p:pic>
          <p:sp>
            <p:nvSpPr>
              <p:cNvPr id="69" name="Freeform 68"/>
              <p:cNvSpPr/>
              <p:nvPr/>
            </p:nvSpPr>
            <p:spPr>
              <a:xfrm>
                <a:off x="2036257" y="4981664"/>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3031653" y="4969829"/>
                <a:ext cx="350324" cy="547436"/>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 name="Group 6"/>
          <p:cNvGrpSpPr/>
          <p:nvPr/>
        </p:nvGrpSpPr>
        <p:grpSpPr>
          <a:xfrm>
            <a:off x="784682" y="3788870"/>
            <a:ext cx="8461795" cy="2933893"/>
            <a:chOff x="784682" y="3788870"/>
            <a:chExt cx="8461795" cy="2933893"/>
          </a:xfrm>
        </p:grpSpPr>
        <p:sp>
          <p:nvSpPr>
            <p:cNvPr id="50" name="TextBox 49"/>
            <p:cNvSpPr txBox="1"/>
            <p:nvPr/>
          </p:nvSpPr>
          <p:spPr>
            <a:xfrm>
              <a:off x="7376777" y="3788870"/>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Six-5</a:t>
              </a:r>
              <a:endParaRPr lang="en-US" dirty="0">
                <a:solidFill>
                  <a:schemeClr val="bg1"/>
                </a:solidFill>
              </a:endParaRPr>
            </a:p>
          </p:txBody>
        </p:sp>
        <p:grpSp>
          <p:nvGrpSpPr>
            <p:cNvPr id="16" name="Group 15"/>
            <p:cNvGrpSpPr/>
            <p:nvPr/>
          </p:nvGrpSpPr>
          <p:grpSpPr>
            <a:xfrm>
              <a:off x="784682" y="4240073"/>
              <a:ext cx="8461795" cy="2482690"/>
              <a:chOff x="784682" y="4240073"/>
              <a:chExt cx="8461795" cy="2482690"/>
            </a:xfrm>
          </p:grpSpPr>
          <p:grpSp>
            <p:nvGrpSpPr>
              <p:cNvPr id="11" name="Group 10"/>
              <p:cNvGrpSpPr/>
              <p:nvPr/>
            </p:nvGrpSpPr>
            <p:grpSpPr>
              <a:xfrm>
                <a:off x="784682" y="4324463"/>
                <a:ext cx="7823312" cy="2398300"/>
                <a:chOff x="784682" y="4324463"/>
                <a:chExt cx="7823312" cy="2398300"/>
              </a:xfrm>
            </p:grpSpPr>
            <p:grpSp>
              <p:nvGrpSpPr>
                <p:cNvPr id="10" name="Group 9"/>
                <p:cNvGrpSpPr/>
                <p:nvPr/>
              </p:nvGrpSpPr>
              <p:grpSpPr>
                <a:xfrm>
                  <a:off x="784682" y="4324463"/>
                  <a:ext cx="4666278" cy="387946"/>
                  <a:chOff x="784682" y="4324463"/>
                  <a:chExt cx="4666278" cy="387946"/>
                </a:xfrm>
              </p:grpSpPr>
              <p:sp>
                <p:nvSpPr>
                  <p:cNvPr id="5" name="Freeform 4"/>
                  <p:cNvSpPr/>
                  <p:nvPr/>
                </p:nvSpPr>
                <p:spPr>
                  <a:xfrm>
                    <a:off x="784682" y="432446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1189763"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2791222" y="432782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3196303"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4792826" y="433118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197907" y="4334543"/>
                    <a:ext cx="253053" cy="377866"/>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a:off x="6501333" y="5293952"/>
                  <a:ext cx="2106661" cy="1428811"/>
                  <a:chOff x="6501333" y="5293952"/>
                  <a:chExt cx="2106661" cy="1428811"/>
                </a:xfrm>
              </p:grpSpPr>
              <p:pic>
                <p:nvPicPr>
                  <p:cNvPr id="36" name="Picture 3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01333" y="5932525"/>
                    <a:ext cx="790237" cy="790238"/>
                  </a:xfrm>
                  <a:prstGeom prst="rect">
                    <a:avLst/>
                  </a:prstGeom>
                </p:spPr>
              </p:pic>
              <p:pic>
                <p:nvPicPr>
                  <p:cNvPr id="37" name="Picture 36"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17757" y="5557658"/>
                    <a:ext cx="790237" cy="790238"/>
                  </a:xfrm>
                  <a:prstGeom prst="rect">
                    <a:avLst/>
                  </a:prstGeom>
                </p:spPr>
              </p:pic>
              <p:sp>
                <p:nvSpPr>
                  <p:cNvPr id="6" name="Freeform 5"/>
                  <p:cNvSpPr/>
                  <p:nvPr/>
                </p:nvSpPr>
                <p:spPr>
                  <a:xfrm>
                    <a:off x="6610037" y="5306911"/>
                    <a:ext cx="160897" cy="673894"/>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7619730" y="5293952"/>
                    <a:ext cx="401720" cy="336946"/>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grpSp>
            <p:nvGrpSpPr>
              <p:cNvPr id="77" name="Group 76"/>
              <p:cNvGrpSpPr/>
              <p:nvPr/>
            </p:nvGrpSpPr>
            <p:grpSpPr>
              <a:xfrm>
                <a:off x="1140038" y="4240073"/>
                <a:ext cx="8106439" cy="2305199"/>
                <a:chOff x="1140038" y="4240073"/>
                <a:chExt cx="8106439" cy="2305199"/>
              </a:xfrm>
            </p:grpSpPr>
            <p:sp>
              <p:nvSpPr>
                <p:cNvPr id="78" name="TextBox 77"/>
                <p:cNvSpPr txBox="1"/>
                <p:nvPr/>
              </p:nvSpPr>
              <p:spPr>
                <a:xfrm>
                  <a:off x="5170692" y="6078356"/>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6</a:t>
                  </a:r>
                  <a:endParaRPr lang="en-US" dirty="0">
                    <a:solidFill>
                      <a:schemeClr val="bg1"/>
                    </a:solidFill>
                  </a:endParaRPr>
                </a:p>
              </p:txBody>
            </p:sp>
            <p:sp>
              <p:nvSpPr>
                <p:cNvPr id="79" name="TextBox 78"/>
                <p:cNvSpPr txBox="1"/>
                <p:nvPr/>
              </p:nvSpPr>
              <p:spPr>
                <a:xfrm>
                  <a:off x="7608943" y="6175940"/>
                  <a:ext cx="1637534"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5</a:t>
                  </a:r>
                  <a:endParaRPr lang="en-US" dirty="0">
                    <a:solidFill>
                      <a:schemeClr val="bg1"/>
                    </a:solidFill>
                  </a:endParaRPr>
                </a:p>
              </p:txBody>
            </p:sp>
            <p:sp>
              <p:nvSpPr>
                <p:cNvPr id="80" name="TextBox 79"/>
                <p:cNvSpPr txBox="1"/>
                <p:nvPr/>
              </p:nvSpPr>
              <p:spPr>
                <a:xfrm>
                  <a:off x="4782822" y="545521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2" name="TextBox 81"/>
                <p:cNvSpPr txBox="1"/>
                <p:nvPr/>
              </p:nvSpPr>
              <p:spPr>
                <a:xfrm>
                  <a:off x="7201655" y="5224870"/>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3" name="TextBox 82"/>
                <p:cNvSpPr txBox="1"/>
                <p:nvPr/>
              </p:nvSpPr>
              <p:spPr>
                <a:xfrm>
                  <a:off x="1140038" y="4240073"/>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sp>
              <p:nvSpPr>
                <p:cNvPr id="84" name="TextBox 83"/>
                <p:cNvSpPr txBox="1"/>
                <p:nvPr/>
              </p:nvSpPr>
              <p:spPr>
                <a:xfrm>
                  <a:off x="3202185" y="4256206"/>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grpSp>
        <p:sp>
          <p:nvSpPr>
            <p:cNvPr id="58" name="TextBox 57"/>
            <p:cNvSpPr txBox="1"/>
            <p:nvPr/>
          </p:nvSpPr>
          <p:spPr>
            <a:xfrm>
              <a:off x="1281589"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1</a:t>
              </a:r>
              <a:endParaRPr lang="en-US" dirty="0">
                <a:solidFill>
                  <a:schemeClr val="bg1"/>
                </a:solidFill>
              </a:endParaRPr>
            </a:p>
          </p:txBody>
        </p:sp>
        <p:sp>
          <p:nvSpPr>
            <p:cNvPr id="86" name="TextBox 85"/>
            <p:cNvSpPr txBox="1"/>
            <p:nvPr/>
          </p:nvSpPr>
          <p:spPr>
            <a:xfrm>
              <a:off x="3278595"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2</a:t>
              </a:r>
              <a:endParaRPr lang="en-US" dirty="0">
                <a:solidFill>
                  <a:schemeClr val="bg1"/>
                </a:solidFill>
              </a:endParaRPr>
            </a:p>
          </p:txBody>
        </p:sp>
        <p:sp>
          <p:nvSpPr>
            <p:cNvPr id="88" name="TextBox 87"/>
            <p:cNvSpPr txBox="1"/>
            <p:nvPr/>
          </p:nvSpPr>
          <p:spPr>
            <a:xfrm>
              <a:off x="5270020" y="3788870"/>
              <a:ext cx="1637534" cy="369332"/>
            </a:xfrm>
            <a:prstGeom prst="rect">
              <a:avLst/>
            </a:prstGeom>
            <a:noFill/>
          </p:spPr>
          <p:txBody>
            <a:bodyPr wrap="square" rtlCol="0">
              <a:spAutoFit/>
            </a:bodyPr>
            <a:lstStyle/>
            <a:p>
              <a:pPr algn="ctr"/>
              <a:r>
                <a:rPr lang="en-US" dirty="0" err="1" smtClean="0">
                  <a:solidFill>
                    <a:schemeClr val="bg1"/>
                  </a:solidFill>
                </a:rPr>
                <a:t>name:Dalek</a:t>
              </a:r>
              <a:r>
                <a:rPr lang="en-US" dirty="0" smtClean="0">
                  <a:solidFill>
                    <a:schemeClr val="bg1"/>
                  </a:solidFill>
                </a:rPr>
                <a:t> 7</a:t>
              </a:r>
              <a:endParaRPr lang="en-US" dirty="0">
                <a:solidFill>
                  <a:schemeClr val="bg1"/>
                </a:solidFill>
              </a:endParaRPr>
            </a:p>
          </p:txBody>
        </p:sp>
      </p:grpSp>
    </p:spTree>
    <p:extLst>
      <p:ext uri="{BB962C8B-B14F-4D97-AF65-F5344CB8AC3E}">
        <p14:creationId xmlns:p14="http://schemas.microsoft.com/office/powerpoint/2010/main" val="34579241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56827" y="1527032"/>
            <a:ext cx="687200" cy="687200"/>
          </a:xfrm>
          <a:prstGeom prst="rect">
            <a:avLst/>
          </a:prstGeom>
        </p:spPr>
      </p:pic>
      <p:pic>
        <p:nvPicPr>
          <p:cNvPr id="15" name="Picture 14" descr="dale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7128" y="558225"/>
            <a:ext cx="695381" cy="687200"/>
          </a:xfrm>
          <a:prstGeom prst="rect">
            <a:avLst/>
          </a:prstGeom>
        </p:spPr>
      </p:pic>
      <p:pic>
        <p:nvPicPr>
          <p:cNvPr id="17" name="Picture 16"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6827" y="2495840"/>
            <a:ext cx="687200" cy="687200"/>
          </a:xfrm>
          <a:prstGeom prst="rect">
            <a:avLst/>
          </a:prstGeom>
        </p:spPr>
      </p:pic>
      <p:pic>
        <p:nvPicPr>
          <p:cNvPr id="2" name="Picture 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448" y="3503149"/>
            <a:ext cx="687200" cy="68719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74827" y="4320237"/>
            <a:ext cx="687200" cy="687199"/>
          </a:xfrm>
          <a:prstGeom prst="rect">
            <a:avLst/>
          </a:prstGeom>
        </p:spPr>
      </p:pic>
      <p:pic>
        <p:nvPicPr>
          <p:cNvPr id="13" name="Picture 12"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94070" y="4320237"/>
            <a:ext cx="687200" cy="687199"/>
          </a:xfrm>
          <a:prstGeom prst="rect">
            <a:avLst/>
          </a:prstGeom>
        </p:spPr>
      </p:pic>
      <p:sp>
        <p:nvSpPr>
          <p:cNvPr id="18" name="Freeform 17"/>
          <p:cNvSpPr/>
          <p:nvPr/>
        </p:nvSpPr>
        <p:spPr>
          <a:xfrm>
            <a:off x="3706139"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flipH="1">
            <a:off x="4347298"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0" name="Picture 59"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5066" y="3503149"/>
            <a:ext cx="687200" cy="687199"/>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5445" y="4320237"/>
            <a:ext cx="687200" cy="687199"/>
          </a:xfrm>
          <a:prstGeom prst="rect">
            <a:avLst/>
          </a:prstGeom>
        </p:spPr>
      </p:pic>
      <p:pic>
        <p:nvPicPr>
          <p:cNvPr id="62" name="Picture 61"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34688" y="4320237"/>
            <a:ext cx="687200" cy="687199"/>
          </a:xfrm>
          <a:prstGeom prst="rect">
            <a:avLst/>
          </a:prstGeom>
        </p:spPr>
      </p:pic>
      <p:sp>
        <p:nvSpPr>
          <p:cNvPr id="63" name="Freeform 62"/>
          <p:cNvSpPr/>
          <p:nvPr/>
        </p:nvSpPr>
        <p:spPr>
          <a:xfrm>
            <a:off x="5446757"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flipH="1">
            <a:off x="6087916"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4122533" y="2947119"/>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flipH="1">
            <a:off x="5217194" y="2946442"/>
            <a:ext cx="652158" cy="568605"/>
          </a:xfrm>
          <a:custGeom>
            <a:avLst/>
            <a:gdLst>
              <a:gd name="connsiteX0" fmla="*/ 0 w 853915"/>
              <a:gd name="connsiteY0" fmla="*/ 744513 h 744513"/>
              <a:gd name="connsiteX1" fmla="*/ 350324 w 853915"/>
              <a:gd name="connsiteY1" fmla="*/ 240872 h 744513"/>
              <a:gd name="connsiteX2" fmla="*/ 853915 w 853915"/>
              <a:gd name="connsiteY2" fmla="*/ 0 h 744513"/>
            </a:gdLst>
            <a:ahLst/>
            <a:cxnLst>
              <a:cxn ang="0">
                <a:pos x="connsiteX0" y="connsiteY0"/>
              </a:cxn>
              <a:cxn ang="0">
                <a:pos x="connsiteX1" y="connsiteY1"/>
              </a:cxn>
              <a:cxn ang="0">
                <a:pos x="connsiteX2" y="connsiteY2"/>
              </a:cxn>
            </a:cxnLst>
            <a:rect l="l" t="t" r="r" b="b"/>
            <a:pathLst>
              <a:path w="853915" h="744513">
                <a:moveTo>
                  <a:pt x="0" y="744513"/>
                </a:moveTo>
                <a:cubicBezTo>
                  <a:pt x="104002" y="554735"/>
                  <a:pt x="208005" y="364957"/>
                  <a:pt x="350324" y="240872"/>
                </a:cubicBezTo>
                <a:cubicBezTo>
                  <a:pt x="492643" y="116787"/>
                  <a:pt x="853915" y="0"/>
                  <a:pt x="853915"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4893943"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flipV="1">
            <a:off x="4903505" y="1116824"/>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2515497"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flipH="1">
            <a:off x="5260715" y="2850504"/>
            <a:ext cx="2220298" cy="721466"/>
          </a:xfrm>
          <a:custGeom>
            <a:avLst/>
            <a:gdLst>
              <a:gd name="connsiteX0" fmla="*/ 0 w 2844217"/>
              <a:gd name="connsiteY0" fmla="*/ 944665 h 944665"/>
              <a:gd name="connsiteX1" fmla="*/ 1385375 w 2844217"/>
              <a:gd name="connsiteY1" fmla="*/ 325385 h 944665"/>
              <a:gd name="connsiteX2" fmla="*/ 2844217 w 2844217"/>
              <a:gd name="connsiteY2" fmla="*/ 0 h 944665"/>
            </a:gdLst>
            <a:ahLst/>
            <a:cxnLst>
              <a:cxn ang="0">
                <a:pos x="connsiteX0" y="connsiteY0"/>
              </a:cxn>
              <a:cxn ang="0">
                <a:pos x="connsiteX1" y="connsiteY1"/>
              </a:cxn>
              <a:cxn ang="0">
                <a:pos x="connsiteX2" y="connsiteY2"/>
              </a:cxn>
            </a:cxnLst>
            <a:rect l="l" t="t" r="r" b="b"/>
            <a:pathLst>
              <a:path w="2844217" h="944665">
                <a:moveTo>
                  <a:pt x="0" y="944665"/>
                </a:moveTo>
                <a:cubicBezTo>
                  <a:pt x="455669" y="713747"/>
                  <a:pt x="911339" y="482829"/>
                  <a:pt x="1385375" y="325385"/>
                </a:cubicBezTo>
                <a:cubicBezTo>
                  <a:pt x="1859411" y="167941"/>
                  <a:pt x="2844217" y="0"/>
                  <a:pt x="284421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2" name="Picture 7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830" y="3503149"/>
            <a:ext cx="687200" cy="687199"/>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34209" y="4320237"/>
            <a:ext cx="687200" cy="687199"/>
          </a:xfrm>
          <a:prstGeom prst="rect">
            <a:avLst/>
          </a:prstGeom>
        </p:spPr>
      </p:pic>
      <p:pic>
        <p:nvPicPr>
          <p:cNvPr id="74" name="Picture 73"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53452" y="4320237"/>
            <a:ext cx="687200" cy="687199"/>
          </a:xfrm>
          <a:prstGeom prst="rect">
            <a:avLst/>
          </a:prstGeom>
        </p:spPr>
      </p:pic>
      <p:sp>
        <p:nvSpPr>
          <p:cNvPr id="75" name="Freeform 74"/>
          <p:cNvSpPr/>
          <p:nvPr/>
        </p:nvSpPr>
        <p:spPr>
          <a:xfrm>
            <a:off x="1965521"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flipH="1">
            <a:off x="2606680"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685" y="3503149"/>
            <a:ext cx="687200" cy="687199"/>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6064" y="4320237"/>
            <a:ext cx="687200" cy="687199"/>
          </a:xfrm>
          <a:prstGeom prst="rect">
            <a:avLst/>
          </a:prstGeom>
        </p:spPr>
      </p:pic>
      <p:pic>
        <p:nvPicPr>
          <p:cNvPr id="68" name="Picture 67" descr="dalek-skir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5307" y="4320237"/>
            <a:ext cx="687200" cy="687199"/>
          </a:xfrm>
          <a:prstGeom prst="rect">
            <a:avLst/>
          </a:prstGeom>
        </p:spPr>
      </p:pic>
      <p:sp>
        <p:nvSpPr>
          <p:cNvPr id="69" name="Freeform 68"/>
          <p:cNvSpPr/>
          <p:nvPr/>
        </p:nvSpPr>
        <p:spPr>
          <a:xfrm>
            <a:off x="7187376" y="3976419"/>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flipH="1">
            <a:off x="7828535" y="3968795"/>
            <a:ext cx="225652" cy="352617"/>
          </a:xfrm>
          <a:custGeom>
            <a:avLst/>
            <a:gdLst>
              <a:gd name="connsiteX0" fmla="*/ 350324 w 350324"/>
              <a:gd name="connsiteY0" fmla="*/ 0 h 547436"/>
              <a:gd name="connsiteX1" fmla="*/ 109477 w 350324"/>
              <a:gd name="connsiteY1" fmla="*/ 240872 h 547436"/>
              <a:gd name="connsiteX2" fmla="*/ 0 w 350324"/>
              <a:gd name="connsiteY2" fmla="*/ 547436 h 547436"/>
            </a:gdLst>
            <a:ahLst/>
            <a:cxnLst>
              <a:cxn ang="0">
                <a:pos x="connsiteX0" y="connsiteY0"/>
              </a:cxn>
              <a:cxn ang="0">
                <a:pos x="connsiteX1" y="connsiteY1"/>
              </a:cxn>
              <a:cxn ang="0">
                <a:pos x="connsiteX2" y="connsiteY2"/>
              </a:cxn>
            </a:cxnLst>
            <a:rect l="l" t="t" r="r" b="b"/>
            <a:pathLst>
              <a:path w="350324" h="547436">
                <a:moveTo>
                  <a:pt x="350324" y="0"/>
                </a:moveTo>
                <a:cubicBezTo>
                  <a:pt x="259094" y="74816"/>
                  <a:pt x="167864" y="149633"/>
                  <a:pt x="109477" y="240872"/>
                </a:cubicBezTo>
                <a:cubicBezTo>
                  <a:pt x="51090" y="332111"/>
                  <a:pt x="0" y="547436"/>
                  <a:pt x="0" y="54743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8324" y="5433826"/>
            <a:ext cx="687199" cy="687200"/>
          </a:xfrm>
          <a:prstGeom prst="rect">
            <a:avLst/>
          </a:prstGeom>
        </p:spPr>
      </p:pic>
      <p:pic>
        <p:nvPicPr>
          <p:cNvPr id="37" name="Picture 36"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3101" y="5107838"/>
            <a:ext cx="687199" cy="687200"/>
          </a:xfrm>
          <a:prstGeom prst="rect">
            <a:avLst/>
          </a:prstGeom>
        </p:spPr>
      </p:pic>
      <p:sp>
        <p:nvSpPr>
          <p:cNvPr id="5" name="Freeform 4"/>
          <p:cNvSpPr/>
          <p:nvPr/>
        </p:nvSpPr>
        <p:spPr>
          <a:xfrm>
            <a:off x="2097059" y="4035437"/>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flipH="1">
            <a:off x="2449322"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3841969" y="4038359"/>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flipH="1">
            <a:off x="4194232"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5582586" y="4041281"/>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flipH="1">
            <a:off x="5934850" y="4044203"/>
            <a:ext cx="220058" cy="328597"/>
          </a:xfrm>
          <a:custGeom>
            <a:avLst/>
            <a:gdLst>
              <a:gd name="connsiteX0" fmla="*/ 0 w 253053"/>
              <a:gd name="connsiteY0" fmla="*/ 377866 h 377866"/>
              <a:gd name="connsiteX1" fmla="*/ 220401 w 253053"/>
              <a:gd name="connsiteY1" fmla="*/ 209925 h 377866"/>
              <a:gd name="connsiteX2" fmla="*/ 251887 w 253053"/>
              <a:gd name="connsiteY2" fmla="*/ 0 h 377866"/>
            </a:gdLst>
            <a:ahLst/>
            <a:cxnLst>
              <a:cxn ang="0">
                <a:pos x="connsiteX0" y="connsiteY0"/>
              </a:cxn>
              <a:cxn ang="0">
                <a:pos x="connsiteX1" y="connsiteY1"/>
              </a:cxn>
              <a:cxn ang="0">
                <a:pos x="connsiteX2" y="connsiteY2"/>
              </a:cxn>
            </a:cxnLst>
            <a:rect l="l" t="t" r="r" b="b"/>
            <a:pathLst>
              <a:path w="253053" h="377866">
                <a:moveTo>
                  <a:pt x="0" y="377866"/>
                </a:moveTo>
                <a:cubicBezTo>
                  <a:pt x="89210" y="325384"/>
                  <a:pt x="178420" y="272903"/>
                  <a:pt x="220401" y="209925"/>
                </a:cubicBezTo>
                <a:cubicBezTo>
                  <a:pt x="262382" y="146947"/>
                  <a:pt x="251887" y="0"/>
                  <a:pt x="251887" y="0"/>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7162854" y="4889785"/>
            <a:ext cx="139918" cy="586026"/>
          </a:xfrm>
          <a:custGeom>
            <a:avLst/>
            <a:gdLst>
              <a:gd name="connsiteX0" fmla="*/ 50747 w 160897"/>
              <a:gd name="connsiteY0" fmla="*/ 0 h 673894"/>
              <a:gd name="connsiteX1" fmla="*/ 5392 w 160897"/>
              <a:gd name="connsiteY1" fmla="*/ 336947 h 673894"/>
              <a:gd name="connsiteX2" fmla="*/ 160897 w 160897"/>
              <a:gd name="connsiteY2" fmla="*/ 673894 h 673894"/>
            </a:gdLst>
            <a:ahLst/>
            <a:cxnLst>
              <a:cxn ang="0">
                <a:pos x="connsiteX0" y="connsiteY0"/>
              </a:cxn>
              <a:cxn ang="0">
                <a:pos x="connsiteX1" y="connsiteY1"/>
              </a:cxn>
              <a:cxn ang="0">
                <a:pos x="connsiteX2" y="connsiteY2"/>
              </a:cxn>
            </a:cxnLst>
            <a:rect l="l" t="t" r="r" b="b"/>
            <a:pathLst>
              <a:path w="160897" h="673894">
                <a:moveTo>
                  <a:pt x="50747" y="0"/>
                </a:moveTo>
                <a:cubicBezTo>
                  <a:pt x="18890" y="112315"/>
                  <a:pt x="-12966" y="224631"/>
                  <a:pt x="5392" y="336947"/>
                </a:cubicBezTo>
                <a:cubicBezTo>
                  <a:pt x="23750" y="449263"/>
                  <a:pt x="92323" y="561578"/>
                  <a:pt x="160897" y="673894"/>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8040894" y="4878516"/>
            <a:ext cx="349340" cy="293012"/>
          </a:xfrm>
          <a:custGeom>
            <a:avLst/>
            <a:gdLst>
              <a:gd name="connsiteX0" fmla="*/ 0 w 401720"/>
              <a:gd name="connsiteY0" fmla="*/ 0 h 336946"/>
              <a:gd name="connsiteX1" fmla="*/ 149025 w 401720"/>
              <a:gd name="connsiteY1" fmla="*/ 200872 h 336946"/>
              <a:gd name="connsiteX2" fmla="*/ 401720 w 401720"/>
              <a:gd name="connsiteY2" fmla="*/ 336946 h 336946"/>
            </a:gdLst>
            <a:ahLst/>
            <a:cxnLst>
              <a:cxn ang="0">
                <a:pos x="connsiteX0" y="connsiteY0"/>
              </a:cxn>
              <a:cxn ang="0">
                <a:pos x="connsiteX1" y="connsiteY1"/>
              </a:cxn>
              <a:cxn ang="0">
                <a:pos x="connsiteX2" y="connsiteY2"/>
              </a:cxn>
            </a:cxnLst>
            <a:rect l="l" t="t" r="r" b="b"/>
            <a:pathLst>
              <a:path w="401720" h="336946">
                <a:moveTo>
                  <a:pt x="0" y="0"/>
                </a:moveTo>
                <a:cubicBezTo>
                  <a:pt x="41036" y="72357"/>
                  <a:pt x="82072" y="144714"/>
                  <a:pt x="149025" y="200872"/>
                </a:cubicBezTo>
                <a:cubicBezTo>
                  <a:pt x="215978" y="257030"/>
                  <a:pt x="401720" y="336946"/>
                  <a:pt x="401720" y="336946"/>
                </a:cubicBezTo>
              </a:path>
            </a:pathLst>
          </a:custGeom>
          <a:ln>
            <a:solidFill>
              <a:schemeClr val="accent1">
                <a:lumMod val="50000"/>
              </a:schemeClr>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 name="Group 3"/>
          <p:cNvGrpSpPr/>
          <p:nvPr/>
        </p:nvGrpSpPr>
        <p:grpSpPr>
          <a:xfrm>
            <a:off x="721845" y="822456"/>
            <a:ext cx="8916674" cy="5858965"/>
            <a:chOff x="721845" y="822456"/>
            <a:chExt cx="8916674" cy="5858965"/>
          </a:xfrm>
        </p:grpSpPr>
        <p:grpSp>
          <p:nvGrpSpPr>
            <p:cNvPr id="45" name="Group 44"/>
            <p:cNvGrpSpPr/>
            <p:nvPr/>
          </p:nvGrpSpPr>
          <p:grpSpPr>
            <a:xfrm>
              <a:off x="721845" y="822456"/>
              <a:ext cx="7144443" cy="5858965"/>
              <a:chOff x="721845" y="822456"/>
              <a:chExt cx="7144443" cy="5858965"/>
            </a:xfrm>
          </p:grpSpPr>
          <p:grpSp>
            <p:nvGrpSpPr>
              <p:cNvPr id="44" name="Group 43"/>
              <p:cNvGrpSpPr/>
              <p:nvPr/>
            </p:nvGrpSpPr>
            <p:grpSpPr>
              <a:xfrm>
                <a:off x="721845" y="822456"/>
                <a:ext cx="7144443" cy="5659782"/>
                <a:chOff x="721845" y="822456"/>
                <a:chExt cx="7144443" cy="5659782"/>
              </a:xfrm>
            </p:grpSpPr>
            <p:pic>
              <p:nvPicPr>
                <p:cNvPr id="47" name="Picture 46"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95621" y="1539851"/>
                  <a:ext cx="687200" cy="687200"/>
                </a:xfrm>
                <a:prstGeom prst="rect">
                  <a:avLst/>
                </a:prstGeom>
              </p:spPr>
            </p:pic>
            <p:pic>
              <p:nvPicPr>
                <p:cNvPr id="48" name="Picture 47" descr="t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845" y="1539851"/>
                  <a:ext cx="687200" cy="687200"/>
                </a:xfrm>
                <a:prstGeom prst="rect">
                  <a:avLst/>
                </a:prstGeom>
              </p:spPr>
            </p:pic>
            <p:pic>
              <p:nvPicPr>
                <p:cNvPr id="49" name="Picture 48"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5621" y="2495840"/>
                  <a:ext cx="687200" cy="687200"/>
                </a:xfrm>
                <a:prstGeom prst="rect">
                  <a:avLst/>
                </a:prstGeom>
              </p:spPr>
            </p:pic>
            <p:pic>
              <p:nvPicPr>
                <p:cNvPr id="50" name="Picture 49" descr="dalek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845" y="2495840"/>
                  <a:ext cx="687200" cy="687200"/>
                </a:xfrm>
                <a:prstGeom prst="rect">
                  <a:avLst/>
                </a:prstGeom>
              </p:spPr>
            </p:pic>
            <p:pic>
              <p:nvPicPr>
                <p:cNvPr id="51" name="Picture 50"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82153" y="5795038"/>
                  <a:ext cx="687199" cy="687200"/>
                </a:xfrm>
                <a:prstGeom prst="rect">
                  <a:avLst/>
                </a:prstGeom>
              </p:spPr>
            </p:pic>
            <p:pic>
              <p:nvPicPr>
                <p:cNvPr id="52" name="Picture 51"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97249" y="5795038"/>
                  <a:ext cx="687199" cy="687200"/>
                </a:xfrm>
                <a:prstGeom prst="rect">
                  <a:avLst/>
                </a:prstGeom>
              </p:spPr>
            </p:pic>
            <p:pic>
              <p:nvPicPr>
                <p:cNvPr id="53" name="Picture 52" descr="dalek.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38825" y="5475811"/>
                  <a:ext cx="687199" cy="687200"/>
                </a:xfrm>
                <a:prstGeom prst="rect">
                  <a:avLst/>
                </a:prstGeom>
              </p:spPr>
            </p:pic>
            <p:sp>
              <p:nvSpPr>
                <p:cNvPr id="9" name="Freeform 8"/>
                <p:cNvSpPr/>
                <p:nvPr/>
              </p:nvSpPr>
              <p:spPr>
                <a:xfrm>
                  <a:off x="3144277" y="923166"/>
                  <a:ext cx="1591518" cy="649014"/>
                </a:xfrm>
                <a:custGeom>
                  <a:avLst/>
                  <a:gdLst>
                    <a:gd name="connsiteX0" fmla="*/ 1633682 w 1633682"/>
                    <a:gd name="connsiteY0" fmla="*/ 0 h 548305"/>
                    <a:gd name="connsiteX1" fmla="*/ 553885 w 1633682"/>
                    <a:gd name="connsiteY1" fmla="*/ 173444 h 548305"/>
                    <a:gd name="connsiteX2" fmla="*/ 0 w 1633682"/>
                    <a:gd name="connsiteY2" fmla="*/ 548305 h 548305"/>
                  </a:gdLst>
                  <a:ahLst/>
                  <a:cxnLst>
                    <a:cxn ang="0">
                      <a:pos x="connsiteX0" y="connsiteY0"/>
                    </a:cxn>
                    <a:cxn ang="0">
                      <a:pos x="connsiteX1" y="connsiteY1"/>
                    </a:cxn>
                    <a:cxn ang="0">
                      <a:pos x="connsiteX2" y="connsiteY2"/>
                    </a:cxn>
                  </a:cxnLst>
                  <a:rect l="l" t="t" r="r" b="b"/>
                  <a:pathLst>
                    <a:path w="1633682" h="548305">
                      <a:moveTo>
                        <a:pt x="1633682" y="0"/>
                      </a:moveTo>
                      <a:cubicBezTo>
                        <a:pt x="1229923" y="41030"/>
                        <a:pt x="826165" y="82060"/>
                        <a:pt x="553885" y="173444"/>
                      </a:cubicBezTo>
                      <a:cubicBezTo>
                        <a:pt x="281605" y="264828"/>
                        <a:pt x="0" y="548305"/>
                        <a:pt x="0" y="54830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85391" y="822456"/>
                  <a:ext cx="3631025" cy="732938"/>
                </a:xfrm>
                <a:custGeom>
                  <a:avLst/>
                  <a:gdLst>
                    <a:gd name="connsiteX0" fmla="*/ 3631025 w 3631025"/>
                    <a:gd name="connsiteY0" fmla="*/ 0 h 732938"/>
                    <a:gd name="connsiteX1" fmla="*/ 805651 w 3631025"/>
                    <a:gd name="connsiteY1" fmla="*/ 190228 h 732938"/>
                    <a:gd name="connsiteX2" fmla="*/ 0 w 3631025"/>
                    <a:gd name="connsiteY2" fmla="*/ 732938 h 732938"/>
                  </a:gdLst>
                  <a:ahLst/>
                  <a:cxnLst>
                    <a:cxn ang="0">
                      <a:pos x="connsiteX0" y="connsiteY0"/>
                    </a:cxn>
                    <a:cxn ang="0">
                      <a:pos x="connsiteX1" y="connsiteY1"/>
                    </a:cxn>
                    <a:cxn ang="0">
                      <a:pos x="connsiteX2" y="connsiteY2"/>
                    </a:cxn>
                  </a:cxnLst>
                  <a:rect l="l" t="t" r="r" b="b"/>
                  <a:pathLst>
                    <a:path w="3631025" h="732938">
                      <a:moveTo>
                        <a:pt x="3631025" y="0"/>
                      </a:moveTo>
                      <a:cubicBezTo>
                        <a:pt x="2520923" y="34036"/>
                        <a:pt x="1410822" y="68072"/>
                        <a:pt x="805651" y="190228"/>
                      </a:cubicBezTo>
                      <a:cubicBezTo>
                        <a:pt x="200480" y="312384"/>
                        <a:pt x="0" y="732938"/>
                        <a:pt x="0" y="732938"/>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2953888"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987107" y="2088468"/>
                  <a:ext cx="98284" cy="423027"/>
                </a:xfrm>
                <a:custGeom>
                  <a:avLst/>
                  <a:gdLst>
                    <a:gd name="connsiteX0" fmla="*/ 123095 w 128690"/>
                    <a:gd name="connsiteY0" fmla="*/ 553899 h 553899"/>
                    <a:gd name="connsiteX1" fmla="*/ 10 w 128690"/>
                    <a:gd name="connsiteY1" fmla="*/ 285342 h 553899"/>
                    <a:gd name="connsiteX2" fmla="*/ 128690 w 128690"/>
                    <a:gd name="connsiteY2" fmla="*/ 0 h 553899"/>
                  </a:gdLst>
                  <a:ahLst/>
                  <a:cxnLst>
                    <a:cxn ang="0">
                      <a:pos x="connsiteX0" y="connsiteY0"/>
                    </a:cxn>
                    <a:cxn ang="0">
                      <a:pos x="connsiteX1" y="connsiteY1"/>
                    </a:cxn>
                    <a:cxn ang="0">
                      <a:pos x="connsiteX2" y="connsiteY2"/>
                    </a:cxn>
                  </a:cxnLst>
                  <a:rect l="l" t="t" r="r" b="b"/>
                  <a:pathLst>
                    <a:path w="128690" h="553899">
                      <a:moveTo>
                        <a:pt x="123095" y="553899"/>
                      </a:moveTo>
                      <a:cubicBezTo>
                        <a:pt x="61086" y="465778"/>
                        <a:pt x="-922" y="377658"/>
                        <a:pt x="10" y="285342"/>
                      </a:cubicBezTo>
                      <a:cubicBezTo>
                        <a:pt x="942" y="193026"/>
                        <a:pt x="128690" y="0"/>
                        <a:pt x="12869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284147" y="2886990"/>
                  <a:ext cx="727324" cy="649013"/>
                </a:xfrm>
                <a:custGeom>
                  <a:avLst/>
                  <a:gdLst>
                    <a:gd name="connsiteX0" fmla="*/ 727324 w 727324"/>
                    <a:gd name="connsiteY0" fmla="*/ 649013 h 649013"/>
                    <a:gd name="connsiteX1" fmla="*/ 358067 w 727324"/>
                    <a:gd name="connsiteY1" fmla="*/ 229393 h 649013"/>
                    <a:gd name="connsiteX2" fmla="*/ 0 w 727324"/>
                    <a:gd name="connsiteY2" fmla="*/ 0 h 649013"/>
                  </a:gdLst>
                  <a:ahLst/>
                  <a:cxnLst>
                    <a:cxn ang="0">
                      <a:pos x="connsiteX0" y="connsiteY0"/>
                    </a:cxn>
                    <a:cxn ang="0">
                      <a:pos x="connsiteX1" y="connsiteY1"/>
                    </a:cxn>
                    <a:cxn ang="0">
                      <a:pos x="connsiteX2" y="connsiteY2"/>
                    </a:cxn>
                  </a:cxnLst>
                  <a:rect l="l" t="t" r="r" b="b"/>
                  <a:pathLst>
                    <a:path w="727324" h="649013">
                      <a:moveTo>
                        <a:pt x="727324" y="649013"/>
                      </a:moveTo>
                      <a:cubicBezTo>
                        <a:pt x="603306" y="493287"/>
                        <a:pt x="479288" y="337562"/>
                        <a:pt x="358067" y="229393"/>
                      </a:cubicBezTo>
                      <a:cubicBezTo>
                        <a:pt x="236846" y="121224"/>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342752" y="2797471"/>
                  <a:ext cx="2551228" cy="822456"/>
                </a:xfrm>
                <a:custGeom>
                  <a:avLst/>
                  <a:gdLst>
                    <a:gd name="connsiteX0" fmla="*/ 2551228 w 2551228"/>
                    <a:gd name="connsiteY0" fmla="*/ 822456 h 822456"/>
                    <a:gd name="connsiteX1" fmla="*/ 788867 w 2551228"/>
                    <a:gd name="connsiteY1" fmla="*/ 201418 h 822456"/>
                    <a:gd name="connsiteX2" fmla="*/ 0 w 2551228"/>
                    <a:gd name="connsiteY2" fmla="*/ 0 h 822456"/>
                  </a:gdLst>
                  <a:ahLst/>
                  <a:cxnLst>
                    <a:cxn ang="0">
                      <a:pos x="connsiteX0" y="connsiteY0"/>
                    </a:cxn>
                    <a:cxn ang="0">
                      <a:pos x="connsiteX1" y="connsiteY1"/>
                    </a:cxn>
                    <a:cxn ang="0">
                      <a:pos x="connsiteX2" y="connsiteY2"/>
                    </a:cxn>
                  </a:cxnLst>
                  <a:rect l="l" t="t" r="r" b="b"/>
                  <a:pathLst>
                    <a:path w="2551228" h="822456">
                      <a:moveTo>
                        <a:pt x="2551228" y="822456"/>
                      </a:moveTo>
                      <a:lnTo>
                        <a:pt x="788867" y="201418"/>
                      </a:lnTo>
                      <a:cubicBezTo>
                        <a:pt x="363662" y="64342"/>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2366600" y="2892585"/>
                  <a:ext cx="402826" cy="615444"/>
                </a:xfrm>
                <a:custGeom>
                  <a:avLst/>
                  <a:gdLst>
                    <a:gd name="connsiteX0" fmla="*/ 0 w 402826"/>
                    <a:gd name="connsiteY0" fmla="*/ 615444 h 615444"/>
                    <a:gd name="connsiteX1" fmla="*/ 100706 w 402826"/>
                    <a:gd name="connsiteY1" fmla="*/ 179038 h 615444"/>
                    <a:gd name="connsiteX2" fmla="*/ 402826 w 402826"/>
                    <a:gd name="connsiteY2" fmla="*/ 0 h 615444"/>
                  </a:gdLst>
                  <a:ahLst/>
                  <a:cxnLst>
                    <a:cxn ang="0">
                      <a:pos x="connsiteX0" y="connsiteY0"/>
                    </a:cxn>
                    <a:cxn ang="0">
                      <a:pos x="connsiteX1" y="connsiteY1"/>
                    </a:cxn>
                    <a:cxn ang="0">
                      <a:pos x="connsiteX2" y="connsiteY2"/>
                    </a:cxn>
                  </a:cxnLst>
                  <a:rect l="l" t="t" r="r" b="b"/>
                  <a:pathLst>
                    <a:path w="402826" h="615444">
                      <a:moveTo>
                        <a:pt x="0" y="615444"/>
                      </a:moveTo>
                      <a:cubicBezTo>
                        <a:pt x="16784" y="448528"/>
                        <a:pt x="33568" y="281612"/>
                        <a:pt x="100706" y="179038"/>
                      </a:cubicBezTo>
                      <a:cubicBezTo>
                        <a:pt x="167844" y="76464"/>
                        <a:pt x="402826" y="0"/>
                        <a:pt x="40282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1118960" y="3049243"/>
                  <a:ext cx="990279" cy="660203"/>
                </a:xfrm>
                <a:custGeom>
                  <a:avLst/>
                  <a:gdLst>
                    <a:gd name="connsiteX0" fmla="*/ 990279 w 990279"/>
                    <a:gd name="connsiteY0" fmla="*/ 660203 h 660203"/>
                    <a:gd name="connsiteX1" fmla="*/ 279740 w 990279"/>
                    <a:gd name="connsiteY1" fmla="*/ 453191 h 660203"/>
                    <a:gd name="connsiteX2" fmla="*/ 0 w 990279"/>
                    <a:gd name="connsiteY2" fmla="*/ 0 h 660203"/>
                  </a:gdLst>
                  <a:ahLst/>
                  <a:cxnLst>
                    <a:cxn ang="0">
                      <a:pos x="connsiteX0" y="connsiteY0"/>
                    </a:cxn>
                    <a:cxn ang="0">
                      <a:pos x="connsiteX1" y="connsiteY1"/>
                    </a:cxn>
                    <a:cxn ang="0">
                      <a:pos x="connsiteX2" y="connsiteY2"/>
                    </a:cxn>
                  </a:cxnLst>
                  <a:rect l="l" t="t" r="r" b="b"/>
                  <a:pathLst>
                    <a:path w="990279" h="660203">
                      <a:moveTo>
                        <a:pt x="990279" y="660203"/>
                      </a:moveTo>
                      <a:cubicBezTo>
                        <a:pt x="717532" y="611714"/>
                        <a:pt x="444786" y="563225"/>
                        <a:pt x="279740" y="453191"/>
                      </a:cubicBezTo>
                      <a:cubicBezTo>
                        <a:pt x="114694" y="343157"/>
                        <a:pt x="0" y="0"/>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1952585" y="4839625"/>
                  <a:ext cx="716134" cy="710557"/>
                </a:xfrm>
                <a:custGeom>
                  <a:avLst/>
                  <a:gdLst>
                    <a:gd name="connsiteX0" fmla="*/ 0 w 716134"/>
                    <a:gd name="connsiteY0" fmla="*/ 710557 h 710557"/>
                    <a:gd name="connsiteX1" fmla="*/ 475558 w 716134"/>
                    <a:gd name="connsiteY1" fmla="*/ 442000 h 710557"/>
                    <a:gd name="connsiteX2" fmla="*/ 716134 w 716134"/>
                    <a:gd name="connsiteY2" fmla="*/ 0 h 710557"/>
                  </a:gdLst>
                  <a:ahLst/>
                  <a:cxnLst>
                    <a:cxn ang="0">
                      <a:pos x="connsiteX0" y="connsiteY0"/>
                    </a:cxn>
                    <a:cxn ang="0">
                      <a:pos x="connsiteX1" y="connsiteY1"/>
                    </a:cxn>
                    <a:cxn ang="0">
                      <a:pos x="connsiteX2" y="connsiteY2"/>
                    </a:cxn>
                  </a:cxnLst>
                  <a:rect l="l" t="t" r="r" b="b"/>
                  <a:pathLst>
                    <a:path w="716134" h="710557">
                      <a:moveTo>
                        <a:pt x="0" y="710557"/>
                      </a:moveTo>
                      <a:cubicBezTo>
                        <a:pt x="178101" y="635491"/>
                        <a:pt x="356202" y="560426"/>
                        <a:pt x="475558" y="442000"/>
                      </a:cubicBezTo>
                      <a:cubicBezTo>
                        <a:pt x="594914" y="323574"/>
                        <a:pt x="716134" y="0"/>
                        <a:pt x="716134"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2036507" y="4850815"/>
                  <a:ext cx="1544165" cy="811266"/>
                </a:xfrm>
                <a:custGeom>
                  <a:avLst/>
                  <a:gdLst>
                    <a:gd name="connsiteX0" fmla="*/ 0 w 1544165"/>
                    <a:gd name="connsiteY0" fmla="*/ 811266 h 811266"/>
                    <a:gd name="connsiteX1" fmla="*/ 1102175 w 1544165"/>
                    <a:gd name="connsiteY1" fmla="*/ 453190 h 811266"/>
                    <a:gd name="connsiteX2" fmla="*/ 1544165 w 1544165"/>
                    <a:gd name="connsiteY2" fmla="*/ 0 h 811266"/>
                  </a:gdLst>
                  <a:ahLst/>
                  <a:cxnLst>
                    <a:cxn ang="0">
                      <a:pos x="connsiteX0" y="connsiteY0"/>
                    </a:cxn>
                    <a:cxn ang="0">
                      <a:pos x="connsiteX1" y="connsiteY1"/>
                    </a:cxn>
                    <a:cxn ang="0">
                      <a:pos x="connsiteX2" y="connsiteY2"/>
                    </a:cxn>
                  </a:cxnLst>
                  <a:rect l="l" t="t" r="r" b="b"/>
                  <a:pathLst>
                    <a:path w="1544165" h="811266">
                      <a:moveTo>
                        <a:pt x="0" y="811266"/>
                      </a:moveTo>
                      <a:cubicBezTo>
                        <a:pt x="422407" y="699833"/>
                        <a:pt x="844814" y="588401"/>
                        <a:pt x="1102175" y="453190"/>
                      </a:cubicBezTo>
                      <a:cubicBezTo>
                        <a:pt x="1359536" y="317979"/>
                        <a:pt x="1544165" y="0"/>
                        <a:pt x="154416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974964" y="4878789"/>
                  <a:ext cx="1225261" cy="1057444"/>
                </a:xfrm>
                <a:custGeom>
                  <a:avLst/>
                  <a:gdLst>
                    <a:gd name="connsiteX0" fmla="*/ 1225261 w 1225261"/>
                    <a:gd name="connsiteY0" fmla="*/ 1057444 h 1057444"/>
                    <a:gd name="connsiteX1" fmla="*/ 341283 w 1225261"/>
                    <a:gd name="connsiteY1" fmla="*/ 570684 h 1057444"/>
                    <a:gd name="connsiteX2" fmla="*/ 0 w 1225261"/>
                    <a:gd name="connsiteY2" fmla="*/ 0 h 1057444"/>
                  </a:gdLst>
                  <a:ahLst/>
                  <a:cxnLst>
                    <a:cxn ang="0">
                      <a:pos x="connsiteX0" y="connsiteY0"/>
                    </a:cxn>
                    <a:cxn ang="0">
                      <a:pos x="connsiteX1" y="connsiteY1"/>
                    </a:cxn>
                    <a:cxn ang="0">
                      <a:pos x="connsiteX2" y="connsiteY2"/>
                    </a:cxn>
                  </a:cxnLst>
                  <a:rect l="l" t="t" r="r" b="b"/>
                  <a:pathLst>
                    <a:path w="1225261" h="1057444">
                      <a:moveTo>
                        <a:pt x="1225261" y="1057444"/>
                      </a:moveTo>
                      <a:cubicBezTo>
                        <a:pt x="885377" y="902184"/>
                        <a:pt x="545493" y="746925"/>
                        <a:pt x="341283" y="570684"/>
                      </a:cubicBezTo>
                      <a:cubicBezTo>
                        <a:pt x="137073" y="394443"/>
                        <a:pt x="68536" y="197221"/>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723480" y="4845220"/>
                  <a:ext cx="1342751" cy="1046254"/>
                </a:xfrm>
                <a:custGeom>
                  <a:avLst/>
                  <a:gdLst>
                    <a:gd name="connsiteX0" fmla="*/ 0 w 1342751"/>
                    <a:gd name="connsiteY0" fmla="*/ 1046254 h 1046254"/>
                    <a:gd name="connsiteX1" fmla="*/ 811246 w 1342751"/>
                    <a:gd name="connsiteY1" fmla="*/ 738532 h 1046254"/>
                    <a:gd name="connsiteX2" fmla="*/ 1342751 w 1342751"/>
                    <a:gd name="connsiteY2" fmla="*/ 0 h 1046254"/>
                  </a:gdLst>
                  <a:ahLst/>
                  <a:cxnLst>
                    <a:cxn ang="0">
                      <a:pos x="connsiteX0" y="connsiteY0"/>
                    </a:cxn>
                    <a:cxn ang="0">
                      <a:pos x="connsiteX1" y="connsiteY1"/>
                    </a:cxn>
                    <a:cxn ang="0">
                      <a:pos x="connsiteX2" y="connsiteY2"/>
                    </a:cxn>
                  </a:cxnLst>
                  <a:rect l="l" t="t" r="r" b="b"/>
                  <a:pathLst>
                    <a:path w="1342751" h="1046254">
                      <a:moveTo>
                        <a:pt x="0" y="1046254"/>
                      </a:moveTo>
                      <a:cubicBezTo>
                        <a:pt x="293727" y="979581"/>
                        <a:pt x="587454" y="912908"/>
                        <a:pt x="811246" y="738532"/>
                      </a:cubicBezTo>
                      <a:cubicBezTo>
                        <a:pt x="1035038" y="564156"/>
                        <a:pt x="1342751" y="0"/>
                        <a:pt x="134275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561230" y="4811650"/>
                  <a:ext cx="542696" cy="995900"/>
                </a:xfrm>
                <a:custGeom>
                  <a:avLst/>
                  <a:gdLst>
                    <a:gd name="connsiteX0" fmla="*/ 0 w 542696"/>
                    <a:gd name="connsiteY0" fmla="*/ 995900 h 995900"/>
                    <a:gd name="connsiteX1" fmla="*/ 117491 w 542696"/>
                    <a:gd name="connsiteY1" fmla="*/ 453190 h 995900"/>
                    <a:gd name="connsiteX2" fmla="*/ 542696 w 542696"/>
                    <a:gd name="connsiteY2" fmla="*/ 0 h 995900"/>
                  </a:gdLst>
                  <a:ahLst/>
                  <a:cxnLst>
                    <a:cxn ang="0">
                      <a:pos x="connsiteX0" y="connsiteY0"/>
                    </a:cxn>
                    <a:cxn ang="0">
                      <a:pos x="connsiteX1" y="connsiteY1"/>
                    </a:cxn>
                    <a:cxn ang="0">
                      <a:pos x="connsiteX2" y="connsiteY2"/>
                    </a:cxn>
                  </a:cxnLst>
                  <a:rect l="l" t="t" r="r" b="b"/>
                  <a:pathLst>
                    <a:path w="542696" h="995900">
                      <a:moveTo>
                        <a:pt x="0" y="995900"/>
                      </a:moveTo>
                      <a:cubicBezTo>
                        <a:pt x="13521" y="807536"/>
                        <a:pt x="27042" y="619173"/>
                        <a:pt x="117491" y="453190"/>
                      </a:cubicBezTo>
                      <a:cubicBezTo>
                        <a:pt x="207940" y="287207"/>
                        <a:pt x="542696" y="0"/>
                        <a:pt x="542696"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3664593" y="4817245"/>
                  <a:ext cx="4201695" cy="1113393"/>
                </a:xfrm>
                <a:custGeom>
                  <a:avLst/>
                  <a:gdLst>
                    <a:gd name="connsiteX0" fmla="*/ 0 w 4201695"/>
                    <a:gd name="connsiteY0" fmla="*/ 1113393 h 1113393"/>
                    <a:gd name="connsiteX1" fmla="*/ 749704 w 4201695"/>
                    <a:gd name="connsiteY1" fmla="*/ 828051 h 1113393"/>
                    <a:gd name="connsiteX2" fmla="*/ 3077140 w 4201695"/>
                    <a:gd name="connsiteY2" fmla="*/ 615444 h 1113393"/>
                    <a:gd name="connsiteX3" fmla="*/ 4201695 w 4201695"/>
                    <a:gd name="connsiteY3" fmla="*/ 0 h 1113393"/>
                  </a:gdLst>
                  <a:ahLst/>
                  <a:cxnLst>
                    <a:cxn ang="0">
                      <a:pos x="connsiteX0" y="connsiteY0"/>
                    </a:cxn>
                    <a:cxn ang="0">
                      <a:pos x="connsiteX1" y="connsiteY1"/>
                    </a:cxn>
                    <a:cxn ang="0">
                      <a:pos x="connsiteX2" y="connsiteY2"/>
                    </a:cxn>
                    <a:cxn ang="0">
                      <a:pos x="connsiteX3" y="connsiteY3"/>
                    </a:cxn>
                  </a:cxnLst>
                  <a:rect l="l" t="t" r="r" b="b"/>
                  <a:pathLst>
                    <a:path w="4201695" h="1113393">
                      <a:moveTo>
                        <a:pt x="0" y="1113393"/>
                      </a:moveTo>
                      <a:cubicBezTo>
                        <a:pt x="118423" y="1012218"/>
                        <a:pt x="236847" y="911043"/>
                        <a:pt x="749704" y="828051"/>
                      </a:cubicBezTo>
                      <a:cubicBezTo>
                        <a:pt x="1262561" y="745059"/>
                        <a:pt x="2501808" y="753452"/>
                        <a:pt x="3077140" y="615444"/>
                      </a:cubicBezTo>
                      <a:cubicBezTo>
                        <a:pt x="3652472" y="477436"/>
                        <a:pt x="4201695" y="0"/>
                        <a:pt x="4201695"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7" name="TextBox 76"/>
              <p:cNvSpPr txBox="1"/>
              <p:nvPr/>
            </p:nvSpPr>
            <p:spPr>
              <a:xfrm>
                <a:off x="5224167" y="1464068"/>
                <a:ext cx="1485875" cy="646331"/>
              </a:xfrm>
              <a:prstGeom prst="rect">
                <a:avLst/>
              </a:prstGeom>
              <a:noFill/>
            </p:spPr>
            <p:txBody>
              <a:bodyPr wrap="square" rtlCol="0">
                <a:spAutoFit/>
              </a:bodyPr>
              <a:lstStyle/>
              <a:p>
                <a:pPr algn="ctr"/>
                <a:r>
                  <a:rPr lang="en-US" i="1" dirty="0" err="1" smtClean="0">
                    <a:solidFill>
                      <a:schemeClr val="bg1"/>
                    </a:solidFill>
                  </a:rPr>
                  <a:t>title:Power</a:t>
                </a:r>
                <a:r>
                  <a:rPr lang="en-US" i="1" dirty="0" smtClean="0">
                    <a:solidFill>
                      <a:schemeClr val="bg1"/>
                    </a:solidFill>
                  </a:rPr>
                  <a:t> of </a:t>
                </a:r>
              </a:p>
              <a:p>
                <a:pPr algn="ctr"/>
                <a:r>
                  <a:rPr lang="en-US" i="1" dirty="0" smtClean="0">
                    <a:solidFill>
                      <a:schemeClr val="bg1"/>
                    </a:solidFill>
                  </a:rPr>
                  <a:t>the </a:t>
                </a:r>
                <a:r>
                  <a:rPr lang="en-US" i="1" dirty="0" err="1" smtClean="0">
                    <a:solidFill>
                      <a:schemeClr val="bg1"/>
                    </a:solidFill>
                  </a:rPr>
                  <a:t>Daleks</a:t>
                </a:r>
                <a:endParaRPr lang="en-US" i="1" dirty="0">
                  <a:solidFill>
                    <a:schemeClr val="bg1"/>
                  </a:solidFill>
                </a:endParaRPr>
              </a:p>
            </p:txBody>
          </p:sp>
          <p:sp>
            <p:nvSpPr>
              <p:cNvPr id="78" name="TextBox 77"/>
              <p:cNvSpPr txBox="1"/>
              <p:nvPr/>
            </p:nvSpPr>
            <p:spPr>
              <a:xfrm>
                <a:off x="1286444" y="1602567"/>
                <a:ext cx="1270833" cy="646331"/>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Daleks</a:t>
                </a:r>
                <a:endParaRPr lang="en-US" i="1" dirty="0">
                  <a:solidFill>
                    <a:schemeClr val="bg1"/>
                  </a:solidFill>
                </a:endParaRPr>
              </a:p>
            </p:txBody>
          </p:sp>
          <p:sp>
            <p:nvSpPr>
              <p:cNvPr id="79" name="TextBox 78"/>
              <p:cNvSpPr txBox="1"/>
              <p:nvPr/>
            </p:nvSpPr>
            <p:spPr>
              <a:xfrm>
                <a:off x="3288876" y="1325568"/>
                <a:ext cx="1270833" cy="1200329"/>
              </a:xfrm>
              <a:prstGeom prst="rect">
                <a:avLst/>
              </a:prstGeom>
              <a:noFill/>
            </p:spPr>
            <p:txBody>
              <a:bodyPr wrap="square" rtlCol="0">
                <a:spAutoFit/>
              </a:bodyPr>
              <a:lstStyle/>
              <a:p>
                <a:pPr algn="ctr"/>
                <a:r>
                  <a:rPr lang="en-US" i="1" dirty="0" err="1" smtClean="0">
                    <a:solidFill>
                      <a:schemeClr val="bg1"/>
                    </a:solidFill>
                  </a:rPr>
                  <a:t>title:The</a:t>
                </a:r>
                <a:r>
                  <a:rPr lang="en-US" i="1" dirty="0" smtClean="0">
                    <a:solidFill>
                      <a:schemeClr val="bg1"/>
                    </a:solidFill>
                  </a:rPr>
                  <a:t> </a:t>
                </a:r>
                <a:r>
                  <a:rPr lang="en-US" i="1" dirty="0" err="1" smtClean="0">
                    <a:solidFill>
                      <a:schemeClr val="bg1"/>
                    </a:solidFill>
                  </a:rPr>
                  <a:t>Dalek</a:t>
                </a:r>
                <a:r>
                  <a:rPr lang="en-US" i="1" dirty="0" smtClean="0">
                    <a:solidFill>
                      <a:schemeClr val="bg1"/>
                    </a:solidFill>
                  </a:rPr>
                  <a:t> Invasion of Earth</a:t>
                </a:r>
                <a:endParaRPr lang="en-US" i="1" dirty="0">
                  <a:solidFill>
                    <a:schemeClr val="bg1"/>
                  </a:solidFill>
                </a:endParaRPr>
              </a:p>
            </p:txBody>
          </p:sp>
          <p:sp>
            <p:nvSpPr>
              <p:cNvPr id="80" name="TextBox 79"/>
              <p:cNvSpPr txBox="1"/>
              <p:nvPr/>
            </p:nvSpPr>
            <p:spPr>
              <a:xfrm>
                <a:off x="776522" y="6032628"/>
                <a:ext cx="2155197"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Two-1</a:t>
                </a:r>
                <a:endParaRPr lang="en-US" dirty="0">
                  <a:solidFill>
                    <a:schemeClr val="bg1"/>
                  </a:solidFill>
                </a:endParaRPr>
              </a:p>
            </p:txBody>
          </p:sp>
          <p:sp>
            <p:nvSpPr>
              <p:cNvPr id="82" name="TextBox 81"/>
              <p:cNvSpPr txBox="1"/>
              <p:nvPr/>
            </p:nvSpPr>
            <p:spPr>
              <a:xfrm>
                <a:off x="2587554" y="6312089"/>
                <a:ext cx="2178451"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One-5</a:t>
                </a:r>
                <a:endParaRPr lang="en-US" dirty="0">
                  <a:solidFill>
                    <a:schemeClr val="bg1"/>
                  </a:solidFill>
                </a:endParaRPr>
              </a:p>
            </p:txBody>
          </p:sp>
          <p:sp>
            <p:nvSpPr>
              <p:cNvPr id="83" name="TextBox 82"/>
              <p:cNvSpPr txBox="1"/>
              <p:nvPr/>
            </p:nvSpPr>
            <p:spPr>
              <a:xfrm>
                <a:off x="4702727" y="6312089"/>
                <a:ext cx="1813470" cy="369332"/>
              </a:xfrm>
              <a:prstGeom prst="rect">
                <a:avLst/>
              </a:prstGeom>
              <a:noFill/>
            </p:spPr>
            <p:txBody>
              <a:bodyPr wrap="square" rtlCol="0">
                <a:spAutoFit/>
              </a:bodyPr>
              <a:lstStyle/>
              <a:p>
                <a:r>
                  <a:rPr lang="en-US" dirty="0" err="1" smtClean="0">
                    <a:solidFill>
                      <a:schemeClr val="bg1"/>
                    </a:solidFill>
                  </a:rPr>
                  <a:t>name:Dalek</a:t>
                </a:r>
                <a:r>
                  <a:rPr lang="en-US" dirty="0" smtClean="0">
                    <a:solidFill>
                      <a:schemeClr val="bg1"/>
                    </a:solidFill>
                  </a:rPr>
                  <a:t> Six-7</a:t>
                </a:r>
                <a:endParaRPr lang="en-US" dirty="0">
                  <a:solidFill>
                    <a:schemeClr val="bg1"/>
                  </a:solidFill>
                </a:endParaRPr>
              </a:p>
            </p:txBody>
          </p:sp>
        </p:grpSp>
        <p:sp>
          <p:nvSpPr>
            <p:cNvPr id="71" name="TextBox 70"/>
            <p:cNvSpPr txBox="1"/>
            <p:nvPr/>
          </p:nvSpPr>
          <p:spPr>
            <a:xfrm>
              <a:off x="7825049" y="3359910"/>
              <a:ext cx="1813470" cy="584776"/>
            </a:xfrm>
            <a:prstGeom prst="rect">
              <a:avLst/>
            </a:prstGeom>
            <a:noFill/>
          </p:spPr>
          <p:txBody>
            <a:bodyPr wrap="square" rtlCol="0">
              <a:spAutoFit/>
            </a:bodyPr>
            <a:lstStyle/>
            <a:p>
              <a:r>
                <a:rPr lang="en-US" sz="1600" dirty="0" smtClean="0">
                  <a:solidFill>
                    <a:schemeClr val="bg1"/>
                  </a:solidFill>
                </a:rPr>
                <a:t>name:</a:t>
              </a:r>
            </a:p>
            <a:p>
              <a:r>
                <a:rPr lang="en-US" sz="1600" dirty="0" err="1" smtClean="0">
                  <a:solidFill>
                    <a:schemeClr val="bg1"/>
                  </a:solidFill>
                </a:rPr>
                <a:t>Dalek</a:t>
              </a:r>
              <a:r>
                <a:rPr lang="en-US" sz="1600" dirty="0" smtClean="0">
                  <a:solidFill>
                    <a:schemeClr val="bg1"/>
                  </a:solidFill>
                </a:rPr>
                <a:t> Six-5</a:t>
              </a:r>
              <a:endParaRPr lang="en-US" sz="1600" dirty="0">
                <a:solidFill>
                  <a:schemeClr val="bg1"/>
                </a:solidFill>
              </a:endParaRPr>
            </a:p>
          </p:txBody>
        </p:sp>
        <p:sp>
          <p:nvSpPr>
            <p:cNvPr id="84" name="TextBox 83"/>
            <p:cNvSpPr txBox="1"/>
            <p:nvPr/>
          </p:nvSpPr>
          <p:spPr>
            <a:xfrm>
              <a:off x="2440933"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1</a:t>
              </a:r>
              <a:endParaRPr lang="en-US" sz="1600" dirty="0">
                <a:solidFill>
                  <a:schemeClr val="bg1"/>
                </a:solidFill>
              </a:endParaRPr>
            </a:p>
          </p:txBody>
        </p:sp>
        <p:sp>
          <p:nvSpPr>
            <p:cNvPr id="86" name="TextBox 85"/>
            <p:cNvSpPr txBox="1"/>
            <p:nvPr/>
          </p:nvSpPr>
          <p:spPr>
            <a:xfrm>
              <a:off x="4150101"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2</a:t>
              </a:r>
              <a:endParaRPr lang="en-US" sz="1600" dirty="0">
                <a:solidFill>
                  <a:schemeClr val="bg1"/>
                </a:solidFill>
              </a:endParaRPr>
            </a:p>
          </p:txBody>
        </p:sp>
        <p:sp>
          <p:nvSpPr>
            <p:cNvPr id="88" name="TextBox 87"/>
            <p:cNvSpPr txBox="1"/>
            <p:nvPr/>
          </p:nvSpPr>
          <p:spPr>
            <a:xfrm>
              <a:off x="5896384" y="3516710"/>
              <a:ext cx="1637534" cy="338554"/>
            </a:xfrm>
            <a:prstGeom prst="rect">
              <a:avLst/>
            </a:prstGeom>
            <a:noFill/>
          </p:spPr>
          <p:txBody>
            <a:bodyPr wrap="square" rtlCol="0">
              <a:spAutoFit/>
            </a:bodyPr>
            <a:lstStyle/>
            <a:p>
              <a:pPr algn="ctr"/>
              <a:r>
                <a:rPr lang="en-US" sz="1600" dirty="0" err="1" smtClean="0">
                  <a:solidFill>
                    <a:schemeClr val="bg1"/>
                  </a:solidFill>
                </a:rPr>
                <a:t>name:Dalek</a:t>
              </a:r>
              <a:r>
                <a:rPr lang="en-US" sz="1600" dirty="0" smtClean="0">
                  <a:solidFill>
                    <a:schemeClr val="bg1"/>
                  </a:solidFill>
                </a:rPr>
                <a:t> 7</a:t>
              </a:r>
              <a:endParaRPr lang="en-US" sz="1600" dirty="0">
                <a:solidFill>
                  <a:schemeClr val="bg1"/>
                </a:solidFill>
              </a:endParaRPr>
            </a:p>
          </p:txBody>
        </p:sp>
      </p:grpSp>
    </p:spTree>
    <p:extLst>
      <p:ext uri="{BB962C8B-B14F-4D97-AF65-F5344CB8AC3E}">
        <p14:creationId xmlns:p14="http://schemas.microsoft.com/office/powerpoint/2010/main" val="133915301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effectLst/>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latin typeface="Dalek"/>
                <a:cs typeface="Dalek"/>
              </a:rPr>
              <a:t>Cypher Query</a:t>
            </a:r>
            <a:endParaRPr lang="en-US" sz="3600" dirty="0">
              <a:latin typeface="Dalek"/>
              <a:cs typeface="Dalek"/>
            </a:endParaRPr>
          </a:p>
        </p:txBody>
      </p:sp>
    </p:spTree>
    <p:extLst>
      <p:ext uri="{BB962C8B-B14F-4D97-AF65-F5344CB8AC3E}">
        <p14:creationId xmlns:p14="http://schemas.microsoft.com/office/powerpoint/2010/main" val="3881622408"/>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3"/>
          <p:cNvSpPr/>
          <p:nvPr/>
        </p:nvSpPr>
        <p:spPr>
          <a:xfrm>
            <a:off x="3634057" y="208707"/>
            <a:ext cx="4059205" cy="1182987"/>
          </a:xfrm>
          <a:custGeom>
            <a:avLst/>
            <a:gdLst/>
            <a:ahLst/>
            <a:cxnLst/>
            <a:rect l="l" t="t" r="r" b="b"/>
            <a:pathLst>
              <a:path w="4059205" h="1182987">
                <a:moveTo>
                  <a:pt x="2602406" y="0"/>
                </a:moveTo>
                <a:lnTo>
                  <a:pt x="2602406" y="119362"/>
                </a:lnTo>
                <a:lnTo>
                  <a:pt x="3290012" y="119362"/>
                </a:lnTo>
                <a:cubicBezTo>
                  <a:pt x="3341657" y="119362"/>
                  <a:pt x="3383523" y="161228"/>
                  <a:pt x="3383523" y="212873"/>
                </a:cubicBezTo>
                <a:lnTo>
                  <a:pt x="3383523" y="365701"/>
                </a:lnTo>
                <a:lnTo>
                  <a:pt x="3700893" y="411256"/>
                </a:lnTo>
                <a:lnTo>
                  <a:pt x="3700893" y="588488"/>
                </a:lnTo>
                <a:lnTo>
                  <a:pt x="4059205" y="483402"/>
                </a:lnTo>
                <a:lnTo>
                  <a:pt x="3596207" y="797928"/>
                </a:lnTo>
                <a:lnTo>
                  <a:pt x="3595975" y="797138"/>
                </a:lnTo>
                <a:lnTo>
                  <a:pt x="3510403" y="855698"/>
                </a:lnTo>
                <a:lnTo>
                  <a:pt x="3495641" y="654817"/>
                </a:lnTo>
                <a:lnTo>
                  <a:pt x="3383523" y="689316"/>
                </a:lnTo>
                <a:lnTo>
                  <a:pt x="3383523" y="969929"/>
                </a:lnTo>
                <a:cubicBezTo>
                  <a:pt x="3383523" y="1021574"/>
                  <a:pt x="3341657" y="1063440"/>
                  <a:pt x="3290012" y="1063440"/>
                </a:cubicBezTo>
                <a:lnTo>
                  <a:pt x="894326" y="1063440"/>
                </a:lnTo>
                <a:lnTo>
                  <a:pt x="894326" y="945383"/>
                </a:lnTo>
                <a:lnTo>
                  <a:pt x="856927" y="1063440"/>
                </a:lnTo>
                <a:lnTo>
                  <a:pt x="856107" y="1063440"/>
                </a:lnTo>
                <a:lnTo>
                  <a:pt x="818236" y="1182987"/>
                </a:lnTo>
                <a:lnTo>
                  <a:pt x="818236" y="1063440"/>
                </a:lnTo>
                <a:lnTo>
                  <a:pt x="212280" y="1063440"/>
                </a:lnTo>
                <a:cubicBezTo>
                  <a:pt x="160635" y="1063440"/>
                  <a:pt x="118769" y="1021574"/>
                  <a:pt x="118769" y="969929"/>
                </a:cubicBezTo>
                <a:lnTo>
                  <a:pt x="118769" y="403582"/>
                </a:lnTo>
                <a:lnTo>
                  <a:pt x="0" y="403582"/>
                </a:lnTo>
                <a:lnTo>
                  <a:pt x="118769" y="365957"/>
                </a:lnTo>
                <a:lnTo>
                  <a:pt x="118769" y="365137"/>
                </a:lnTo>
                <a:lnTo>
                  <a:pt x="237605" y="327492"/>
                </a:lnTo>
                <a:lnTo>
                  <a:pt x="118769" y="327492"/>
                </a:lnTo>
                <a:lnTo>
                  <a:pt x="118769" y="212873"/>
                </a:lnTo>
                <a:cubicBezTo>
                  <a:pt x="118769" y="161228"/>
                  <a:pt x="160635" y="119362"/>
                  <a:pt x="212280" y="119362"/>
                </a:cubicBezTo>
                <a:lnTo>
                  <a:pt x="2526316" y="119362"/>
                </a:lnTo>
                <a:lnTo>
                  <a:pt x="2526316" y="237604"/>
                </a:lnTo>
                <a:lnTo>
                  <a:pt x="2563774" y="119362"/>
                </a:lnTo>
                <a:lnTo>
                  <a:pt x="256459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chemeClr val="accent2"/>
                </a:solidFill>
              </a:rPr>
              <a:t>START </a:t>
            </a:r>
            <a:r>
              <a:rPr lang="en-US" sz="2800" b="1" dirty="0" err="1" smtClean="0">
                <a:solidFill>
                  <a:schemeClr val="accent2"/>
                </a:solidFill>
              </a:rPr>
              <a:t>daleks</a:t>
            </a:r>
            <a:r>
              <a:rPr lang="en-US" sz="2800" b="1" dirty="0">
                <a:solidFill>
                  <a:schemeClr val="accent2"/>
                </a:solidFill>
              </a:rPr>
              <a:t>=</a:t>
            </a:r>
            <a:r>
              <a:rPr lang="en-US" sz="2800" b="1" dirty="0" err="1" smtClean="0">
                <a:solidFill>
                  <a:schemeClr val="accent2"/>
                </a:solidFill>
              </a:rPr>
              <a:t>node:species</a:t>
            </a:r>
            <a:r>
              <a:rPr lang="en-US" sz="2800" b="1" dirty="0">
                <a:solidFill>
                  <a:schemeClr val="accent2"/>
                </a:solidFill>
              </a:rPr>
              <a:t>(species='</a:t>
            </a:r>
            <a:r>
              <a:rPr lang="en-US" sz="2800" b="1" dirty="0" err="1">
                <a:solidFill>
                  <a:schemeClr val="accent2"/>
                </a:solidFill>
              </a:rPr>
              <a:t>Dalek</a:t>
            </a:r>
            <a:r>
              <a:rPr lang="en-US" sz="2800" b="1" dirty="0">
                <a:solidFill>
                  <a:schemeClr val="accent2"/>
                </a:solidFill>
              </a:rPr>
              <a:t>') </a:t>
            </a:r>
          </a:p>
          <a:p>
            <a:pPr marL="0" indent="0">
              <a:buNone/>
            </a:pPr>
            <a:r>
              <a:rPr lang="en-US" sz="2800" b="1" dirty="0" smtClean="0">
                <a:solidFill>
                  <a:srgbClr val="000000"/>
                </a:solidFill>
              </a:rPr>
              <a:t>MATCH </a:t>
            </a:r>
            <a:r>
              <a:rPr lang="en-US" sz="2800" b="1" dirty="0" err="1" smtClean="0">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a:t>
            </a:r>
            <a:r>
              <a:rPr lang="en-US" sz="2800" b="1" dirty="0" smtClean="0">
                <a:solidFill>
                  <a:srgbClr val="000000"/>
                </a:solidFill>
              </a:rPr>
              <a:t>      (</a:t>
            </a:r>
            <a:r>
              <a:rPr lang="en-US" sz="2800" b="1" dirty="0">
                <a:solidFill>
                  <a:srgbClr val="000000"/>
                </a:solidFill>
              </a:rPr>
              <a:t>)&lt;-[:MEMBER_OF]-()-[:COMPOSED_OF]-&gt; </a:t>
            </a:r>
          </a:p>
          <a:p>
            <a:pPr marL="0" indent="0">
              <a:buNone/>
            </a:pPr>
            <a:r>
              <a:rPr lang="en-US" sz="2800" b="1" dirty="0">
                <a:solidFill>
                  <a:srgbClr val="000000"/>
                </a:solidFill>
              </a:rPr>
              <a:t>      </a:t>
            </a:r>
            <a:r>
              <a:rPr lang="en-US" sz="2800" b="1" dirty="0" smtClean="0">
                <a:solidFill>
                  <a:srgbClr val="000000"/>
                </a:solidFill>
              </a:rPr>
              <a:t>      part</a:t>
            </a:r>
            <a:r>
              <a:rPr lang="en-US" sz="2800" b="1" dirty="0">
                <a:solidFill>
                  <a:srgbClr val="000000"/>
                </a:solidFill>
              </a:rPr>
              <a: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000000"/>
                </a:solidFill>
              </a:rPr>
              <a:t>RETURN </a:t>
            </a:r>
            <a:r>
              <a:rPr lang="en-US" sz="2800" b="1" dirty="0" err="1" smtClean="0">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3844245" y="490098"/>
            <a:ext cx="3118401" cy="646331"/>
          </a:xfrm>
          <a:prstGeom prst="rect">
            <a:avLst/>
          </a:prstGeom>
          <a:noFill/>
        </p:spPr>
        <p:txBody>
          <a:bodyPr wrap="square" rtlCol="0">
            <a:spAutoFit/>
          </a:bodyPr>
          <a:lstStyle/>
          <a:p>
            <a:pPr algn="ctr"/>
            <a:r>
              <a:rPr lang="en-US" sz="3600" dirty="0" smtClean="0">
                <a:solidFill>
                  <a:srgbClr val="000000"/>
                </a:solidFill>
                <a:latin typeface="Dalek"/>
                <a:cs typeface="Dalek"/>
              </a:rPr>
              <a:t>Index Lookup</a:t>
            </a:r>
            <a:endParaRPr lang="en-US" sz="3600" dirty="0">
              <a:solidFill>
                <a:srgbClr val="000000"/>
              </a:solidFill>
              <a:latin typeface="Dalek"/>
              <a:cs typeface="Dalek"/>
            </a:endParaRPr>
          </a:p>
        </p:txBody>
      </p:sp>
    </p:spTree>
    <p:extLst>
      <p:ext uri="{BB962C8B-B14F-4D97-AF65-F5344CB8AC3E}">
        <p14:creationId xmlns:p14="http://schemas.microsoft.com/office/powerpoint/2010/main" val="41826963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15818" y="230909"/>
            <a:ext cx="6523182" cy="6038273"/>
          </a:xfrm>
          <a:custGeom>
            <a:avLst/>
            <a:gdLst>
              <a:gd name="connsiteX0" fmla="*/ 2355273 w 6523182"/>
              <a:gd name="connsiteY0" fmla="*/ 11546 h 6038273"/>
              <a:gd name="connsiteX1" fmla="*/ 0 w 6523182"/>
              <a:gd name="connsiteY1" fmla="*/ 0 h 6038273"/>
              <a:gd name="connsiteX2" fmla="*/ 34637 w 6523182"/>
              <a:gd name="connsiteY2" fmla="*/ 6038273 h 6038273"/>
              <a:gd name="connsiteX3" fmla="*/ 6523182 w 6523182"/>
              <a:gd name="connsiteY3" fmla="*/ 5922818 h 6038273"/>
              <a:gd name="connsiteX4" fmla="*/ 6477000 w 6523182"/>
              <a:gd name="connsiteY4" fmla="*/ 3175000 h 6038273"/>
              <a:gd name="connsiteX5" fmla="*/ 969818 w 6523182"/>
              <a:gd name="connsiteY5" fmla="*/ 3071091 h 6038273"/>
              <a:gd name="connsiteX6" fmla="*/ 969818 w 6523182"/>
              <a:gd name="connsiteY6" fmla="*/ 2228273 h 6038273"/>
              <a:gd name="connsiteX7" fmla="*/ 2366818 w 6523182"/>
              <a:gd name="connsiteY7" fmla="*/ 2193636 h 6038273"/>
              <a:gd name="connsiteX8" fmla="*/ 2355273 w 6523182"/>
              <a:gd name="connsiteY8" fmla="*/ 11546 h 603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3182" h="6038273">
                <a:moveTo>
                  <a:pt x="2355273" y="11546"/>
                </a:moveTo>
                <a:lnTo>
                  <a:pt x="0" y="0"/>
                </a:lnTo>
                <a:lnTo>
                  <a:pt x="34637" y="6038273"/>
                </a:lnTo>
                <a:lnTo>
                  <a:pt x="6523182" y="5922818"/>
                </a:lnTo>
                <a:lnTo>
                  <a:pt x="6477000" y="3175000"/>
                </a:lnTo>
                <a:lnTo>
                  <a:pt x="969818" y="3071091"/>
                </a:lnTo>
                <a:lnTo>
                  <a:pt x="969818" y="2228273"/>
                </a:lnTo>
                <a:lnTo>
                  <a:pt x="2366818" y="2193636"/>
                </a:lnTo>
                <a:cubicBezTo>
                  <a:pt x="2362970" y="1466273"/>
                  <a:pt x="2359121" y="738909"/>
                  <a:pt x="2355273" y="11546"/>
                </a:cubicBezTo>
                <a:close/>
              </a:path>
            </a:pathLst>
          </a:custGeom>
          <a:gradFill flip="none" rotWithShape="1">
            <a:gsLst>
              <a:gs pos="0">
                <a:schemeClr val="accent2">
                  <a:tint val="100000"/>
                  <a:shade val="100000"/>
                  <a:satMod val="130000"/>
                  <a:alpha val="68000"/>
                </a:schemeClr>
              </a:gs>
              <a:gs pos="100000">
                <a:schemeClr val="accent2">
                  <a:tint val="50000"/>
                  <a:shade val="100000"/>
                  <a:satMod val="350000"/>
                  <a:alpha val="68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b"/>
          <a:lstStyle/>
          <a:p>
            <a:pPr algn="ctr"/>
            <a:r>
              <a:rPr lang="en-US" sz="3200" dirty="0" smtClean="0"/>
              <a:t>Aggregate-Oriented Databases</a:t>
            </a:r>
            <a:endParaRPr lang="en-US" sz="3200" dirty="0"/>
          </a:p>
        </p:txBody>
      </p:sp>
      <p:sp>
        <p:nvSpPr>
          <p:cNvPr id="3" name="Title 2"/>
          <p:cNvSpPr>
            <a:spLocks noGrp="1"/>
          </p:cNvSpPr>
          <p:nvPr>
            <p:ph type="ctrTitle"/>
          </p:nvPr>
        </p:nvSpPr>
        <p:spPr/>
        <p:txBody>
          <a:bodyPr/>
          <a:lstStyle/>
          <a:p>
            <a:r>
              <a:rPr lang="en-US" dirty="0" smtClean="0"/>
              <a:t>Four NOSQL Categories</a:t>
            </a:r>
            <a:endParaRPr lang="en-US" dirty="0"/>
          </a:p>
        </p:txBody>
      </p:sp>
      <p:pic>
        <p:nvPicPr>
          <p:cNvPr id="7" name="Picture 6"/>
          <p:cNvPicPr>
            <a:picLocks noChangeAspect="1"/>
          </p:cNvPicPr>
          <p:nvPr/>
        </p:nvPicPr>
        <p:blipFill>
          <a:blip r:embed="rId3"/>
          <a:stretch>
            <a:fillRect/>
          </a:stretch>
        </p:blipFill>
        <p:spPr>
          <a:xfrm>
            <a:off x="1349664" y="3600450"/>
            <a:ext cx="1549400" cy="2070100"/>
          </a:xfrm>
          <a:prstGeom prst="rect">
            <a:avLst/>
          </a:prstGeom>
        </p:spPr>
      </p:pic>
      <p:pic>
        <p:nvPicPr>
          <p:cNvPr id="8" name="Picture 7"/>
          <p:cNvPicPr>
            <a:picLocks noChangeAspect="1"/>
          </p:cNvPicPr>
          <p:nvPr/>
        </p:nvPicPr>
        <p:blipFill>
          <a:blip r:embed="rId4"/>
          <a:stretch>
            <a:fillRect/>
          </a:stretch>
        </p:blipFill>
        <p:spPr>
          <a:xfrm>
            <a:off x="4944918" y="3687618"/>
            <a:ext cx="2006600" cy="2171700"/>
          </a:xfrm>
          <a:prstGeom prst="rect">
            <a:avLst/>
          </a:prstGeom>
        </p:spPr>
      </p:pic>
      <p:pic>
        <p:nvPicPr>
          <p:cNvPr id="9" name="Picture 8"/>
          <p:cNvPicPr>
            <a:picLocks noChangeAspect="1"/>
          </p:cNvPicPr>
          <p:nvPr/>
        </p:nvPicPr>
        <p:blipFill>
          <a:blip r:embed="rId5"/>
          <a:stretch>
            <a:fillRect/>
          </a:stretch>
        </p:blipFill>
        <p:spPr>
          <a:xfrm>
            <a:off x="1070264" y="254000"/>
            <a:ext cx="1828800" cy="2133600"/>
          </a:xfrm>
          <a:prstGeom prst="rect">
            <a:avLst/>
          </a:prstGeom>
        </p:spPr>
      </p:pic>
      <p:pic>
        <p:nvPicPr>
          <p:cNvPr id="10" name="Picture 9"/>
          <p:cNvPicPr>
            <a:picLocks noChangeAspect="1"/>
          </p:cNvPicPr>
          <p:nvPr/>
        </p:nvPicPr>
        <p:blipFill>
          <a:blip r:embed="rId6"/>
          <a:stretch>
            <a:fillRect/>
          </a:stretch>
        </p:blipFill>
        <p:spPr>
          <a:xfrm>
            <a:off x="5948218" y="127000"/>
            <a:ext cx="1981200" cy="2260600"/>
          </a:xfrm>
          <a:prstGeom prst="rect">
            <a:avLst/>
          </a:prstGeom>
        </p:spPr>
      </p:pic>
    </p:spTree>
    <p:extLst>
      <p:ext uri="{BB962C8B-B14F-4D97-AF65-F5344CB8AC3E}">
        <p14:creationId xmlns:p14="http://schemas.microsoft.com/office/powerpoint/2010/main" val="2344609173"/>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223588" y="206927"/>
            <a:ext cx="7472545" cy="1182987"/>
          </a:xfrm>
          <a:custGeom>
            <a:avLst/>
            <a:gdLst/>
            <a:ahLst/>
            <a:cxnLst/>
            <a:rect l="l" t="t" r="r" b="b"/>
            <a:pathLst>
              <a:path w="7472545" h="1182987">
                <a:moveTo>
                  <a:pt x="5473316" y="0"/>
                </a:moveTo>
                <a:lnTo>
                  <a:pt x="5473316" y="119362"/>
                </a:lnTo>
                <a:lnTo>
                  <a:pt x="6703352" y="119362"/>
                </a:lnTo>
                <a:cubicBezTo>
                  <a:pt x="6754997" y="119362"/>
                  <a:pt x="6796863" y="161228"/>
                  <a:pt x="6796863" y="212873"/>
                </a:cubicBezTo>
                <a:lnTo>
                  <a:pt x="6796863" y="365701"/>
                </a:lnTo>
                <a:lnTo>
                  <a:pt x="7114233" y="411256"/>
                </a:lnTo>
                <a:lnTo>
                  <a:pt x="7114233" y="588488"/>
                </a:lnTo>
                <a:lnTo>
                  <a:pt x="7472545" y="483402"/>
                </a:lnTo>
                <a:lnTo>
                  <a:pt x="7009547" y="797928"/>
                </a:lnTo>
                <a:lnTo>
                  <a:pt x="7009315" y="797138"/>
                </a:lnTo>
                <a:lnTo>
                  <a:pt x="6923743" y="855698"/>
                </a:lnTo>
                <a:lnTo>
                  <a:pt x="6908981" y="654817"/>
                </a:lnTo>
                <a:lnTo>
                  <a:pt x="6796863" y="689316"/>
                </a:lnTo>
                <a:lnTo>
                  <a:pt x="6796863" y="969929"/>
                </a:lnTo>
                <a:cubicBezTo>
                  <a:pt x="6796863" y="1021574"/>
                  <a:pt x="6754997" y="1063440"/>
                  <a:pt x="6703352" y="1063440"/>
                </a:cubicBezTo>
                <a:lnTo>
                  <a:pt x="1780736" y="1063440"/>
                </a:lnTo>
                <a:lnTo>
                  <a:pt x="1780736" y="945383"/>
                </a:lnTo>
                <a:lnTo>
                  <a:pt x="1743337" y="1063440"/>
                </a:lnTo>
                <a:lnTo>
                  <a:pt x="1742517" y="1063440"/>
                </a:lnTo>
                <a:lnTo>
                  <a:pt x="1704646" y="1182987"/>
                </a:lnTo>
                <a:lnTo>
                  <a:pt x="1704646" y="1063440"/>
                </a:lnTo>
                <a:lnTo>
                  <a:pt x="208810" y="1063440"/>
                </a:lnTo>
                <a:cubicBezTo>
                  <a:pt x="157165" y="1063440"/>
                  <a:pt x="115299" y="1021574"/>
                  <a:pt x="115299" y="969929"/>
                </a:cubicBezTo>
                <a:lnTo>
                  <a:pt x="115299" y="403582"/>
                </a:lnTo>
                <a:lnTo>
                  <a:pt x="0" y="403582"/>
                </a:lnTo>
                <a:lnTo>
                  <a:pt x="115299" y="367056"/>
                </a:lnTo>
                <a:lnTo>
                  <a:pt x="115299" y="364141"/>
                </a:lnTo>
                <a:lnTo>
                  <a:pt x="230990" y="327492"/>
                </a:lnTo>
                <a:lnTo>
                  <a:pt x="115299" y="327492"/>
                </a:lnTo>
                <a:lnTo>
                  <a:pt x="115299" y="212873"/>
                </a:lnTo>
                <a:cubicBezTo>
                  <a:pt x="115299" y="161228"/>
                  <a:pt x="157165" y="119362"/>
                  <a:pt x="208810" y="119362"/>
                </a:cubicBezTo>
                <a:lnTo>
                  <a:pt x="5397226" y="119362"/>
                </a:lnTo>
                <a:lnTo>
                  <a:pt x="5397226" y="237604"/>
                </a:lnTo>
                <a:lnTo>
                  <a:pt x="5434684" y="119362"/>
                </a:lnTo>
                <a:lnTo>
                  <a:pt x="543550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C0504D"/>
                </a:solidFill>
              </a:rPr>
              <a:t>MATCH </a:t>
            </a:r>
            <a:r>
              <a:rPr lang="en-US" sz="2800" b="1" dirty="0" err="1" smtClean="0">
                <a:solidFill>
                  <a:srgbClr val="C0504D"/>
                </a:solidFill>
              </a:rPr>
              <a:t>daleks</a:t>
            </a:r>
            <a:r>
              <a:rPr lang="en-US" sz="2800" b="1" dirty="0">
                <a:solidFill>
                  <a:srgbClr val="C0504D"/>
                </a:solidFill>
              </a:rPr>
              <a:t>-[:APPEARED_IN]-&gt;episode&lt;-[:USED_IN]-</a:t>
            </a:r>
          </a:p>
          <a:p>
            <a:pPr marL="0" indent="0">
              <a:buNone/>
            </a:pPr>
            <a:r>
              <a:rPr lang="en-US" sz="2800" b="1" dirty="0">
                <a:solidFill>
                  <a:srgbClr val="C0504D"/>
                </a:solidFill>
              </a:rPr>
              <a:t>     </a:t>
            </a:r>
            <a:r>
              <a:rPr lang="en-US" sz="2800" b="1" dirty="0" smtClean="0">
                <a:solidFill>
                  <a:srgbClr val="C0504D"/>
                </a:solidFill>
              </a:rPr>
              <a:t>       </a:t>
            </a:r>
            <a:r>
              <a:rPr lang="en-US" sz="2800" b="1" dirty="0">
                <a:solidFill>
                  <a:srgbClr val="C0504D"/>
                </a:solidFill>
              </a:rPr>
              <a:t>()&lt;-[:MEMBER_OF]-()-[:COMPOSED_OF]-&gt; </a:t>
            </a:r>
          </a:p>
          <a:p>
            <a:pPr marL="0" indent="0">
              <a:buNone/>
            </a:pPr>
            <a:r>
              <a:rPr lang="en-US" sz="2800" b="1" dirty="0">
                <a:solidFill>
                  <a:srgbClr val="C0504D"/>
                </a:solidFill>
              </a:rPr>
              <a:t>      </a:t>
            </a:r>
            <a:r>
              <a:rPr lang="en-US" sz="2800" b="1" dirty="0" smtClean="0">
                <a:solidFill>
                  <a:srgbClr val="C0504D"/>
                </a:solidFill>
              </a:rPr>
              <a:t>      part</a:t>
            </a:r>
            <a:r>
              <a:rPr lang="en-US" sz="2800" b="1" dirty="0">
                <a:solidFill>
                  <a:srgbClr val="C0504D"/>
                </a:solidFill>
              </a:rPr>
              <a:t>-[:ORIGINAL_PROP]-&gt;</a:t>
            </a:r>
            <a:r>
              <a:rPr lang="en-US" sz="2800" b="1" dirty="0" err="1">
                <a:solidFill>
                  <a:srgbClr val="C0504D"/>
                </a:solidFill>
              </a:rPr>
              <a:t>originalprop</a:t>
            </a:r>
            <a:endParaRPr lang="en-US" sz="2800" b="1" dirty="0">
              <a:solidFill>
                <a:srgbClr val="C0504D"/>
              </a:solidFill>
            </a:endParaRPr>
          </a:p>
          <a:p>
            <a:pPr marL="0" indent="0">
              <a:buNone/>
            </a:pPr>
            <a:r>
              <a:rPr lang="en-US" sz="2800" b="1" dirty="0" smtClean="0">
                <a:solidFill>
                  <a:srgbClr val="000000"/>
                </a:solidFill>
              </a:rPr>
              <a:t>RETURN  </a:t>
            </a:r>
            <a:r>
              <a:rPr lang="en-US" sz="2800" b="1" dirty="0" err="1">
                <a:solidFill>
                  <a:srgbClr val="000000"/>
                </a:solidFill>
              </a:rPr>
              <a:t>originalprop.name</a:t>
            </a:r>
            <a:r>
              <a:rPr lang="en-US" sz="2800" b="1" dirty="0">
                <a:solidFill>
                  <a:srgbClr val="000000"/>
                </a:solidFill>
              </a:rPr>
              <a:t>, </a:t>
            </a:r>
            <a:r>
              <a:rPr lang="en-US" sz="2800" b="1" dirty="0" err="1">
                <a:solidFill>
                  <a:srgbClr val="000000"/>
                </a:solidFill>
              </a:rPr>
              <a:t>part.type</a:t>
            </a:r>
            <a:r>
              <a:rPr lang="en-US" sz="2800" b="1" dirty="0">
                <a:solidFill>
                  <a:srgbClr val="000000"/>
                </a:solidFill>
              </a:rPr>
              <a:t>, </a:t>
            </a:r>
            <a:r>
              <a:rPr lang="en-US" sz="2800" b="1" dirty="0" smtClean="0">
                <a:solidFill>
                  <a:srgbClr val="000000"/>
                </a:solidFill>
              </a:rPr>
              <a:t>COUNT(episode) </a:t>
            </a:r>
            <a:endParaRPr lang="en-US" sz="2800" b="1" dirty="0">
              <a:solidFill>
                <a:srgbClr val="000000"/>
              </a:solidFill>
            </a:endParaRPr>
          </a:p>
          <a:p>
            <a:pPr marL="0" indent="0">
              <a:buNone/>
            </a:pPr>
            <a:r>
              <a:rPr lang="en-US" sz="2800" b="1" dirty="0" smtClean="0">
                <a:solidFill>
                  <a:srgbClr val="000000"/>
                </a:solidFill>
              </a:rPr>
              <a:t>ORDER BY COUNT(episode) DESC</a:t>
            </a:r>
            <a:endParaRPr lang="en-US" sz="2800" b="1" dirty="0">
              <a:solidFill>
                <a:srgbClr val="000000"/>
              </a:solidFill>
            </a:endParaRPr>
          </a:p>
          <a:p>
            <a:pPr marL="0" indent="0">
              <a:buNone/>
            </a:pPr>
            <a:r>
              <a:rPr lang="en-US" sz="2800" b="1" dirty="0" smtClean="0">
                <a:solidFill>
                  <a:srgbClr val="000000"/>
                </a:solidFill>
              </a:rPr>
              <a:t>LIMIT 1</a:t>
            </a:r>
            <a:endParaRPr lang="en-US" sz="2800" b="1" dirty="0">
              <a:solidFill>
                <a:srgbClr val="000000"/>
              </a:solidFill>
              <a:latin typeface="Arial"/>
              <a:cs typeface="Arial"/>
            </a:endParaRPr>
          </a:p>
        </p:txBody>
      </p:sp>
      <p:pic>
        <p:nvPicPr>
          <p:cNvPr id="5" name="Picture 4"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5" name="TextBox 14"/>
          <p:cNvSpPr txBox="1"/>
          <p:nvPr/>
        </p:nvSpPr>
        <p:spPr>
          <a:xfrm>
            <a:off x="430905" y="490098"/>
            <a:ext cx="6530693" cy="646331"/>
          </a:xfrm>
          <a:prstGeom prst="rect">
            <a:avLst/>
          </a:prstGeom>
          <a:noFill/>
        </p:spPr>
        <p:txBody>
          <a:bodyPr wrap="square" rtlCol="0">
            <a:spAutoFit/>
          </a:bodyPr>
          <a:lstStyle/>
          <a:p>
            <a:pPr algn="ctr"/>
            <a:r>
              <a:rPr lang="en-US" sz="3600" dirty="0" smtClean="0">
                <a:solidFill>
                  <a:srgbClr val="000000"/>
                </a:solidFill>
                <a:latin typeface="Dalek"/>
                <a:cs typeface="Dalek"/>
              </a:rPr>
              <a:t>Match Nodes &amp; Relationships</a:t>
            </a:r>
            <a:endParaRPr lang="en-US" sz="3600" dirty="0">
              <a:solidFill>
                <a:srgbClr val="000000"/>
              </a:solidFill>
              <a:latin typeface="Dalek"/>
              <a:cs typeface="Dalek"/>
            </a:endParaRPr>
          </a:p>
        </p:txBody>
      </p:sp>
    </p:spTree>
    <p:extLst>
      <p:ext uri="{BB962C8B-B14F-4D97-AF65-F5344CB8AC3E}">
        <p14:creationId xmlns:p14="http://schemas.microsoft.com/office/powerpoint/2010/main" val="2374531414"/>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2072690" y="2322627"/>
            <a:ext cx="4874056" cy="4444332"/>
            <a:chOff x="2072690" y="2322627"/>
            <a:chExt cx="4874056" cy="4444332"/>
          </a:xfrm>
        </p:grpSpPr>
        <p:pic>
          <p:nvPicPr>
            <p:cNvPr id="118" name="Picture 117" descr="dale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9257" y="3845050"/>
              <a:ext cx="1396866" cy="1396866"/>
            </a:xfrm>
            <a:prstGeom prst="rect">
              <a:avLst/>
            </a:prstGeom>
          </p:spPr>
        </p:pic>
        <p:pic>
          <p:nvPicPr>
            <p:cNvPr id="117" name="Picture 116"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49722" y="3875933"/>
              <a:ext cx="1397024" cy="1397026"/>
            </a:xfrm>
            <a:prstGeom prst="rect">
              <a:avLst/>
            </a:prstGeom>
          </p:spPr>
        </p:pic>
        <p:pic>
          <p:nvPicPr>
            <p:cNvPr id="8" name="Picture 7" descr="tv.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38423" y="2322627"/>
              <a:ext cx="1397026" cy="1397026"/>
            </a:xfrm>
            <a:prstGeom prst="rect">
              <a:avLst/>
            </a:prstGeom>
          </p:spPr>
        </p:pic>
        <p:pic>
          <p:nvPicPr>
            <p:cNvPr id="11" name="Picture 10" descr="dalek-2.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72690" y="2322627"/>
              <a:ext cx="1413658" cy="139702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082249" y="5369933"/>
              <a:ext cx="1397024" cy="1397026"/>
            </a:xfrm>
            <a:prstGeom prst="rect">
              <a:avLst/>
            </a:prstGeom>
          </p:spPr>
        </p:pic>
        <p:pic>
          <p:nvPicPr>
            <p:cNvPr id="73" name="Picture 72" descr="dalek.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8424" y="5369933"/>
              <a:ext cx="1397024" cy="1397026"/>
            </a:xfrm>
            <a:prstGeom prst="rect">
              <a:avLst/>
            </a:prstGeom>
          </p:spPr>
        </p:pic>
      </p:grpSp>
      <p:grpSp>
        <p:nvGrpSpPr>
          <p:cNvPr id="7" name="Group 6"/>
          <p:cNvGrpSpPr/>
          <p:nvPr/>
        </p:nvGrpSpPr>
        <p:grpSpPr>
          <a:xfrm>
            <a:off x="2240027" y="2374565"/>
            <a:ext cx="4528821" cy="4108091"/>
            <a:chOff x="2240027" y="2374565"/>
            <a:chExt cx="4528821" cy="4108091"/>
          </a:xfrm>
        </p:grpSpPr>
        <p:sp>
          <p:nvSpPr>
            <p:cNvPr id="82" name="Oval 81"/>
            <p:cNvSpPr/>
            <p:nvPr/>
          </p:nvSpPr>
          <p:spPr>
            <a:xfrm>
              <a:off x="2258859" y="389964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698318" y="3917576"/>
              <a:ext cx="1060824" cy="1060824"/>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708024" y="2379124"/>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0027" y="5421832"/>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693748" y="5411168"/>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250261" y="2374565"/>
              <a:ext cx="1060824" cy="1060824"/>
            </a:xfrm>
            <a:prstGeom prst="ellipse">
              <a:avLst/>
            </a:prstGeom>
            <a:no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259227" y="364167"/>
            <a:ext cx="8790705" cy="1925102"/>
          </a:xfrm>
        </p:spPr>
        <p:txBody>
          <a:bodyPr>
            <a:noAutofit/>
          </a:bodyPr>
          <a:lstStyle/>
          <a:p>
            <a:pPr marL="0" indent="0">
              <a:buNone/>
            </a:pPr>
            <a:r>
              <a:rPr lang="en-US" sz="2800" b="1" dirty="0" smtClean="0">
                <a:solidFill>
                  <a:schemeClr val="bg1"/>
                </a:solidFill>
              </a:rPr>
              <a:t>MATCH </a:t>
            </a:r>
            <a:r>
              <a:rPr lang="en-US" sz="2800" b="1" dirty="0" err="1" smtClean="0">
                <a:solidFill>
                  <a:schemeClr val="bg1"/>
                </a:solidFill>
              </a:rPr>
              <a:t>daleks</a:t>
            </a:r>
            <a:r>
              <a:rPr lang="en-US" sz="2800" b="1" dirty="0" smtClean="0">
                <a:solidFill>
                  <a:schemeClr val="bg1"/>
                </a:solidFill>
              </a:rPr>
              <a:t>-</a:t>
            </a:r>
            <a:r>
              <a:rPr lang="en-US" sz="2800" b="1" dirty="0">
                <a:solidFill>
                  <a:schemeClr val="bg1"/>
                </a:solidFill>
              </a:rPr>
              <a:t>[:APPEARED_IN]-</a:t>
            </a:r>
            <a:r>
              <a:rPr lang="en-US" sz="2800" b="1" dirty="0" smtClean="0">
                <a:solidFill>
                  <a:schemeClr val="bg1"/>
                </a:solidFill>
              </a:rPr>
              <a:t>&gt;episode&lt;</a:t>
            </a:r>
            <a:r>
              <a:rPr lang="en-US" sz="2800" b="1" dirty="0">
                <a:solidFill>
                  <a:schemeClr val="bg1"/>
                </a:solidFill>
              </a:rPr>
              <a:t>-[:USED_IN]</a:t>
            </a:r>
            <a:r>
              <a:rPr lang="en-US" sz="2800" b="1" dirty="0" smtClean="0">
                <a:solidFill>
                  <a:schemeClr val="bg1"/>
                </a:solidFill>
              </a:rPr>
              <a:t>-</a:t>
            </a:r>
          </a:p>
          <a:p>
            <a:pPr marL="0" indent="0">
              <a:buNone/>
            </a:pPr>
            <a:r>
              <a:rPr lang="en-US" sz="2800" b="1" dirty="0">
                <a:solidFill>
                  <a:schemeClr val="bg1"/>
                </a:solidFill>
              </a:rPr>
              <a:t> </a:t>
            </a:r>
            <a:r>
              <a:rPr lang="en-US" sz="2800" b="1" dirty="0" smtClean="0">
                <a:solidFill>
                  <a:schemeClr val="bg1"/>
                </a:solidFill>
              </a:rPr>
              <a:t>           ()</a:t>
            </a:r>
            <a:r>
              <a:rPr lang="en-US" sz="2800" b="1" dirty="0">
                <a:solidFill>
                  <a:schemeClr val="bg1"/>
                </a:solidFill>
              </a:rPr>
              <a:t>&lt;-[:MEMBER_OF]</a:t>
            </a:r>
            <a:r>
              <a:rPr lang="en-US" sz="2800" b="1" dirty="0" smtClean="0">
                <a:solidFill>
                  <a:schemeClr val="bg1"/>
                </a:solidFill>
              </a:rPr>
              <a:t>-()</a:t>
            </a:r>
            <a:r>
              <a:rPr lang="en-US" sz="2800" b="1" dirty="0">
                <a:solidFill>
                  <a:schemeClr val="bg1"/>
                </a:solidFill>
              </a:rPr>
              <a:t>-[:COMPOSED_OF]-</a:t>
            </a:r>
            <a:r>
              <a:rPr lang="en-US" sz="2800" b="1" dirty="0" smtClean="0">
                <a:solidFill>
                  <a:schemeClr val="bg1"/>
                </a:solidFill>
              </a:rPr>
              <a:t>&gt; </a:t>
            </a:r>
          </a:p>
          <a:p>
            <a:pPr marL="0" indent="0">
              <a:buNone/>
            </a:pPr>
            <a:r>
              <a:rPr lang="en-US" sz="2800" b="1" dirty="0">
                <a:solidFill>
                  <a:schemeClr val="bg1"/>
                </a:solidFill>
              </a:rPr>
              <a:t> </a:t>
            </a:r>
            <a:r>
              <a:rPr lang="en-US" sz="2800" b="1" dirty="0" smtClean="0">
                <a:solidFill>
                  <a:schemeClr val="bg1"/>
                </a:solidFill>
              </a:rPr>
              <a:t>           part-</a:t>
            </a:r>
            <a:r>
              <a:rPr lang="en-US" sz="2800" b="1" dirty="0">
                <a:solidFill>
                  <a:schemeClr val="bg1"/>
                </a:solidFill>
              </a:rPr>
              <a:t>[:ORIGINAL_PROP]-</a:t>
            </a:r>
            <a:r>
              <a:rPr lang="en-US" sz="2800" b="1" dirty="0" smtClean="0">
                <a:solidFill>
                  <a:schemeClr val="bg1"/>
                </a:solidFill>
              </a:rPr>
              <a:t>&gt;</a:t>
            </a:r>
            <a:r>
              <a:rPr lang="en-US" sz="2800" b="1" dirty="0" err="1" smtClean="0">
                <a:solidFill>
                  <a:schemeClr val="bg1"/>
                </a:solidFill>
              </a:rPr>
              <a:t>originalprop</a:t>
            </a:r>
            <a:r>
              <a:rPr lang="en-US" sz="2800" b="1" dirty="0" smtClean="0">
                <a:solidFill>
                  <a:schemeClr val="bg1"/>
                </a:solidFill>
              </a:rPr>
              <a:t> </a:t>
            </a:r>
          </a:p>
        </p:txBody>
      </p:sp>
      <p:grpSp>
        <p:nvGrpSpPr>
          <p:cNvPr id="6" name="Group 5"/>
          <p:cNvGrpSpPr/>
          <p:nvPr/>
        </p:nvGrpSpPr>
        <p:grpSpPr>
          <a:xfrm>
            <a:off x="1809859" y="2426462"/>
            <a:ext cx="7097364" cy="3664595"/>
            <a:chOff x="1809859" y="2426462"/>
            <a:chExt cx="7097364" cy="3664595"/>
          </a:xfrm>
        </p:grpSpPr>
        <p:cxnSp>
          <p:nvCxnSpPr>
            <p:cNvPr id="85" name="Elbow Connector 84"/>
            <p:cNvCxnSpPr>
              <a:stCxn id="95" idx="6"/>
              <a:endCxn id="82" idx="2"/>
            </p:cNvCxnSpPr>
            <p:nvPr/>
          </p:nvCxnSpPr>
          <p:spPr>
            <a:xfrm flipH="1">
              <a:off x="2258859" y="2909536"/>
              <a:ext cx="4509989" cy="1520522"/>
            </a:xfrm>
            <a:prstGeom prst="bentConnector5">
              <a:avLst>
                <a:gd name="adj1" fmla="val -5069"/>
                <a:gd name="adj2" fmla="val 50000"/>
                <a:gd name="adj3" fmla="val 105069"/>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90" name="Elbow Connector 89"/>
            <p:cNvCxnSpPr>
              <a:stCxn id="83" idx="6"/>
              <a:endCxn id="97" idx="2"/>
            </p:cNvCxnSpPr>
            <p:nvPr/>
          </p:nvCxnSpPr>
          <p:spPr>
            <a:xfrm flipH="1">
              <a:off x="2240027" y="4447988"/>
              <a:ext cx="4519115" cy="1504256"/>
            </a:xfrm>
            <a:prstGeom prst="bentConnector5">
              <a:avLst>
                <a:gd name="adj1" fmla="val -5059"/>
                <a:gd name="adj2" fmla="val 50000"/>
                <a:gd name="adj3" fmla="val 105059"/>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82" idx="6"/>
              <a:endCxn id="83" idx="2"/>
            </p:cNvCxnSpPr>
            <p:nvPr/>
          </p:nvCxnSpPr>
          <p:spPr>
            <a:xfrm>
              <a:off x="3319683" y="4430058"/>
              <a:ext cx="2378635" cy="17930"/>
            </a:xfrm>
            <a:prstGeom prst="line">
              <a:avLst/>
            </a:prstGeom>
            <a:ln>
              <a:headEnd type="stealth"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endCxn id="101" idx="2"/>
            </p:cNvCxnSpPr>
            <p:nvPr/>
          </p:nvCxnSpPr>
          <p:spPr>
            <a:xfrm>
              <a:off x="3322672" y="5917265"/>
              <a:ext cx="2371076" cy="24315"/>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5" idx="2"/>
            </p:cNvCxnSpPr>
            <p:nvPr/>
          </p:nvCxnSpPr>
          <p:spPr>
            <a:xfrm>
              <a:off x="3334625" y="2889793"/>
              <a:ext cx="2373399" cy="19743"/>
            </a:xfrm>
            <a:prstGeom prst="line">
              <a:avLst/>
            </a:prstGeom>
            <a:ln>
              <a:tailEnd type="stealth" w="lg" len="lg"/>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1849972" y="2688621"/>
              <a:ext cx="1897020" cy="369332"/>
            </a:xfrm>
            <a:prstGeom prst="rect">
              <a:avLst/>
            </a:prstGeom>
            <a:noFill/>
          </p:spPr>
          <p:txBody>
            <a:bodyPr wrap="square" rtlCol="0">
              <a:spAutoFit/>
            </a:bodyPr>
            <a:lstStyle/>
            <a:p>
              <a:pPr algn="ctr"/>
              <a:r>
                <a:rPr lang="en-US" dirty="0" err="1" smtClean="0">
                  <a:solidFill>
                    <a:schemeClr val="bg1"/>
                  </a:solidFill>
                </a:rPr>
                <a:t>daleks</a:t>
              </a:r>
              <a:endParaRPr lang="en-US" dirty="0">
                <a:solidFill>
                  <a:schemeClr val="bg1"/>
                </a:solidFill>
              </a:endParaRPr>
            </a:p>
          </p:txBody>
        </p:sp>
        <p:sp>
          <p:nvSpPr>
            <p:cNvPr id="114" name="TextBox 113"/>
            <p:cNvSpPr txBox="1"/>
            <p:nvPr/>
          </p:nvSpPr>
          <p:spPr>
            <a:xfrm>
              <a:off x="5294679" y="2684222"/>
              <a:ext cx="1897020" cy="369332"/>
            </a:xfrm>
            <a:prstGeom prst="rect">
              <a:avLst/>
            </a:prstGeom>
            <a:noFill/>
          </p:spPr>
          <p:txBody>
            <a:bodyPr wrap="square" rtlCol="0">
              <a:spAutoFit/>
            </a:bodyPr>
            <a:lstStyle/>
            <a:p>
              <a:pPr algn="ctr"/>
              <a:r>
                <a:rPr lang="en-US" dirty="0" smtClean="0">
                  <a:solidFill>
                    <a:schemeClr val="bg1"/>
                  </a:solidFill>
                </a:rPr>
                <a:t>episode</a:t>
              </a:r>
              <a:endParaRPr lang="en-US" dirty="0">
                <a:solidFill>
                  <a:schemeClr val="bg1"/>
                </a:solidFill>
              </a:endParaRPr>
            </a:p>
          </p:txBody>
        </p:sp>
        <p:sp>
          <p:nvSpPr>
            <p:cNvPr id="115" name="TextBox 114"/>
            <p:cNvSpPr txBox="1"/>
            <p:nvPr/>
          </p:nvSpPr>
          <p:spPr>
            <a:xfrm>
              <a:off x="1809859" y="5721725"/>
              <a:ext cx="1897020" cy="369332"/>
            </a:xfrm>
            <a:prstGeom prst="rect">
              <a:avLst/>
            </a:prstGeom>
            <a:noFill/>
          </p:spPr>
          <p:txBody>
            <a:bodyPr wrap="square" rtlCol="0">
              <a:spAutoFit/>
            </a:bodyPr>
            <a:lstStyle/>
            <a:p>
              <a:pPr algn="ctr"/>
              <a:r>
                <a:rPr lang="en-US" dirty="0" smtClean="0">
                  <a:solidFill>
                    <a:schemeClr val="bg1"/>
                  </a:solidFill>
                </a:rPr>
                <a:t>part</a:t>
              </a:r>
              <a:endParaRPr lang="en-US" dirty="0">
                <a:solidFill>
                  <a:schemeClr val="bg1"/>
                </a:solidFill>
              </a:endParaRPr>
            </a:p>
          </p:txBody>
        </p:sp>
        <p:sp>
          <p:nvSpPr>
            <p:cNvPr id="116" name="TextBox 115"/>
            <p:cNvSpPr txBox="1"/>
            <p:nvPr/>
          </p:nvSpPr>
          <p:spPr>
            <a:xfrm>
              <a:off x="5285921" y="5764365"/>
              <a:ext cx="1897020" cy="307777"/>
            </a:xfrm>
            <a:prstGeom prst="rect">
              <a:avLst/>
            </a:prstGeom>
            <a:noFill/>
          </p:spPr>
          <p:txBody>
            <a:bodyPr wrap="square" rtlCol="0">
              <a:spAutoFit/>
            </a:bodyPr>
            <a:lstStyle/>
            <a:p>
              <a:pPr algn="ctr"/>
              <a:r>
                <a:rPr lang="en-US" sz="1400" dirty="0" err="1" smtClean="0">
                  <a:solidFill>
                    <a:schemeClr val="bg1"/>
                  </a:solidFill>
                </a:rPr>
                <a:t>originalprop</a:t>
              </a:r>
              <a:endParaRPr lang="en-US" sz="1400" dirty="0">
                <a:solidFill>
                  <a:schemeClr val="bg1"/>
                </a:solidFill>
              </a:endParaRPr>
            </a:p>
          </p:txBody>
        </p:sp>
        <p:sp>
          <p:nvSpPr>
            <p:cNvPr id="74" name="TextBox 73"/>
            <p:cNvSpPr txBox="1"/>
            <p:nvPr/>
          </p:nvSpPr>
          <p:spPr>
            <a:xfrm>
              <a:off x="3554198" y="2426462"/>
              <a:ext cx="1897020" cy="369332"/>
            </a:xfrm>
            <a:prstGeom prst="rect">
              <a:avLst/>
            </a:prstGeom>
            <a:noFill/>
          </p:spPr>
          <p:txBody>
            <a:bodyPr wrap="square" rtlCol="0">
              <a:spAutoFit/>
            </a:bodyPr>
            <a:lstStyle/>
            <a:p>
              <a:pPr algn="ctr"/>
              <a:r>
                <a:rPr lang="en-US" dirty="0" smtClean="0">
                  <a:solidFill>
                    <a:schemeClr val="bg1"/>
                  </a:solidFill>
                </a:rPr>
                <a:t>APPEARED_IN</a:t>
              </a:r>
              <a:endParaRPr lang="en-US" dirty="0">
                <a:solidFill>
                  <a:schemeClr val="bg1"/>
                </a:solidFill>
              </a:endParaRPr>
            </a:p>
          </p:txBody>
        </p:sp>
        <p:sp>
          <p:nvSpPr>
            <p:cNvPr id="109" name="TextBox 108"/>
            <p:cNvSpPr txBox="1"/>
            <p:nvPr/>
          </p:nvSpPr>
          <p:spPr>
            <a:xfrm>
              <a:off x="6763734" y="3080619"/>
              <a:ext cx="1897020" cy="369332"/>
            </a:xfrm>
            <a:prstGeom prst="rect">
              <a:avLst/>
            </a:prstGeom>
            <a:noFill/>
          </p:spPr>
          <p:txBody>
            <a:bodyPr wrap="square" rtlCol="0">
              <a:spAutoFit/>
            </a:bodyPr>
            <a:lstStyle/>
            <a:p>
              <a:pPr algn="ctr"/>
              <a:r>
                <a:rPr lang="en-US" dirty="0" smtClean="0">
                  <a:solidFill>
                    <a:schemeClr val="bg1"/>
                  </a:solidFill>
                </a:rPr>
                <a:t>USED_IN</a:t>
              </a:r>
              <a:endParaRPr lang="en-US" dirty="0">
                <a:solidFill>
                  <a:schemeClr val="bg1"/>
                </a:solidFill>
              </a:endParaRPr>
            </a:p>
          </p:txBody>
        </p:sp>
        <p:sp>
          <p:nvSpPr>
            <p:cNvPr id="110" name="TextBox 109"/>
            <p:cNvSpPr txBox="1"/>
            <p:nvPr/>
          </p:nvSpPr>
          <p:spPr>
            <a:xfrm>
              <a:off x="3549818" y="3958702"/>
              <a:ext cx="1897020" cy="369332"/>
            </a:xfrm>
            <a:prstGeom prst="rect">
              <a:avLst/>
            </a:prstGeom>
            <a:noFill/>
          </p:spPr>
          <p:txBody>
            <a:bodyPr wrap="square" rtlCol="0">
              <a:spAutoFit/>
            </a:bodyPr>
            <a:lstStyle/>
            <a:p>
              <a:pPr algn="ctr"/>
              <a:r>
                <a:rPr lang="en-US" dirty="0" smtClean="0">
                  <a:solidFill>
                    <a:schemeClr val="bg1"/>
                  </a:solidFill>
                </a:rPr>
                <a:t>MEMBER_OF</a:t>
              </a:r>
              <a:endParaRPr lang="en-US" dirty="0">
                <a:solidFill>
                  <a:schemeClr val="bg1"/>
                </a:solidFill>
              </a:endParaRPr>
            </a:p>
          </p:txBody>
        </p:sp>
        <p:sp>
          <p:nvSpPr>
            <p:cNvPr id="111" name="TextBox 110"/>
            <p:cNvSpPr txBox="1"/>
            <p:nvPr/>
          </p:nvSpPr>
          <p:spPr>
            <a:xfrm>
              <a:off x="7010203" y="4612859"/>
              <a:ext cx="1897020" cy="369332"/>
            </a:xfrm>
            <a:prstGeom prst="rect">
              <a:avLst/>
            </a:prstGeom>
            <a:noFill/>
          </p:spPr>
          <p:txBody>
            <a:bodyPr wrap="square" rtlCol="0">
              <a:spAutoFit/>
            </a:bodyPr>
            <a:lstStyle/>
            <a:p>
              <a:pPr algn="ctr"/>
              <a:r>
                <a:rPr lang="en-US" dirty="0" smtClean="0">
                  <a:solidFill>
                    <a:schemeClr val="bg1"/>
                  </a:solidFill>
                </a:rPr>
                <a:t>COMPOSED_OF</a:t>
              </a:r>
              <a:endParaRPr lang="en-US" dirty="0">
                <a:solidFill>
                  <a:schemeClr val="bg1"/>
                </a:solidFill>
              </a:endParaRPr>
            </a:p>
          </p:txBody>
        </p:sp>
        <p:sp>
          <p:nvSpPr>
            <p:cNvPr id="112" name="TextBox 111"/>
            <p:cNvSpPr txBox="1"/>
            <p:nvPr/>
          </p:nvSpPr>
          <p:spPr>
            <a:xfrm>
              <a:off x="3572417" y="5470855"/>
              <a:ext cx="1897020" cy="369332"/>
            </a:xfrm>
            <a:prstGeom prst="rect">
              <a:avLst/>
            </a:prstGeom>
            <a:noFill/>
          </p:spPr>
          <p:txBody>
            <a:bodyPr wrap="square" rtlCol="0">
              <a:spAutoFit/>
            </a:bodyPr>
            <a:lstStyle/>
            <a:p>
              <a:pPr algn="ctr"/>
              <a:r>
                <a:rPr lang="en-US" dirty="0" smtClean="0">
                  <a:solidFill>
                    <a:schemeClr val="bg1"/>
                  </a:solidFill>
                </a:rPr>
                <a:t>ORIGINAL_PROP</a:t>
              </a:r>
              <a:endParaRPr lang="en-US" dirty="0">
                <a:solidFill>
                  <a:schemeClr val="bg1"/>
                </a:solidFill>
              </a:endParaRPr>
            </a:p>
          </p:txBody>
        </p:sp>
      </p:grpSp>
    </p:spTree>
    <p:extLst>
      <p:ext uri="{BB962C8B-B14F-4D97-AF65-F5344CB8AC3E}">
        <p14:creationId xmlns:p14="http://schemas.microsoft.com/office/powerpoint/2010/main" val="2757703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3"/>
          <p:cNvSpPr/>
          <p:nvPr/>
        </p:nvSpPr>
        <p:spPr>
          <a:xfrm>
            <a:off x="3384900" y="206000"/>
            <a:ext cx="4310575" cy="1182987"/>
          </a:xfrm>
          <a:custGeom>
            <a:avLst/>
            <a:gdLst/>
            <a:ahLst/>
            <a:cxnLst/>
            <a:rect l="l" t="t" r="r" b="b"/>
            <a:pathLst>
              <a:path w="4310575" h="1182987">
                <a:moveTo>
                  <a:pt x="2853776" y="0"/>
                </a:moveTo>
                <a:lnTo>
                  <a:pt x="2853776" y="119362"/>
                </a:lnTo>
                <a:lnTo>
                  <a:pt x="3541382" y="119362"/>
                </a:lnTo>
                <a:cubicBezTo>
                  <a:pt x="3593027" y="119362"/>
                  <a:pt x="3634893" y="161228"/>
                  <a:pt x="3634893" y="212873"/>
                </a:cubicBezTo>
                <a:lnTo>
                  <a:pt x="3634893" y="365701"/>
                </a:lnTo>
                <a:lnTo>
                  <a:pt x="3952263" y="411256"/>
                </a:lnTo>
                <a:lnTo>
                  <a:pt x="3952263" y="588488"/>
                </a:lnTo>
                <a:lnTo>
                  <a:pt x="4310575" y="483402"/>
                </a:lnTo>
                <a:lnTo>
                  <a:pt x="3847577" y="797928"/>
                </a:lnTo>
                <a:lnTo>
                  <a:pt x="3847345" y="797138"/>
                </a:lnTo>
                <a:lnTo>
                  <a:pt x="3761773" y="855698"/>
                </a:lnTo>
                <a:lnTo>
                  <a:pt x="3747011" y="654817"/>
                </a:lnTo>
                <a:lnTo>
                  <a:pt x="3634893" y="689316"/>
                </a:lnTo>
                <a:lnTo>
                  <a:pt x="3634893" y="969929"/>
                </a:lnTo>
                <a:cubicBezTo>
                  <a:pt x="3634893" y="1021574"/>
                  <a:pt x="3593027" y="1063440"/>
                  <a:pt x="3541382" y="1063440"/>
                </a:cubicBezTo>
                <a:lnTo>
                  <a:pt x="1125851" y="1063440"/>
                </a:lnTo>
                <a:lnTo>
                  <a:pt x="1125851" y="945383"/>
                </a:lnTo>
                <a:lnTo>
                  <a:pt x="1088452" y="1063440"/>
                </a:lnTo>
                <a:lnTo>
                  <a:pt x="1087632" y="1063440"/>
                </a:lnTo>
                <a:lnTo>
                  <a:pt x="1049761" y="1182987"/>
                </a:lnTo>
                <a:lnTo>
                  <a:pt x="1049761" y="1063440"/>
                </a:lnTo>
                <a:lnTo>
                  <a:pt x="212291" y="1063440"/>
                </a:lnTo>
                <a:cubicBezTo>
                  <a:pt x="160646" y="1063440"/>
                  <a:pt x="118780" y="1021574"/>
                  <a:pt x="118780" y="969929"/>
                </a:cubicBezTo>
                <a:lnTo>
                  <a:pt x="118780" y="403582"/>
                </a:lnTo>
                <a:lnTo>
                  <a:pt x="0" y="403582"/>
                </a:lnTo>
                <a:lnTo>
                  <a:pt x="118780" y="365954"/>
                </a:lnTo>
                <a:lnTo>
                  <a:pt x="118780" y="365134"/>
                </a:lnTo>
                <a:lnTo>
                  <a:pt x="237605" y="327492"/>
                </a:lnTo>
                <a:lnTo>
                  <a:pt x="118780" y="327492"/>
                </a:lnTo>
                <a:lnTo>
                  <a:pt x="118780" y="212873"/>
                </a:lnTo>
                <a:cubicBezTo>
                  <a:pt x="118780" y="161228"/>
                  <a:pt x="160646" y="119362"/>
                  <a:pt x="212291" y="119362"/>
                </a:cubicBezTo>
                <a:lnTo>
                  <a:pt x="2777686" y="119362"/>
                </a:lnTo>
                <a:lnTo>
                  <a:pt x="2777686" y="237604"/>
                </a:lnTo>
                <a:lnTo>
                  <a:pt x="2815144" y="119362"/>
                </a:lnTo>
                <a:lnTo>
                  <a:pt x="2815963" y="119362"/>
                </a:lnTo>
                <a:close/>
              </a:path>
            </a:pathLst>
          </a:custGeom>
          <a:solidFill>
            <a:schemeClr val="bg1"/>
          </a:solidFill>
          <a:ln>
            <a:solidFill>
              <a:schemeClr val="tx1"/>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3294" y="1867235"/>
            <a:ext cx="8790705" cy="4525963"/>
          </a:xfrm>
        </p:spPr>
        <p:txBody>
          <a:bodyPr>
            <a:noAutofit/>
          </a:bodyPr>
          <a:lstStyle/>
          <a:p>
            <a:pPr marL="0" indent="0">
              <a:buNone/>
            </a:pPr>
            <a:r>
              <a:rPr lang="en-US" sz="2800" b="1" dirty="0" smtClean="0">
                <a:solidFill>
                  <a:srgbClr val="000000"/>
                </a:solidFill>
              </a:rPr>
              <a:t>START </a:t>
            </a:r>
            <a:r>
              <a:rPr lang="en-US" sz="2800" b="1" dirty="0" err="1" smtClean="0">
                <a:solidFill>
                  <a:srgbClr val="000000"/>
                </a:solidFill>
              </a:rPr>
              <a:t>daleks</a:t>
            </a:r>
            <a:r>
              <a:rPr lang="en-US" sz="2800" b="1" dirty="0">
                <a:solidFill>
                  <a:srgbClr val="000000"/>
                </a:solidFill>
              </a:rPr>
              <a:t>=</a:t>
            </a:r>
            <a:r>
              <a:rPr lang="en-US" sz="2800" b="1" dirty="0" err="1" smtClean="0">
                <a:solidFill>
                  <a:srgbClr val="000000"/>
                </a:solidFill>
              </a:rPr>
              <a:t>node:species</a:t>
            </a:r>
            <a:r>
              <a:rPr lang="en-US" sz="2800" b="1" dirty="0">
                <a:solidFill>
                  <a:srgbClr val="000000"/>
                </a:solidFill>
              </a:rPr>
              <a:t>(species='</a:t>
            </a:r>
            <a:r>
              <a:rPr lang="en-US" sz="2800" b="1" dirty="0" err="1">
                <a:solidFill>
                  <a:srgbClr val="000000"/>
                </a:solidFill>
              </a:rPr>
              <a:t>Dalek</a:t>
            </a:r>
            <a:r>
              <a:rPr lang="en-US" sz="2800" b="1" dirty="0">
                <a:solidFill>
                  <a:srgbClr val="000000"/>
                </a:solidFill>
              </a:rPr>
              <a:t>') </a:t>
            </a:r>
          </a:p>
          <a:p>
            <a:pPr marL="0" indent="0">
              <a:buNone/>
            </a:pPr>
            <a:r>
              <a:rPr lang="en-US" sz="2800" b="1" dirty="0" smtClean="0">
                <a:solidFill>
                  <a:srgbClr val="000000"/>
                </a:solidFill>
              </a:rPr>
              <a:t>MATCH </a:t>
            </a:r>
            <a:r>
              <a:rPr lang="en-US" sz="2800" b="1" dirty="0" err="1">
                <a:solidFill>
                  <a:srgbClr val="000000"/>
                </a:solidFill>
              </a:rPr>
              <a:t>daleks</a:t>
            </a:r>
            <a:r>
              <a:rPr lang="en-US" sz="2800" b="1" dirty="0">
                <a:solidFill>
                  <a:srgbClr val="000000"/>
                </a:solidFill>
              </a:rPr>
              <a:t>-[:APPEARED_IN]-&gt;episode&lt;-[:USED_IN]-</a:t>
            </a:r>
          </a:p>
          <a:p>
            <a:pPr marL="0" indent="0">
              <a:buNone/>
            </a:pPr>
            <a:r>
              <a:rPr lang="en-US" sz="2800" b="1" dirty="0">
                <a:solidFill>
                  <a:srgbClr val="000000"/>
                </a:solidFill>
              </a:rPr>
              <a:t>            ()&lt;-[:MEMBER_OF]-()-[:COMPOSED_OF]-&gt; </a:t>
            </a:r>
          </a:p>
          <a:p>
            <a:pPr marL="0" indent="0">
              <a:buNone/>
            </a:pPr>
            <a:r>
              <a:rPr lang="en-US" sz="2800" b="1" dirty="0">
                <a:solidFill>
                  <a:srgbClr val="000000"/>
                </a:solidFill>
              </a:rPr>
              <a:t>            part-[:ORIGINAL_PROP]-&gt;</a:t>
            </a:r>
            <a:r>
              <a:rPr lang="en-US" sz="2800" b="1" dirty="0" err="1">
                <a:solidFill>
                  <a:srgbClr val="000000"/>
                </a:solidFill>
              </a:rPr>
              <a:t>originalprop</a:t>
            </a:r>
            <a:endParaRPr lang="en-US" sz="2800" b="1" dirty="0">
              <a:solidFill>
                <a:srgbClr val="000000"/>
              </a:solidFill>
            </a:endParaRPr>
          </a:p>
          <a:p>
            <a:pPr marL="0" indent="0">
              <a:buNone/>
            </a:pPr>
            <a:r>
              <a:rPr lang="en-US" sz="2800" b="1" dirty="0" smtClean="0">
                <a:solidFill>
                  <a:srgbClr val="C0504D"/>
                </a:solidFill>
              </a:rPr>
              <a:t>RETURN </a:t>
            </a:r>
            <a:r>
              <a:rPr lang="en-US" sz="2800" b="1" dirty="0" err="1">
                <a:solidFill>
                  <a:srgbClr val="C0504D"/>
                </a:solidFill>
              </a:rPr>
              <a:t>originalprop.name</a:t>
            </a:r>
            <a:r>
              <a:rPr lang="en-US" sz="2800" b="1" dirty="0">
                <a:solidFill>
                  <a:srgbClr val="C0504D"/>
                </a:solidFill>
              </a:rPr>
              <a:t>, </a:t>
            </a:r>
            <a:r>
              <a:rPr lang="en-US" sz="2800" b="1" dirty="0" err="1">
                <a:solidFill>
                  <a:srgbClr val="C0504D"/>
                </a:solidFill>
              </a:rPr>
              <a:t>part.type</a:t>
            </a:r>
            <a:r>
              <a:rPr lang="en-US" sz="2800" b="1" dirty="0">
                <a:solidFill>
                  <a:srgbClr val="C0504D"/>
                </a:solidFill>
              </a:rPr>
              <a:t>, </a:t>
            </a:r>
            <a:r>
              <a:rPr lang="en-US" sz="2800" b="1" dirty="0" smtClean="0">
                <a:solidFill>
                  <a:srgbClr val="C0504D"/>
                </a:solidFill>
              </a:rPr>
              <a:t>COUNT(episode) </a:t>
            </a:r>
            <a:endParaRPr lang="en-US" sz="2800" b="1" dirty="0">
              <a:solidFill>
                <a:srgbClr val="C0504D"/>
              </a:solidFill>
            </a:endParaRPr>
          </a:p>
          <a:p>
            <a:pPr marL="0" indent="0">
              <a:buNone/>
            </a:pPr>
            <a:r>
              <a:rPr lang="en-US" sz="2800" b="1" dirty="0" smtClean="0">
                <a:solidFill>
                  <a:srgbClr val="C0504D"/>
                </a:solidFill>
              </a:rPr>
              <a:t>ORDER BY COUNT(episode) DESC</a:t>
            </a:r>
            <a:endParaRPr lang="en-US" sz="2800" b="1" dirty="0">
              <a:solidFill>
                <a:srgbClr val="C0504D"/>
              </a:solidFill>
            </a:endParaRPr>
          </a:p>
          <a:p>
            <a:pPr marL="0" indent="0">
              <a:buNone/>
            </a:pPr>
            <a:r>
              <a:rPr lang="en-US" sz="2800" b="1" dirty="0" smtClean="0">
                <a:solidFill>
                  <a:srgbClr val="C0504D"/>
                </a:solidFill>
              </a:rPr>
              <a:t>LIMIT </a:t>
            </a:r>
            <a:r>
              <a:rPr lang="en-US" sz="2800" b="1" dirty="0">
                <a:solidFill>
                  <a:srgbClr val="C0504D"/>
                </a:solidFill>
              </a:rPr>
              <a:t>1</a:t>
            </a:r>
            <a:endParaRPr lang="en-US" sz="2800" b="1" dirty="0">
              <a:solidFill>
                <a:srgbClr val="C0504D"/>
              </a:solidFill>
              <a:latin typeface="Arial"/>
              <a:cs typeface="Arial"/>
            </a:endParaRPr>
          </a:p>
        </p:txBody>
      </p:sp>
      <p:pic>
        <p:nvPicPr>
          <p:cNvPr id="9" name="Picture 8" descr="dalek.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1988" y="550831"/>
            <a:ext cx="1041498" cy="1467753"/>
          </a:xfrm>
          <a:prstGeom prst="rect">
            <a:avLst/>
          </a:prstGeom>
        </p:spPr>
      </p:pic>
      <p:sp>
        <p:nvSpPr>
          <p:cNvPr id="10" name="TextBox 9"/>
          <p:cNvSpPr txBox="1"/>
          <p:nvPr/>
        </p:nvSpPr>
        <p:spPr>
          <a:xfrm>
            <a:off x="3606106" y="490098"/>
            <a:ext cx="3321472" cy="646331"/>
          </a:xfrm>
          <a:prstGeom prst="rect">
            <a:avLst/>
          </a:prstGeom>
          <a:noFill/>
        </p:spPr>
        <p:txBody>
          <a:bodyPr wrap="square" rtlCol="0">
            <a:spAutoFit/>
          </a:bodyPr>
          <a:lstStyle/>
          <a:p>
            <a:pPr algn="ctr"/>
            <a:r>
              <a:rPr lang="en-US" sz="3600" dirty="0" smtClean="0">
                <a:solidFill>
                  <a:srgbClr val="000000"/>
                </a:solidFill>
                <a:latin typeface="Dalek"/>
                <a:cs typeface="Dalek"/>
              </a:rPr>
              <a:t>Return Values</a:t>
            </a:r>
            <a:endParaRPr lang="en-US" sz="3600" dirty="0">
              <a:solidFill>
                <a:srgbClr val="000000"/>
              </a:solidFill>
              <a:latin typeface="Dalek"/>
              <a:cs typeface="Dalek"/>
            </a:endParaRPr>
          </a:p>
        </p:txBody>
      </p:sp>
    </p:spTree>
    <p:extLst>
      <p:ext uri="{BB962C8B-B14F-4D97-AF65-F5344CB8AC3E}">
        <p14:creationId xmlns:p14="http://schemas.microsoft.com/office/powerpoint/2010/main" val="187485628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Dalek</a:t>
            </a:r>
            <a:r>
              <a:rPr lang="en-US" dirty="0" smtClean="0"/>
              <a:t> Props</a:t>
            </a:r>
            <a:endParaRPr lang="en-US" dirty="0"/>
          </a:p>
        </p:txBody>
      </p:sp>
      <p:pic>
        <p:nvPicPr>
          <p:cNvPr id="3" name="Picture 2" descr="dalek-prop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2826" y="1340422"/>
            <a:ext cx="6842791" cy="4339941"/>
          </a:xfrm>
          <a:prstGeom prst="rect">
            <a:avLst/>
          </a:prstGeom>
        </p:spPr>
      </p:pic>
    </p:spTree>
    <p:extLst>
      <p:ext uri="{BB962C8B-B14F-4D97-AF65-F5344CB8AC3E}">
        <p14:creationId xmlns:p14="http://schemas.microsoft.com/office/powerpoint/2010/main" val="345234758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Focus on processing paths with Cypher</a:t>
            </a:r>
            <a:endParaRPr lang="en-US" dirty="0"/>
          </a:p>
          <a:p>
            <a:r>
              <a:rPr lang="en-US" dirty="0"/>
              <a:t>Find how many times the Doctor regenerated between Tom Baker and Christopher </a:t>
            </a:r>
            <a:r>
              <a:rPr lang="en-US" dirty="0" err="1"/>
              <a:t>Eccleston</a:t>
            </a:r>
            <a:endParaRPr lang="en-US" dirty="0"/>
          </a:p>
          <a:p>
            <a:pPr lvl="1"/>
            <a:r>
              <a:rPr lang="en-US" dirty="0" smtClean="0"/>
              <a:t>Use </a:t>
            </a:r>
            <a:r>
              <a:rPr lang="en-US" dirty="0" smtClean="0">
                <a:latin typeface="Courier New"/>
                <a:cs typeface="Courier New"/>
              </a:rPr>
              <a:t>LENGTH</a:t>
            </a:r>
          </a:p>
          <a:p>
            <a:pPr lvl="1"/>
            <a:r>
              <a:rPr lang="en-US" dirty="0" smtClean="0"/>
              <a:t>Constrain the path to </a:t>
            </a:r>
            <a:r>
              <a:rPr lang="en-US" dirty="0" smtClean="0">
                <a:latin typeface="Courier New"/>
                <a:cs typeface="Courier New"/>
              </a:rPr>
              <a:t>REGENERATES_TO</a:t>
            </a:r>
            <a:r>
              <a:rPr lang="en-US" dirty="0" smtClean="0"/>
              <a:t> relationships</a:t>
            </a:r>
          </a:p>
          <a:p>
            <a:r>
              <a:rPr lang="en-US" dirty="0" smtClean="0"/>
              <a:t>Find the longest continuous story arc with the Master</a:t>
            </a:r>
          </a:p>
          <a:p>
            <a:pPr lvl="1"/>
            <a:r>
              <a:rPr lang="en-US" dirty="0" smtClean="0"/>
              <a:t>Hint: number of path hops = number of episodes -1</a:t>
            </a:r>
          </a:p>
          <a:p>
            <a:pPr lvl="1"/>
            <a:r>
              <a:rPr lang="en-US" dirty="0" smtClean="0"/>
              <a:t>Use nested </a:t>
            </a:r>
            <a:r>
              <a:rPr lang="en-US" dirty="0" smtClean="0">
                <a:latin typeface="Courier New"/>
                <a:cs typeface="Courier New"/>
              </a:rPr>
              <a:t>WHERE</a:t>
            </a:r>
            <a:r>
              <a:rPr lang="en-US" dirty="0" smtClean="0"/>
              <a:t> clause, </a:t>
            </a:r>
            <a:r>
              <a:rPr lang="en-US" dirty="0" smtClean="0">
                <a:latin typeface="Courier New"/>
                <a:cs typeface="Courier New"/>
              </a:rPr>
              <a:t>ALL</a:t>
            </a:r>
            <a:r>
              <a:rPr lang="en-US" dirty="0" smtClean="0"/>
              <a:t> and </a:t>
            </a:r>
            <a:r>
              <a:rPr lang="en-US" dirty="0" smtClean="0">
                <a:latin typeface="Courier New"/>
                <a:cs typeface="Courier New"/>
              </a:rPr>
              <a:t>NODES()</a:t>
            </a:r>
          </a:p>
        </p:txBody>
      </p:sp>
    </p:spTree>
    <p:extLst>
      <p:ext uri="{BB962C8B-B14F-4D97-AF65-F5344CB8AC3E}">
        <p14:creationId xmlns:p14="http://schemas.microsoft.com/office/powerpoint/2010/main" val="292719680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Path Lengths</a:t>
            </a:r>
            <a:endParaRPr lang="en-US" dirty="0"/>
          </a:p>
        </p:txBody>
      </p:sp>
      <p:sp>
        <p:nvSpPr>
          <p:cNvPr id="3" name="Content Placeholder 2"/>
          <p:cNvSpPr>
            <a:spLocks noGrp="1"/>
          </p:cNvSpPr>
          <p:nvPr>
            <p:ph idx="1"/>
          </p:nvPr>
        </p:nvSpPr>
        <p:spPr/>
        <p:txBody>
          <a:bodyPr/>
          <a:lstStyle/>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a:latin typeface="Courier New"/>
                <a:cs typeface="Courier New"/>
              </a:rPr>
              <a:t>*</a:t>
            </a:r>
            <a:r>
              <a:rPr lang="en-US" sz="2400" dirty="0">
                <a:latin typeface="Courier New"/>
                <a:cs typeface="Courier New"/>
              </a:rPr>
              <a:t>]-&gt;() </a:t>
            </a:r>
          </a:p>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MATCH path </a:t>
            </a:r>
            <a:r>
              <a:rPr lang="en-US" sz="2400" dirty="0">
                <a:latin typeface="Courier New"/>
                <a:cs typeface="Courier New"/>
              </a:rPr>
              <a:t>= (episode)-[:NEXT</a:t>
            </a:r>
            <a:r>
              <a:rPr lang="en-US" sz="2400" b="1" dirty="0" smtClean="0">
                <a:latin typeface="Courier New"/>
                <a:cs typeface="Courier New"/>
              </a:rPr>
              <a:t>*1..5</a:t>
            </a:r>
            <a:r>
              <a:rPr lang="en-US" sz="2400" dirty="0" smtClean="0">
                <a:latin typeface="Courier New"/>
                <a:cs typeface="Courier New"/>
              </a:rPr>
              <a:t>]</a:t>
            </a:r>
            <a:r>
              <a:rPr lang="en-US" sz="2400" dirty="0">
                <a:latin typeface="Courier New"/>
                <a:cs typeface="Courier New"/>
              </a:rPr>
              <a:t>-&gt;() </a:t>
            </a:r>
          </a:p>
          <a:p>
            <a:endParaRPr lang="en-US" dirty="0" smtClean="0"/>
          </a:p>
          <a:p>
            <a:endParaRPr lang="en-US" dirty="0"/>
          </a:p>
        </p:txBody>
      </p:sp>
    </p:spTree>
    <p:extLst>
      <p:ext uri="{BB962C8B-B14F-4D97-AF65-F5344CB8AC3E}">
        <p14:creationId xmlns:p14="http://schemas.microsoft.com/office/powerpoint/2010/main" val="3651306348"/>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08000"/>
            <a:ext cx="9144000" cy="5195454"/>
          </a:xfrm>
          <a:prstGeom prst="rect">
            <a:avLst/>
          </a:prstGeom>
        </p:spPr>
      </p:pic>
    </p:spTree>
    <p:extLst>
      <p:ext uri="{BB962C8B-B14F-4D97-AF65-F5344CB8AC3E}">
        <p14:creationId xmlns:p14="http://schemas.microsoft.com/office/powerpoint/2010/main" val="3511841331"/>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8g</a:t>
            </a:r>
            <a:endParaRPr lang="en-US" dirty="0"/>
          </a:p>
        </p:txBody>
      </p:sp>
      <p:sp>
        <p:nvSpPr>
          <p:cNvPr id="3" name="Content Placeholder 2"/>
          <p:cNvSpPr>
            <a:spLocks noGrp="1"/>
          </p:cNvSpPr>
          <p:nvPr>
            <p:ph idx="1"/>
          </p:nvPr>
        </p:nvSpPr>
        <p:spPr/>
        <p:txBody>
          <a:bodyPr>
            <a:normAutofit/>
          </a:bodyPr>
          <a:lstStyle/>
          <a:p>
            <a:r>
              <a:rPr lang="en-US" dirty="0" smtClean="0"/>
              <a:t>Focus on calling graph algorithms from Cypher</a:t>
            </a:r>
          </a:p>
          <a:p>
            <a:endParaRPr lang="en-US" dirty="0"/>
          </a:p>
          <a:p>
            <a:r>
              <a:rPr lang="en-US" dirty="0" smtClean="0"/>
              <a:t>Find how many episodes there have been </a:t>
            </a:r>
          </a:p>
          <a:p>
            <a:pPr lvl="1"/>
            <a:r>
              <a:rPr lang="en-US" dirty="0" smtClean="0"/>
              <a:t>Hint: episode numbers are strange</a:t>
            </a:r>
          </a:p>
          <a:p>
            <a:r>
              <a:rPr lang="en-US" dirty="0" smtClean="0"/>
              <a:t>Use </a:t>
            </a:r>
            <a:r>
              <a:rPr lang="en-US" dirty="0" err="1" smtClean="0">
                <a:latin typeface="Courier New"/>
                <a:cs typeface="Courier New"/>
              </a:rPr>
              <a:t>shortestPath</a:t>
            </a:r>
            <a:r>
              <a:rPr lang="en-US" dirty="0" smtClean="0"/>
              <a:t> algorithm</a:t>
            </a:r>
            <a:endParaRPr lang="en-US" dirty="0"/>
          </a:p>
          <a:p>
            <a:pPr lvl="1"/>
            <a:r>
              <a:rPr lang="en-US" dirty="0" smtClean="0"/>
              <a:t>And </a:t>
            </a:r>
            <a:r>
              <a:rPr lang="en-US" smtClean="0"/>
              <a:t>the </a:t>
            </a:r>
            <a:r>
              <a:rPr lang="en-US" smtClean="0">
                <a:latin typeface="Courier New"/>
                <a:cs typeface="Courier New"/>
              </a:rPr>
              <a:t>LENGTH </a:t>
            </a:r>
            <a:r>
              <a:rPr lang="en-US" smtClean="0"/>
              <a:t>function</a:t>
            </a:r>
            <a:endParaRPr lang="en-US" dirty="0" smtClean="0"/>
          </a:p>
        </p:txBody>
      </p:sp>
    </p:spTree>
    <p:extLst>
      <p:ext uri="{BB962C8B-B14F-4D97-AF65-F5344CB8AC3E}">
        <p14:creationId xmlns:p14="http://schemas.microsoft.com/office/powerpoint/2010/main" val="3196754136"/>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9</a:t>
            </a:r>
            <a:endParaRPr lang="en-US" dirty="0"/>
          </a:p>
        </p:txBody>
      </p:sp>
      <p:sp>
        <p:nvSpPr>
          <p:cNvPr id="5" name="Subtitle 4"/>
          <p:cNvSpPr>
            <a:spLocks noGrp="1"/>
          </p:cNvSpPr>
          <p:nvPr>
            <p:ph type="subTitle" idx="1"/>
          </p:nvPr>
        </p:nvSpPr>
        <p:spPr/>
        <p:txBody>
          <a:bodyPr/>
          <a:lstStyle/>
          <a:p>
            <a:r>
              <a:rPr lang="en-US" dirty="0" smtClean="0"/>
              <a:t>Graph Algorithms</a:t>
            </a:r>
            <a:endParaRPr lang="en-US" dirty="0"/>
          </a:p>
        </p:txBody>
      </p:sp>
    </p:spTree>
    <p:extLst>
      <p:ext uri="{BB962C8B-B14F-4D97-AF65-F5344CB8AC3E}">
        <p14:creationId xmlns:p14="http://schemas.microsoft.com/office/powerpoint/2010/main" val="2107939509"/>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
            </a:r>
            <a:r>
              <a:rPr lang="en-US" dirty="0" err="1" smtClean="0"/>
              <a:t>Algos</a:t>
            </a:r>
            <a:endParaRPr lang="en-US" dirty="0"/>
          </a:p>
        </p:txBody>
      </p:sp>
      <p:sp>
        <p:nvSpPr>
          <p:cNvPr id="3" name="Content Placeholder 2"/>
          <p:cNvSpPr>
            <a:spLocks noGrp="1"/>
          </p:cNvSpPr>
          <p:nvPr>
            <p:ph idx="1"/>
          </p:nvPr>
        </p:nvSpPr>
        <p:spPr/>
        <p:txBody>
          <a:bodyPr>
            <a:normAutofit/>
          </a:bodyPr>
          <a:lstStyle/>
          <a:p>
            <a:r>
              <a:rPr lang="en-US" dirty="0" smtClean="0"/>
              <a:t>Payback time for Algorithms 101</a:t>
            </a:r>
          </a:p>
          <a:p>
            <a:r>
              <a:rPr lang="en-US" dirty="0" smtClean="0"/>
              <a:t>Graph </a:t>
            </a:r>
            <a:r>
              <a:rPr lang="en-US" dirty="0" err="1" smtClean="0"/>
              <a:t>algos</a:t>
            </a:r>
            <a:r>
              <a:rPr lang="en-US" dirty="0" smtClean="0"/>
              <a:t> are a higher level of abstraction</a:t>
            </a:r>
          </a:p>
          <a:p>
            <a:pPr lvl="1"/>
            <a:r>
              <a:rPr lang="en-US" dirty="0" smtClean="0"/>
              <a:t>You do less work!</a:t>
            </a:r>
          </a:p>
          <a:p>
            <a:r>
              <a:rPr lang="en-US" dirty="0" smtClean="0"/>
              <a:t>The database comes with a set of useful algorithms built-in</a:t>
            </a:r>
          </a:p>
          <a:p>
            <a:pPr lvl="1"/>
            <a:r>
              <a:rPr lang="en-US" dirty="0"/>
              <a:t>Time to get some payback from Algorithms </a:t>
            </a:r>
            <a:r>
              <a:rPr lang="en-US" dirty="0" smtClean="0"/>
              <a:t>101</a:t>
            </a:r>
          </a:p>
        </p:txBody>
      </p:sp>
    </p:spTree>
    <p:extLst>
      <p:ext uri="{BB962C8B-B14F-4D97-AF65-F5344CB8AC3E}">
        <p14:creationId xmlns:p14="http://schemas.microsoft.com/office/powerpoint/2010/main" val="10812150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Dynamo: Amazon’s Highly Available Key-Value Store” (2007</a:t>
            </a:r>
            <a:r>
              <a:rPr lang="en-US" dirty="0" smtClean="0"/>
              <a:t>)</a:t>
            </a:r>
            <a:endParaRPr lang="en-US" dirty="0"/>
          </a:p>
          <a:p>
            <a:r>
              <a:rPr lang="en-US" dirty="0"/>
              <a:t>Data model:</a:t>
            </a:r>
          </a:p>
          <a:p>
            <a:pPr lvl="1"/>
            <a:r>
              <a:rPr lang="en-US" dirty="0"/>
              <a:t>Global key-value mapping</a:t>
            </a:r>
          </a:p>
          <a:p>
            <a:pPr lvl="1"/>
            <a:r>
              <a:rPr lang="en-US" dirty="0" smtClean="0"/>
              <a:t>Big scalable </a:t>
            </a:r>
            <a:r>
              <a:rPr lang="en-US" dirty="0" err="1" smtClean="0"/>
              <a:t>HashMap</a:t>
            </a:r>
            <a:endParaRPr lang="en-US" dirty="0" smtClean="0"/>
          </a:p>
          <a:p>
            <a:pPr lvl="1"/>
            <a:r>
              <a:rPr lang="en-US" dirty="0" smtClean="0"/>
              <a:t>Highly fault tolerant (typically)</a:t>
            </a:r>
            <a:endParaRPr lang="en-US" dirty="0"/>
          </a:p>
          <a:p>
            <a:r>
              <a:rPr lang="en-US" dirty="0"/>
              <a:t>Examples:</a:t>
            </a:r>
          </a:p>
          <a:p>
            <a:pPr lvl="1"/>
            <a:r>
              <a:rPr lang="en-US" dirty="0" err="1" smtClean="0"/>
              <a:t>Riak</a:t>
            </a:r>
            <a:r>
              <a:rPr lang="en-US" dirty="0" smtClean="0"/>
              <a:t>, </a:t>
            </a:r>
            <a:r>
              <a:rPr lang="en-US" dirty="0" err="1" smtClean="0"/>
              <a:t>Redis</a:t>
            </a:r>
            <a:r>
              <a:rPr lang="en-US" dirty="0" smtClean="0"/>
              <a:t>, </a:t>
            </a:r>
            <a:r>
              <a:rPr lang="en-US" dirty="0" err="1" smtClean="0"/>
              <a:t>Voldemort</a:t>
            </a:r>
            <a:endParaRPr lang="en-US" dirty="0"/>
          </a:p>
        </p:txBody>
      </p:sp>
      <p:pic>
        <p:nvPicPr>
          <p:cNvPr id="4" name="Picture 3"/>
          <p:cNvPicPr>
            <a:picLocks noChangeAspect="1"/>
          </p:cNvPicPr>
          <p:nvPr/>
        </p:nvPicPr>
        <p:blipFill>
          <a:blip r:embed="rId3"/>
          <a:stretch>
            <a:fillRect/>
          </a:stretch>
        </p:blipFill>
        <p:spPr>
          <a:xfrm>
            <a:off x="6023264" y="2874819"/>
            <a:ext cx="1828800" cy="2133600"/>
          </a:xfrm>
          <a:prstGeom prst="rect">
            <a:avLst/>
          </a:prstGeom>
        </p:spPr>
      </p:pic>
    </p:spTree>
    <p:extLst>
      <p:ext uri="{BB962C8B-B14F-4D97-AF65-F5344CB8AC3E}">
        <p14:creationId xmlns:p14="http://schemas.microsoft.com/office/powerpoint/2010/main" val="2951508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versus The Master</a:t>
            </a:r>
            <a:endParaRPr lang="en-US" dirty="0"/>
          </a:p>
        </p:txBody>
      </p:sp>
      <p:sp>
        <p:nvSpPr>
          <p:cNvPr id="8" name="Content Placeholder 7"/>
          <p:cNvSpPr>
            <a:spLocks noGrp="1"/>
          </p:cNvSpPr>
          <p:nvPr>
            <p:ph idx="1"/>
          </p:nvPr>
        </p:nvSpPr>
        <p:spPr/>
        <p:txBody>
          <a:bodyPr/>
          <a:lstStyle/>
          <a:p>
            <a:r>
              <a:rPr lang="en-US" dirty="0" smtClean="0"/>
              <a:t>The Doctor and the Master been around for a while</a:t>
            </a:r>
          </a:p>
          <a:p>
            <a:r>
              <a:rPr lang="en-US" dirty="0" smtClean="0"/>
              <a:t>But what’s the key feature of their relationship?</a:t>
            </a:r>
          </a:p>
          <a:p>
            <a:pPr lvl="1"/>
            <a:r>
              <a:rPr lang="en-US" dirty="0" smtClean="0"/>
              <a:t>They’re both </a:t>
            </a:r>
            <a:r>
              <a:rPr lang="en-US" dirty="0" err="1" smtClean="0"/>
              <a:t>timelords</a:t>
            </a:r>
            <a:r>
              <a:rPr lang="en-US" dirty="0" smtClean="0"/>
              <a:t>, they both come from </a:t>
            </a:r>
            <a:r>
              <a:rPr lang="en-US" dirty="0" err="1" smtClean="0"/>
              <a:t>Gallifrey</a:t>
            </a:r>
            <a:r>
              <a:rPr lang="en-US" dirty="0" smtClean="0"/>
              <a:t>, they’ve fought</a:t>
            </a:r>
            <a:endParaRPr lang="en-US" dirty="0"/>
          </a:p>
        </p:txBody>
      </p:sp>
    </p:spTree>
    <p:extLst>
      <p:ext uri="{BB962C8B-B14F-4D97-AF65-F5344CB8AC3E}">
        <p14:creationId xmlns:p14="http://schemas.microsoft.com/office/powerpoint/2010/main" val="2965772535"/>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the Shortest Path!</a:t>
            </a:r>
            <a:endParaRPr lang="en-US" dirty="0"/>
          </a:p>
        </p:txBody>
      </p:sp>
      <p:sp>
        <p:nvSpPr>
          <p:cNvPr id="3" name="Content Placeholder 2"/>
          <p:cNvSpPr>
            <a:spLocks noGrp="1"/>
          </p:cNvSpPr>
          <p:nvPr>
            <p:ph idx="1"/>
          </p:nvPr>
        </p:nvSpPr>
        <p:spPr>
          <a:xfrm>
            <a:off x="265545" y="1276928"/>
            <a:ext cx="8659091" cy="1101436"/>
          </a:xfrm>
        </p:spPr>
        <p:txBody>
          <a:bodyPr>
            <a:normAutofit/>
          </a:bodyPr>
          <a:lstStyle/>
          <a:p>
            <a:pPr marL="0" indent="0" algn="ctr">
              <a:buNone/>
            </a:pPr>
            <a:r>
              <a:rPr lang="en-US" sz="2000" dirty="0" smtClean="0"/>
              <a:t>What’s the most direct path between the Doctor and the Master?</a:t>
            </a:r>
            <a:endParaRPr lang="en-US" sz="2000" dirty="0"/>
          </a:p>
        </p:txBody>
      </p:sp>
      <p:sp>
        <p:nvSpPr>
          <p:cNvPr id="4" name="TextBox 3"/>
          <p:cNvSpPr txBox="1"/>
          <p:nvPr/>
        </p:nvSpPr>
        <p:spPr>
          <a:xfrm>
            <a:off x="265545" y="1858819"/>
            <a:ext cx="8543637" cy="3416320"/>
          </a:xfrm>
          <a:prstGeom prst="rect">
            <a:avLst/>
          </a:prstGeom>
          <a:noFill/>
        </p:spPr>
        <p:txBody>
          <a:bodyPr wrap="square" rtlCol="0">
            <a:spAutoFit/>
          </a:bodyPr>
          <a:lstStyle/>
          <a:p>
            <a:r>
              <a:rPr lang="en-US" dirty="0" smtClean="0">
                <a:latin typeface="Courier New"/>
                <a:cs typeface="Courier New"/>
              </a:rPr>
              <a:t>Node </a:t>
            </a:r>
            <a:r>
              <a:rPr lang="en-US" dirty="0" err="1">
                <a:latin typeface="Courier New"/>
                <a:cs typeface="Courier New"/>
              </a:rPr>
              <a:t>theMaster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smtClean="0">
                <a:latin typeface="Courier New"/>
                <a:cs typeface="Courier New"/>
              </a:rPr>
              <a:t>Node </a:t>
            </a:r>
            <a:r>
              <a:rPr lang="en-US" dirty="0" err="1">
                <a:latin typeface="Courier New"/>
                <a:cs typeface="Courier New"/>
              </a:rPr>
              <a:t>theDoctor</a:t>
            </a:r>
            <a:r>
              <a:rPr lang="en-US" dirty="0">
                <a:latin typeface="Courier New"/>
                <a:cs typeface="Courier New"/>
              </a:rPr>
              <a:t> = </a:t>
            </a:r>
            <a:r>
              <a:rPr lang="en-US" dirty="0" smtClean="0">
                <a:latin typeface="Courier New"/>
                <a:cs typeface="Courier New"/>
              </a:rPr>
              <a:t>…</a:t>
            </a:r>
            <a:endParaRPr lang="en-US" dirty="0">
              <a:latin typeface="Courier New"/>
              <a:cs typeface="Courier New"/>
            </a:endParaRPr>
          </a:p>
          <a:p>
            <a:r>
              <a:rPr lang="en-US" dirty="0">
                <a:latin typeface="Courier New"/>
                <a:cs typeface="Courier New"/>
              </a:rPr>
              <a:t>        </a:t>
            </a:r>
          </a:p>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maxDepth</a:t>
            </a:r>
            <a:r>
              <a:rPr lang="en-US" dirty="0">
                <a:latin typeface="Courier New"/>
                <a:cs typeface="Courier New"/>
              </a:rPr>
              <a:t> = 5; </a:t>
            </a:r>
            <a:endParaRPr lang="en-US" u="sng" dirty="0">
              <a:latin typeface="Courier New"/>
              <a:cs typeface="Courier New"/>
            </a:endParaRPr>
          </a:p>
          <a:p>
            <a:r>
              <a:rPr lang="en-US" dirty="0" err="1" smtClean="0">
                <a:latin typeface="Courier New"/>
                <a:cs typeface="Courier New"/>
              </a:rPr>
              <a:t>PathFinder</a:t>
            </a:r>
            <a:r>
              <a:rPr lang="en-US" dirty="0">
                <a:latin typeface="Courier New"/>
                <a:cs typeface="Courier New"/>
              </a:rPr>
              <a:t>&lt;Path&gt; </a:t>
            </a:r>
            <a:r>
              <a:rPr lang="en-US" dirty="0" err="1">
                <a:latin typeface="Courier New"/>
                <a:cs typeface="Courier New"/>
              </a:rPr>
              <a:t>shortestPathFinder</a:t>
            </a:r>
            <a:r>
              <a:rPr lang="en-US" dirty="0">
                <a:latin typeface="Courier New"/>
                <a:cs typeface="Courier New"/>
              </a:rPr>
              <a:t> =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GraphAlgoFactory.</a:t>
            </a:r>
            <a:r>
              <a:rPr lang="en-US" i="1" dirty="0" err="1" smtClean="0">
                <a:latin typeface="Courier New"/>
                <a:cs typeface="Courier New"/>
              </a:rPr>
              <a:t>shortestPath</a:t>
            </a:r>
            <a:r>
              <a:rPr lang="en-US" i="1" dirty="0" smtClean="0">
                <a:latin typeface="Courier New"/>
                <a:cs typeface="Courier New"/>
              </a:rPr>
              <a:t>(</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Traversal.expanderForAllTypes</a:t>
            </a:r>
            <a:r>
              <a:rPr lang="en-US" i="1" dirty="0">
                <a:latin typeface="Courier New"/>
                <a:cs typeface="Courier New"/>
              </a:rPr>
              <a:t>(), </a:t>
            </a:r>
            <a:r>
              <a:rPr lang="en-US" i="1" dirty="0" smtClean="0">
                <a:latin typeface="Courier New"/>
                <a:cs typeface="Courier New"/>
              </a:rPr>
              <a:t/>
            </a:r>
            <a:br>
              <a:rPr lang="en-US" i="1" dirty="0" smtClean="0">
                <a:latin typeface="Courier New"/>
                <a:cs typeface="Courier New"/>
              </a:rPr>
            </a:br>
            <a:r>
              <a:rPr lang="en-US" i="1" dirty="0" smtClean="0">
                <a:latin typeface="Courier New"/>
                <a:cs typeface="Courier New"/>
              </a:rPr>
              <a:t>                           </a:t>
            </a:r>
            <a:r>
              <a:rPr lang="en-US" i="1" dirty="0" err="1" smtClean="0">
                <a:latin typeface="Courier New"/>
                <a:cs typeface="Courier New"/>
              </a:rPr>
              <a:t>maxDepth</a:t>
            </a:r>
            <a:r>
              <a:rPr lang="en-US" i="1" dirty="0">
                <a:latin typeface="Courier New"/>
                <a:cs typeface="Courier New"/>
              </a:rPr>
              <a:t>);</a:t>
            </a:r>
          </a:p>
          <a:p>
            <a:r>
              <a:rPr lang="en-US" dirty="0">
                <a:latin typeface="Courier New"/>
                <a:cs typeface="Courier New"/>
              </a:rPr>
              <a:t>        </a:t>
            </a:r>
          </a:p>
          <a:p>
            <a:r>
              <a:rPr lang="en-US" dirty="0" smtClean="0">
                <a:latin typeface="Courier New"/>
                <a:cs typeface="Courier New"/>
              </a:rPr>
              <a:t>Path </a:t>
            </a:r>
            <a:r>
              <a:rPr lang="en-US" dirty="0" err="1">
                <a:latin typeface="Courier New"/>
                <a:cs typeface="Courier New"/>
              </a:rPr>
              <a:t>shortestPath</a:t>
            </a:r>
            <a:r>
              <a:rPr lang="en-US" dirty="0">
                <a:latin typeface="Courier New"/>
                <a:cs typeface="Courier New"/>
              </a:rPr>
              <a:t> </a:t>
            </a:r>
            <a:r>
              <a:rPr lang="en-US" dirty="0" smtClean="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shortestPathFinder.findSinglePath</a:t>
            </a:r>
            <a:r>
              <a:rPr lang="en-US" dirty="0">
                <a:latin typeface="Courier New"/>
                <a:cs typeface="Courier New"/>
              </a:rPr>
              <a:t>(</a:t>
            </a:r>
            <a:r>
              <a:rPr lang="en-US" dirty="0" err="1">
                <a:latin typeface="Courier New"/>
                <a:cs typeface="Courier New"/>
              </a:rPr>
              <a:t>theDoctor</a:t>
            </a:r>
            <a:r>
              <a:rPr lang="en-US" dirty="0">
                <a:latin typeface="Courier New"/>
                <a:cs typeface="Courier New"/>
              </a:rPr>
              <a:t>, </a:t>
            </a:r>
            <a:r>
              <a:rPr lang="en-US" dirty="0" err="1">
                <a:latin typeface="Courier New"/>
                <a:cs typeface="Courier New"/>
              </a:rPr>
              <a:t>theMaster</a:t>
            </a:r>
            <a:r>
              <a:rPr lang="en-US" dirty="0">
                <a:latin typeface="Courier New"/>
                <a:cs typeface="Courier New"/>
              </a:rPr>
              <a:t>)</a:t>
            </a:r>
            <a:r>
              <a:rPr lang="en-US" dirty="0" smtClean="0">
                <a:latin typeface="Courier New"/>
                <a:cs typeface="Courier New"/>
              </a:rPr>
              <a:t>;</a:t>
            </a:r>
          </a:p>
          <a:p>
            <a:endParaRPr lang="en-US" dirty="0">
              <a:latin typeface="Courier New"/>
              <a:cs typeface="Courier New"/>
            </a:endParaRPr>
          </a:p>
        </p:txBody>
      </p:sp>
    </p:spTree>
    <p:extLst>
      <p:ext uri="{BB962C8B-B14F-4D97-AF65-F5344CB8AC3E}">
        <p14:creationId xmlns:p14="http://schemas.microsoft.com/office/powerpoint/2010/main" val="3769496839"/>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finding</a:t>
            </a:r>
            <a:endParaRPr lang="en-US" dirty="0"/>
          </a:p>
        </p:txBody>
      </p:sp>
      <p:sp>
        <p:nvSpPr>
          <p:cNvPr id="3" name="Content Placeholder 2"/>
          <p:cNvSpPr>
            <a:spLocks noGrp="1"/>
          </p:cNvSpPr>
          <p:nvPr>
            <p:ph idx="1"/>
          </p:nvPr>
        </p:nvSpPr>
        <p:spPr>
          <a:xfrm>
            <a:off x="457200" y="1300018"/>
            <a:ext cx="8229600" cy="1586345"/>
          </a:xfrm>
        </p:spPr>
        <p:txBody>
          <a:bodyPr>
            <a:normAutofit/>
          </a:bodyPr>
          <a:lstStyle/>
          <a:p>
            <a:pPr marL="0" indent="0" algn="ctr">
              <a:buNone/>
            </a:pPr>
            <a:r>
              <a:rPr lang="en-US" sz="2400" dirty="0" smtClean="0"/>
              <a:t>Find </a:t>
            </a:r>
            <a:r>
              <a:rPr lang="en-US" sz="2400" b="1" u="sng" dirty="0" smtClean="0"/>
              <a:t>all</a:t>
            </a:r>
            <a:r>
              <a:rPr lang="en-US" sz="2400" dirty="0" smtClean="0"/>
              <a:t> the episodes where Rose Tyler fought the </a:t>
            </a:r>
            <a:r>
              <a:rPr lang="en-US" sz="2400" dirty="0" err="1" smtClean="0"/>
              <a:t>Daleks</a:t>
            </a:r>
            <a:endParaRPr lang="en-US" sz="2400" dirty="0" smtClean="0"/>
          </a:p>
        </p:txBody>
      </p:sp>
      <p:pic>
        <p:nvPicPr>
          <p:cNvPr id="5" name="Picture 4"/>
          <p:cNvPicPr>
            <a:picLocks noChangeAspect="1"/>
          </p:cNvPicPr>
          <p:nvPr/>
        </p:nvPicPr>
        <p:blipFill>
          <a:blip r:embed="rId2"/>
          <a:stretch>
            <a:fillRect/>
          </a:stretch>
        </p:blipFill>
        <p:spPr>
          <a:xfrm>
            <a:off x="681182" y="1676099"/>
            <a:ext cx="7135090" cy="4963540"/>
          </a:xfrm>
          <a:prstGeom prst="rect">
            <a:avLst/>
          </a:prstGeom>
        </p:spPr>
      </p:pic>
    </p:spTree>
    <p:extLst>
      <p:ext uri="{BB962C8B-B14F-4D97-AF65-F5344CB8AC3E}">
        <p14:creationId xmlns:p14="http://schemas.microsoft.com/office/powerpoint/2010/main" val="3221094322"/>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finder code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Node rose = ...</a:t>
            </a:r>
          </a:p>
          <a:p>
            <a:pPr marL="0" indent="0">
              <a:buNone/>
            </a:pPr>
            <a:r>
              <a:rPr lang="en-US" sz="1600" dirty="0">
                <a:latin typeface="Courier New"/>
                <a:cs typeface="Courier New"/>
              </a:rPr>
              <a:t>Node </a:t>
            </a:r>
            <a:r>
              <a:rPr lang="en-US" sz="1600" dirty="0" err="1">
                <a:latin typeface="Courier New"/>
                <a:cs typeface="Courier New"/>
              </a:rPr>
              <a:t>daleks</a:t>
            </a:r>
            <a:r>
              <a:rPr lang="en-US" sz="1600" dirty="0">
                <a:latin typeface="Courier New"/>
                <a:cs typeface="Courier New"/>
              </a:rPr>
              <a:t> = ...</a:t>
            </a:r>
          </a:p>
          <a:p>
            <a:pPr marL="0" indent="0">
              <a:buNone/>
            </a:pPr>
            <a:endParaRPr lang="en-US" sz="1600" dirty="0">
              <a:latin typeface="Courier New"/>
              <a:cs typeface="Courier New"/>
            </a:endParaRPr>
          </a:p>
          <a:p>
            <a:pPr marL="0" indent="0">
              <a:buNone/>
            </a:pPr>
            <a:r>
              <a:rPr lang="en-US" sz="1600" dirty="0" err="1">
                <a:latin typeface="Courier New"/>
                <a:cs typeface="Courier New"/>
              </a:rPr>
              <a:t>PathFinder</a:t>
            </a:r>
            <a:r>
              <a:rPr lang="en-US" sz="1600" dirty="0">
                <a:latin typeface="Courier New"/>
                <a:cs typeface="Courier New"/>
              </a:rPr>
              <a:t>&lt;Path&gt; </a:t>
            </a:r>
            <a:r>
              <a:rPr lang="en-US" sz="1600" dirty="0" err="1">
                <a:latin typeface="Courier New"/>
                <a:cs typeface="Courier New"/>
              </a:rPr>
              <a:t>pathFinder</a:t>
            </a:r>
            <a:r>
              <a:rPr lang="en-US" sz="1600" dirty="0">
                <a:latin typeface="Courier New"/>
                <a:cs typeface="Courier New"/>
              </a:rPr>
              <a:t> = </a:t>
            </a:r>
            <a:r>
              <a:rPr lang="en-US" sz="1600" dirty="0" err="1">
                <a:latin typeface="Courier New"/>
                <a:cs typeface="Courier New"/>
              </a:rPr>
              <a:t>GraphAlgoFactory.pathsWithLength</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Traversal.expanderForTypes</a:t>
            </a:r>
            <a:r>
              <a:rPr lang="en-US" sz="1600" dirty="0" smtClean="0">
                <a:latin typeface="Courier New"/>
                <a:cs typeface="Courier New"/>
              </a:rPr>
              <a:t>(</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DoctorWhoRelationships.APPEARED_IN</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Direction.BOTH</a:t>
            </a:r>
            <a:r>
              <a:rPr lang="en-US" sz="1600" dirty="0" smtClean="0">
                <a:latin typeface="Courier New"/>
                <a:cs typeface="Courier New"/>
              </a:rPr>
              <a:t>), 2</a:t>
            </a:r>
            <a:r>
              <a:rPr lang="en-US" sz="1600" dirty="0">
                <a:latin typeface="Courier New"/>
                <a:cs typeface="Courier New"/>
              </a:rPr>
              <a:t>);</a:t>
            </a: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err="1" smtClean="0">
                <a:latin typeface="Courier New"/>
                <a:cs typeface="Courier New"/>
              </a:rPr>
              <a:t>Iterable</a:t>
            </a:r>
            <a:r>
              <a:rPr lang="en-US" sz="1600" dirty="0">
                <a:latin typeface="Courier New"/>
                <a:cs typeface="Courier New"/>
              </a:rPr>
              <a:t>&lt;Path&gt; paths = </a:t>
            </a:r>
            <a:r>
              <a:rPr lang="en-US" sz="1600" dirty="0" err="1">
                <a:latin typeface="Courier New"/>
                <a:cs typeface="Courier New"/>
              </a:rPr>
              <a:t>pathFinder.findAllPaths</a:t>
            </a:r>
            <a:r>
              <a:rPr lang="en-US" sz="1600" dirty="0">
                <a:latin typeface="Courier New"/>
                <a:cs typeface="Courier New"/>
              </a:rPr>
              <a:t>(rose, </a:t>
            </a:r>
            <a:r>
              <a:rPr lang="en-US" sz="1600" dirty="0" err="1">
                <a:latin typeface="Courier New"/>
                <a:cs typeface="Courier New"/>
              </a:rPr>
              <a:t>daleks</a:t>
            </a:r>
            <a:r>
              <a:rPr lang="en-US" sz="1600" dirty="0">
                <a:latin typeface="Courier New"/>
                <a:cs typeface="Courier New"/>
              </a:rPr>
              <a:t>);</a:t>
            </a:r>
          </a:p>
        </p:txBody>
      </p:sp>
      <p:sp>
        <p:nvSpPr>
          <p:cNvPr id="4" name="Right Arrow 3"/>
          <p:cNvSpPr/>
          <p:nvPr/>
        </p:nvSpPr>
        <p:spPr>
          <a:xfrm rot="5400000">
            <a:off x="6142189" y="123074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algo</a:t>
            </a:r>
            <a:endParaRPr lang="en-US" dirty="0"/>
          </a:p>
        </p:txBody>
      </p:sp>
      <p:sp>
        <p:nvSpPr>
          <p:cNvPr id="6" name="Right Arrow 5"/>
          <p:cNvSpPr/>
          <p:nvPr/>
        </p:nvSpPr>
        <p:spPr>
          <a:xfrm flipH="1">
            <a:off x="4909133" y="277090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constraints</a:t>
            </a:r>
            <a:endParaRPr lang="en-US" dirty="0"/>
          </a:p>
        </p:txBody>
      </p:sp>
      <p:sp>
        <p:nvSpPr>
          <p:cNvPr id="7" name="Right Arrow 6"/>
          <p:cNvSpPr/>
          <p:nvPr/>
        </p:nvSpPr>
        <p:spPr>
          <a:xfrm flipH="1">
            <a:off x="3375897" y="3038764"/>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fixed path </a:t>
            </a:r>
            <a:r>
              <a:rPr lang="en-US" dirty="0" smtClean="0"/>
              <a:t>length</a:t>
            </a:r>
            <a:endParaRPr lang="en-US" dirty="0"/>
          </a:p>
        </p:txBody>
      </p:sp>
    </p:spTree>
    <p:extLst>
      <p:ext uri="{BB962C8B-B14F-4D97-AF65-F5344CB8AC3E}">
        <p14:creationId xmlns:p14="http://schemas.microsoft.com/office/powerpoint/2010/main" val="180408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episodes where Rose Tyler fought the </a:t>
            </a:r>
            <a:r>
              <a:rPr lang="en-US" dirty="0" err="1" smtClean="0"/>
              <a:t>Daleks</a:t>
            </a:r>
            <a:endParaRPr lang="en-US" dirty="0" smtClean="0"/>
          </a:p>
          <a:p>
            <a:r>
              <a:rPr lang="en-US" dirty="0" smtClean="0"/>
              <a:t>Find how many times the Master has regenerated</a:t>
            </a:r>
          </a:p>
          <a:p>
            <a:pPr lvl="1"/>
            <a:r>
              <a:rPr lang="en-US" dirty="0" smtClean="0"/>
              <a:t>Compare this to how we did it with traversers!</a:t>
            </a:r>
          </a:p>
          <a:p>
            <a:r>
              <a:rPr lang="en-US" dirty="0" smtClean="0"/>
              <a:t>Find the episode where David Tennant’s Doctor regenerated into Matt Smith’s</a:t>
            </a:r>
          </a:p>
        </p:txBody>
      </p:sp>
    </p:spTree>
    <p:extLst>
      <p:ext uri="{BB962C8B-B14F-4D97-AF65-F5344CB8AC3E}">
        <p14:creationId xmlns:p14="http://schemas.microsoft.com/office/powerpoint/2010/main" val="151619951"/>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a:t>
            </a:r>
            <a:endParaRPr lang="en-US" dirty="0"/>
          </a:p>
        </p:txBody>
      </p:sp>
      <p:pic>
        <p:nvPicPr>
          <p:cNvPr id="5" name="Picture 4" descr="Screen shot 2011-06-14 at 11.44.0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6350" y="1704086"/>
            <a:ext cx="7573818" cy="3851880"/>
          </a:xfrm>
          <a:prstGeom prst="rect">
            <a:avLst/>
          </a:prstGeom>
        </p:spPr>
      </p:pic>
    </p:spTree>
    <p:extLst>
      <p:ext uri="{BB962C8B-B14F-4D97-AF65-F5344CB8AC3E}">
        <p14:creationId xmlns:p14="http://schemas.microsoft.com/office/powerpoint/2010/main" val="704554490"/>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Doctor Regenerates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74294" y="1669450"/>
            <a:ext cx="6141799" cy="4360367"/>
          </a:xfrm>
          <a:prstGeom prst="rect">
            <a:avLst/>
          </a:prstGeom>
        </p:spPr>
      </p:pic>
    </p:spTree>
    <p:extLst>
      <p:ext uri="{BB962C8B-B14F-4D97-AF65-F5344CB8AC3E}">
        <p14:creationId xmlns:p14="http://schemas.microsoft.com/office/powerpoint/2010/main" val="3665874185"/>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10</a:t>
            </a:r>
            <a:endParaRPr lang="en-US" dirty="0"/>
          </a:p>
        </p:txBody>
      </p:sp>
      <p:sp>
        <p:nvSpPr>
          <p:cNvPr id="5" name="Subtitle 4"/>
          <p:cNvSpPr>
            <a:spLocks noGrp="1"/>
          </p:cNvSpPr>
          <p:nvPr>
            <p:ph type="subTitle" idx="1"/>
          </p:nvPr>
        </p:nvSpPr>
        <p:spPr/>
        <p:txBody>
          <a:bodyPr/>
          <a:lstStyle/>
          <a:p>
            <a:r>
              <a:rPr lang="en-US" dirty="0" smtClean="0"/>
              <a:t>Graph Matching</a:t>
            </a:r>
            <a:endParaRPr lang="en-US" dirty="0"/>
          </a:p>
        </p:txBody>
      </p:sp>
    </p:spTree>
    <p:extLst>
      <p:ext uri="{BB962C8B-B14F-4D97-AF65-F5344CB8AC3E}">
        <p14:creationId xmlns:p14="http://schemas.microsoft.com/office/powerpoint/2010/main" val="274042014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graph matching?</a:t>
            </a:r>
            <a:endParaRPr lang="en-US" dirty="0"/>
          </a:p>
        </p:txBody>
      </p:sp>
      <p:sp>
        <p:nvSpPr>
          <p:cNvPr id="3" name="Content Placeholder 2"/>
          <p:cNvSpPr>
            <a:spLocks noGrp="1"/>
          </p:cNvSpPr>
          <p:nvPr>
            <p:ph idx="1"/>
          </p:nvPr>
        </p:nvSpPr>
        <p:spPr/>
        <p:txBody>
          <a:bodyPr/>
          <a:lstStyle/>
          <a:p>
            <a:r>
              <a:rPr lang="en-US" dirty="0" smtClean="0"/>
              <a:t>Same powerful model as Cypher: looking for patterns in a data set</a:t>
            </a:r>
          </a:p>
          <a:p>
            <a:pPr lvl="1"/>
            <a:r>
              <a:rPr lang="en-US" dirty="0" smtClean="0"/>
              <a:t>E.g. retail analytics</a:t>
            </a:r>
          </a:p>
          <a:p>
            <a:r>
              <a:rPr lang="en-US" dirty="0" smtClean="0"/>
              <a:t>Higher-level abstraction than raw traversers</a:t>
            </a:r>
          </a:p>
          <a:p>
            <a:pPr lvl="1"/>
            <a:r>
              <a:rPr lang="en-US" dirty="0" smtClean="0"/>
              <a:t>You do less work!</a:t>
            </a:r>
          </a:p>
          <a:p>
            <a:r>
              <a:rPr lang="en-US" dirty="0" smtClean="0"/>
              <a:t>Lower-level than Cypher</a:t>
            </a:r>
          </a:p>
          <a:p>
            <a:pPr lvl="1"/>
            <a:r>
              <a:rPr lang="en-US" dirty="0" smtClean="0"/>
              <a:t>You can drop into Java to do things Cypher</a:t>
            </a:r>
            <a:br>
              <a:rPr lang="en-US" dirty="0" smtClean="0"/>
            </a:br>
            <a:r>
              <a:rPr lang="en-US" dirty="0" smtClean="0"/>
              <a:t>can’t</a:t>
            </a:r>
          </a:p>
          <a:p>
            <a:endParaRPr lang="en-US" dirty="0" smtClean="0"/>
          </a:p>
          <a:p>
            <a:endParaRPr lang="en-US" dirty="0"/>
          </a:p>
        </p:txBody>
      </p:sp>
    </p:spTree>
    <p:extLst>
      <p:ext uri="{BB962C8B-B14F-4D97-AF65-F5344CB8AC3E}">
        <p14:creationId xmlns:p14="http://schemas.microsoft.com/office/powerpoint/2010/main" val="603726941"/>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Matchers</a:t>
            </a:r>
            <a:endParaRPr lang="en-US" dirty="0"/>
          </a:p>
        </p:txBody>
      </p:sp>
      <p:sp>
        <p:nvSpPr>
          <p:cNvPr id="3" name="Content Placeholder 2"/>
          <p:cNvSpPr>
            <a:spLocks noGrp="1"/>
          </p:cNvSpPr>
          <p:nvPr>
            <p:ph idx="1"/>
          </p:nvPr>
        </p:nvSpPr>
        <p:spPr/>
        <p:txBody>
          <a:bodyPr>
            <a:normAutofit/>
          </a:bodyPr>
          <a:lstStyle/>
          <a:p>
            <a:r>
              <a:rPr lang="en-US" dirty="0" smtClean="0"/>
              <a:t>Library: neo4j-graph-matching</a:t>
            </a:r>
          </a:p>
          <a:p>
            <a:pPr lvl="1"/>
            <a:r>
              <a:rPr lang="en-US" sz="1800" dirty="0">
                <a:latin typeface="Courier New"/>
                <a:cs typeface="Courier New"/>
              </a:rPr>
              <a:t>&lt;dependency org=</a:t>
            </a:r>
            <a:r>
              <a:rPr lang="en-US" sz="1800" i="1" dirty="0">
                <a:latin typeface="Courier New"/>
                <a:cs typeface="Courier New"/>
              </a:rPr>
              <a:t>"org.neo4j"</a:t>
            </a:r>
            <a:br>
              <a:rPr lang="en-US" sz="1800" i="1" dirty="0">
                <a:latin typeface="Courier New"/>
                <a:cs typeface="Courier New"/>
              </a:rPr>
            </a:br>
            <a:r>
              <a:rPr lang="en-US" sz="1800" i="1" dirty="0">
                <a:latin typeface="Courier New"/>
                <a:cs typeface="Courier New"/>
              </a:rPr>
              <a:t>  name="neo4j-graph-matching" rev="0.8"/&gt;</a:t>
            </a:r>
            <a:endParaRPr lang="en-US" sz="1800" dirty="0">
              <a:latin typeface="Courier New"/>
              <a:cs typeface="Courier New"/>
            </a:endParaRPr>
          </a:p>
          <a:p>
            <a:pPr lvl="1"/>
            <a:r>
              <a:rPr lang="en-US" dirty="0"/>
              <a:t>https://</a:t>
            </a:r>
            <a:r>
              <a:rPr lang="en-US" dirty="0" err="1"/>
              <a:t>github.com</a:t>
            </a:r>
            <a:r>
              <a:rPr lang="en-US" dirty="0"/>
              <a:t>/neo4j/graph-</a:t>
            </a:r>
            <a:r>
              <a:rPr lang="en-US" dirty="0" smtClean="0"/>
              <a:t>matching</a:t>
            </a:r>
          </a:p>
          <a:p>
            <a:pPr lvl="1"/>
            <a:endParaRPr lang="en-US" dirty="0" smtClean="0"/>
          </a:p>
          <a:p>
            <a:r>
              <a:rPr lang="en-US" dirty="0" smtClean="0"/>
              <a:t>Uses </a:t>
            </a:r>
            <a:r>
              <a:rPr lang="en-US" b="1" dirty="0" err="1">
                <a:latin typeface="Courier New"/>
                <a:cs typeface="Courier New"/>
              </a:rPr>
              <a:t>PatternNode</a:t>
            </a:r>
            <a:r>
              <a:rPr lang="en-US" dirty="0"/>
              <a:t> and </a:t>
            </a:r>
            <a:r>
              <a:rPr lang="en-US" b="1" dirty="0" err="1">
                <a:latin typeface="Courier New"/>
                <a:cs typeface="Courier New"/>
              </a:rPr>
              <a:t>PatternRelationship</a:t>
            </a:r>
            <a:r>
              <a:rPr lang="en-US" dirty="0"/>
              <a:t> types to describe graph </a:t>
            </a:r>
            <a:r>
              <a:rPr lang="en-US" dirty="0" smtClean="0"/>
              <a:t>patterns</a:t>
            </a:r>
          </a:p>
          <a:p>
            <a:pPr lvl="1"/>
            <a:r>
              <a:rPr lang="en-US" dirty="0" smtClean="0"/>
              <a:t>The “unbound” parts of the graph</a:t>
            </a:r>
            <a:endParaRPr lang="en-US" dirty="0"/>
          </a:p>
        </p:txBody>
      </p:sp>
    </p:spTree>
    <p:extLst>
      <p:ext uri="{BB962C8B-B14F-4D97-AF65-F5344CB8AC3E}">
        <p14:creationId xmlns:p14="http://schemas.microsoft.com/office/powerpoint/2010/main" val="220842035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a:t>Simple data </a:t>
            </a:r>
            <a:r>
              <a:rPr lang="en-US" dirty="0" smtClean="0"/>
              <a:t>model</a:t>
            </a:r>
            <a:endParaRPr lang="en-US" dirty="0"/>
          </a:p>
          <a:p>
            <a:pPr lvl="1"/>
            <a:r>
              <a:rPr lang="en-US" dirty="0"/>
              <a:t>Great at scaling out </a:t>
            </a:r>
            <a:r>
              <a:rPr lang="en-US" dirty="0" smtClean="0"/>
              <a:t>horizontally</a:t>
            </a:r>
          </a:p>
          <a:p>
            <a:pPr lvl="2"/>
            <a:r>
              <a:rPr lang="en-US" dirty="0" smtClean="0"/>
              <a:t>Scalable</a:t>
            </a:r>
          </a:p>
          <a:p>
            <a:pPr lvl="2"/>
            <a:r>
              <a:rPr lang="en-US" dirty="0" smtClean="0"/>
              <a:t>Available</a:t>
            </a:r>
            <a:endParaRPr lang="en-US" dirty="0"/>
          </a:p>
          <a:p>
            <a:r>
              <a:rPr lang="en-US" dirty="0"/>
              <a:t>Weaknesses:</a:t>
            </a:r>
          </a:p>
          <a:p>
            <a:pPr lvl="1"/>
            <a:r>
              <a:rPr lang="en-US" dirty="0"/>
              <a:t>Simplistic data model</a:t>
            </a:r>
          </a:p>
          <a:p>
            <a:pPr lvl="1"/>
            <a:r>
              <a:rPr lang="en-US" dirty="0"/>
              <a:t>Poor for complex data</a:t>
            </a:r>
          </a:p>
        </p:txBody>
      </p:sp>
    </p:spTree>
    <p:extLst>
      <p:ext uri="{BB962C8B-B14F-4D97-AF65-F5344CB8AC3E}">
        <p14:creationId xmlns:p14="http://schemas.microsoft.com/office/powerpoint/2010/main" val="1541101166"/>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 which episodes did the Doctor battle the </a:t>
            </a:r>
            <a:r>
              <a:rPr lang="en-US" dirty="0" err="1" smtClean="0"/>
              <a:t>Cybermen</a:t>
            </a:r>
            <a:r>
              <a:rPr lang="en-US" dirty="0" smtClean="0"/>
              <a:t>?</a:t>
            </a:r>
            <a:endParaRPr lang="en-US" dirty="0"/>
          </a:p>
        </p:txBody>
      </p:sp>
      <p:pic>
        <p:nvPicPr>
          <p:cNvPr id="7" name="Picture 6"/>
          <p:cNvPicPr>
            <a:picLocks noChangeAspect="1"/>
          </p:cNvPicPr>
          <p:nvPr/>
        </p:nvPicPr>
        <p:blipFill>
          <a:blip r:embed="rId2"/>
          <a:stretch>
            <a:fillRect/>
          </a:stretch>
        </p:blipFill>
        <p:spPr>
          <a:xfrm>
            <a:off x="0" y="1417638"/>
            <a:ext cx="9144000" cy="5008365"/>
          </a:xfrm>
          <a:prstGeom prst="rect">
            <a:avLst/>
          </a:prstGeom>
        </p:spPr>
      </p:pic>
    </p:spTree>
    <p:extLst>
      <p:ext uri="{BB962C8B-B14F-4D97-AF65-F5344CB8AC3E}">
        <p14:creationId xmlns:p14="http://schemas.microsoft.com/office/powerpoint/2010/main" val="997766872"/>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Setting up and matching a pattern</a:t>
            </a:r>
            <a:endParaRPr lang="en-US" dirty="0"/>
          </a:p>
        </p:txBody>
      </p:sp>
      <p:sp>
        <p:nvSpPr>
          <p:cNvPr id="4" name="Content Placeholder 3"/>
          <p:cNvSpPr>
            <a:spLocks noGrp="1"/>
          </p:cNvSpPr>
          <p:nvPr>
            <p:ph idx="1"/>
          </p:nvPr>
        </p:nvSpPr>
        <p:spPr/>
        <p:txBody>
          <a:bodyPr>
            <a:normAutofit fontScale="40000" lnSpcReduction="20000"/>
          </a:bodyPr>
          <a:lstStyle/>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theDoctor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theDoctor.setAssociation</a:t>
            </a:r>
            <a:r>
              <a:rPr lang="en-US" b="1" dirty="0">
                <a:latin typeface="Courier New"/>
                <a:cs typeface="Courier New"/>
              </a:rPr>
              <a:t>(</a:t>
            </a:r>
            <a:r>
              <a:rPr lang="en-US" b="1" i="1" dirty="0" err="1">
                <a:latin typeface="Courier New"/>
                <a:cs typeface="Courier New"/>
              </a:rPr>
              <a:t>universe.theDoctor</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anEpisode</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("title",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r>
              <a:rPr lang="en-US" b="1" dirty="0" err="1" smtClean="0">
                <a:latin typeface="Courier New"/>
                <a:cs typeface="Courier New"/>
              </a:rPr>
              <a:t>anEpisode.addPropertyConstraint</a:t>
            </a:r>
            <a:r>
              <a:rPr lang="en-US" b="1" dirty="0">
                <a:latin typeface="Courier New"/>
                <a:cs typeface="Courier New"/>
              </a:rPr>
              <a:t>("episode",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aDoctorActor</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PLAYED</a:t>
            </a:r>
            <a:r>
              <a:rPr lang="en-US" b="1" i="1" dirty="0">
                <a:latin typeface="Courier New"/>
                <a:cs typeface="Courier New"/>
              </a:rPr>
              <a:t>);</a:t>
            </a:r>
          </a:p>
          <a:p>
            <a:pPr marL="0" indent="0">
              <a:buNone/>
            </a:pPr>
            <a:r>
              <a:rPr lang="en-US" b="1" dirty="0" err="1" smtClean="0">
                <a:latin typeface="Courier New"/>
                <a:cs typeface="Courier New"/>
              </a:rPr>
              <a:t>aDoctorActor.createRelationshipTo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aDoctorActor.addPropertyConstraint</a:t>
            </a:r>
            <a:r>
              <a:rPr lang="en-US" b="1" dirty="0">
                <a:latin typeface="Courier New"/>
                <a:cs typeface="Courier New"/>
              </a:rPr>
              <a:t>("actor", </a:t>
            </a:r>
            <a:r>
              <a:rPr lang="en-US" b="1" dirty="0" err="1">
                <a:latin typeface="Courier New"/>
                <a:cs typeface="Courier New"/>
              </a:rPr>
              <a:t>CommonValueMatchers.</a:t>
            </a:r>
            <a:r>
              <a:rPr lang="en-US" b="1" i="1" dirty="0" err="1">
                <a:latin typeface="Courier New"/>
                <a:cs typeface="Courier New"/>
              </a:rPr>
              <a:t>has</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smtClean="0">
                <a:latin typeface="Courier New"/>
                <a:cs typeface="Courier New"/>
              </a:rPr>
              <a:t>final </a:t>
            </a:r>
            <a:r>
              <a:rPr lang="en-US" b="1" dirty="0" err="1">
                <a:latin typeface="Courier New"/>
                <a:cs typeface="Courier New"/>
              </a:rPr>
              <a:t>PatternNode</a:t>
            </a:r>
            <a:r>
              <a:rPr lang="en-US" b="1" dirty="0">
                <a:latin typeface="Courier New"/>
                <a:cs typeface="Courier New"/>
              </a:rPr>
              <a:t> </a:t>
            </a:r>
            <a:r>
              <a:rPr lang="en-US" b="1" dirty="0" err="1">
                <a:latin typeface="Courier New"/>
                <a:cs typeface="Courier New"/>
              </a:rPr>
              <a:t>theCybermen</a:t>
            </a:r>
            <a:r>
              <a:rPr lang="en-US" b="1" dirty="0">
                <a:latin typeface="Courier New"/>
                <a:cs typeface="Courier New"/>
              </a:rPr>
              <a:t> = new </a:t>
            </a:r>
            <a:r>
              <a:rPr lang="en-US" b="1" dirty="0" err="1">
                <a:latin typeface="Courier New"/>
                <a:cs typeface="Courier New"/>
              </a:rPr>
              <a:t>PatternNode</a:t>
            </a:r>
            <a:r>
              <a:rPr lang="en-US" b="1" dirty="0">
                <a:latin typeface="Courier New"/>
                <a:cs typeface="Courier New"/>
              </a:rPr>
              <a:t>();</a:t>
            </a:r>
          </a:p>
          <a:p>
            <a:pPr marL="0" indent="0">
              <a:buNone/>
            </a:pPr>
            <a:r>
              <a:rPr lang="en-US" b="1" dirty="0" err="1" smtClean="0">
                <a:latin typeface="Courier New"/>
                <a:cs typeface="Courier New"/>
              </a:rPr>
              <a:t>theCybermen.setAssociation</a:t>
            </a:r>
            <a:r>
              <a:rPr lang="en-US" b="1" dirty="0">
                <a:latin typeface="Courier New"/>
                <a:cs typeface="Courier New"/>
              </a:rPr>
              <a:t>(</a:t>
            </a:r>
            <a:r>
              <a:rPr lang="en-US" b="1" i="1" dirty="0" err="1">
                <a:latin typeface="Courier New"/>
                <a:cs typeface="Courier New"/>
              </a:rPr>
              <a:t>universe.speciesIndex.get</a:t>
            </a:r>
            <a:r>
              <a:rPr lang="en-US" b="1" i="1" dirty="0">
                <a:latin typeface="Courier New"/>
                <a:cs typeface="Courier New"/>
              </a:rPr>
              <a:t>("species", </a:t>
            </a:r>
            <a:r>
              <a:rPr lang="en-US" b="1" i="1" dirty="0" smtClean="0">
                <a:latin typeface="Courier New"/>
                <a:cs typeface="Courier New"/>
              </a:rPr>
              <a:t/>
            </a:r>
            <a:br>
              <a:rPr lang="en-US" b="1" i="1" dirty="0" smtClean="0">
                <a:latin typeface="Courier New"/>
                <a:cs typeface="Courier New"/>
              </a:rPr>
            </a:br>
            <a:r>
              <a:rPr lang="en-US" b="1" i="1" dirty="0" smtClean="0">
                <a:latin typeface="Courier New"/>
                <a:cs typeface="Courier New"/>
              </a:rPr>
              <a:t>                           "</a:t>
            </a:r>
            <a:r>
              <a:rPr lang="en-US" b="1" i="1" dirty="0" err="1">
                <a:latin typeface="Courier New"/>
                <a:cs typeface="Courier New"/>
              </a:rPr>
              <a:t>Cyberman</a:t>
            </a:r>
            <a:r>
              <a:rPr lang="en-US" b="1" i="1" dirty="0">
                <a:latin typeface="Courier New"/>
                <a:cs typeface="Courier New"/>
              </a:rPr>
              <a:t>").</a:t>
            </a:r>
            <a:r>
              <a:rPr lang="en-US" b="1" i="1" dirty="0" err="1">
                <a:latin typeface="Courier New"/>
                <a:cs typeface="Courier New"/>
              </a:rPr>
              <a:t>getSingle</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anEpisode</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APPEARED_IN</a:t>
            </a:r>
            <a:r>
              <a:rPr lang="en-US" b="1" i="1" dirty="0">
                <a:latin typeface="Courier New"/>
                <a:cs typeface="Courier New"/>
              </a:rPr>
              <a:t>);</a:t>
            </a:r>
          </a:p>
          <a:p>
            <a:pPr marL="0" indent="0">
              <a:buNone/>
            </a:pPr>
            <a:r>
              <a:rPr lang="en-US" b="1" dirty="0" err="1" smtClean="0">
                <a:latin typeface="Courier New"/>
                <a:cs typeface="Courier New"/>
              </a:rPr>
              <a:t>theCybermen.createRelationshipTo</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err="1">
                <a:latin typeface="Courier New"/>
                <a:cs typeface="Courier New"/>
              </a:rPr>
              <a:t>DoctorWhoUniverse.</a:t>
            </a:r>
            <a:r>
              <a:rPr lang="en-US" b="1" i="1" dirty="0" err="1">
                <a:latin typeface="Courier New"/>
                <a:cs typeface="Courier New"/>
              </a:rPr>
              <a:t>ENEMY_OF</a:t>
            </a:r>
            <a:r>
              <a:rPr lang="en-US" b="1" i="1" dirty="0">
                <a:latin typeface="Courier New"/>
                <a:cs typeface="Courier New"/>
              </a:rPr>
              <a:t>);</a:t>
            </a:r>
          </a:p>
          <a:p>
            <a:pPr marL="0" indent="0">
              <a:buNone/>
            </a:pPr>
            <a:endParaRPr lang="en-US" b="1" dirty="0">
              <a:latin typeface="Courier New"/>
              <a:cs typeface="Courier New"/>
            </a:endParaRPr>
          </a:p>
          <a:p>
            <a:pPr marL="0" indent="0">
              <a:buNone/>
            </a:pPr>
            <a:r>
              <a:rPr lang="en-US" b="1" dirty="0" err="1" smtClean="0">
                <a:latin typeface="Courier New"/>
                <a:cs typeface="Courier New"/>
              </a:rPr>
              <a:t>PatternMatcher</a:t>
            </a:r>
            <a:r>
              <a:rPr lang="en-US" b="1" dirty="0" smtClean="0">
                <a:latin typeface="Courier New"/>
                <a:cs typeface="Courier New"/>
              </a:rPr>
              <a:t> </a:t>
            </a:r>
            <a:r>
              <a:rPr lang="en-US" b="1" dirty="0">
                <a:latin typeface="Courier New"/>
                <a:cs typeface="Courier New"/>
              </a:rPr>
              <a:t>matcher = </a:t>
            </a:r>
            <a:r>
              <a:rPr lang="en-US" b="1" dirty="0" err="1">
                <a:latin typeface="Courier New"/>
                <a:cs typeface="Courier New"/>
              </a:rPr>
              <a:t>PatternMatcher.</a:t>
            </a:r>
            <a:r>
              <a:rPr lang="en-US" b="1" i="1" dirty="0" err="1">
                <a:latin typeface="Courier New"/>
                <a:cs typeface="Courier New"/>
              </a:rPr>
              <a:t>getMatcher</a:t>
            </a:r>
            <a:r>
              <a:rPr lang="en-US" b="1" i="1" dirty="0">
                <a:latin typeface="Courier New"/>
                <a:cs typeface="Courier New"/>
              </a:rPr>
              <a:t>();</a:t>
            </a:r>
          </a:p>
          <a:p>
            <a:pPr marL="0" indent="0">
              <a:buNone/>
            </a:pPr>
            <a:r>
              <a:rPr lang="en-US" b="1" dirty="0" smtClean="0">
                <a:latin typeface="Courier New"/>
                <a:cs typeface="Courier New"/>
              </a:rPr>
              <a:t>final </a:t>
            </a:r>
            <a:r>
              <a:rPr lang="en-US" b="1" dirty="0" err="1">
                <a:latin typeface="Courier New"/>
                <a:cs typeface="Courier New"/>
              </a:rPr>
              <a:t>Iterable</a:t>
            </a:r>
            <a:r>
              <a:rPr lang="en-US" b="1" dirty="0">
                <a:latin typeface="Courier New"/>
                <a:cs typeface="Courier New"/>
              </a:rPr>
              <a:t>&lt;</a:t>
            </a:r>
            <a:r>
              <a:rPr lang="en-US" b="1" dirty="0" err="1">
                <a:latin typeface="Courier New"/>
                <a:cs typeface="Courier New"/>
              </a:rPr>
              <a:t>PatternMatch</a:t>
            </a:r>
            <a:r>
              <a:rPr lang="en-US" b="1" dirty="0">
                <a:latin typeface="Courier New"/>
                <a:cs typeface="Courier New"/>
              </a:rPr>
              <a:t>&gt; matches = </a:t>
            </a:r>
            <a:r>
              <a:rPr lang="en-US" b="1" dirty="0" err="1">
                <a:latin typeface="Courier New"/>
                <a:cs typeface="Courier New"/>
              </a:rPr>
              <a:t>matcher.match</a:t>
            </a:r>
            <a:r>
              <a:rPr lang="en-US" b="1" dirty="0">
                <a:latin typeface="Courier New"/>
                <a:cs typeface="Courier New"/>
              </a:rPr>
              <a:t>(</a:t>
            </a:r>
            <a:r>
              <a:rPr lang="en-US" b="1" dirty="0" err="1">
                <a:latin typeface="Courier New"/>
                <a:cs typeface="Courier New"/>
              </a:rPr>
              <a:t>theDoctor</a:t>
            </a:r>
            <a:r>
              <a:rPr lang="en-US" b="1" dirty="0">
                <a:latin typeface="Courier New"/>
                <a:cs typeface="Courier New"/>
              </a:rPr>
              <a:t>, </a:t>
            </a:r>
            <a:r>
              <a:rPr lang="en-US" b="1" dirty="0" smtClean="0">
                <a:latin typeface="Courier New"/>
                <a:cs typeface="Courier New"/>
              </a:rPr>
              <a:t/>
            </a:r>
            <a:br>
              <a:rPr lang="en-US" b="1" dirty="0" smtClean="0">
                <a:latin typeface="Courier New"/>
                <a:cs typeface="Courier New"/>
              </a:rPr>
            </a:br>
            <a:r>
              <a:rPr lang="en-US" b="1" dirty="0" smtClean="0">
                <a:latin typeface="Courier New"/>
                <a:cs typeface="Courier New"/>
              </a:rPr>
              <a:t>                                                   </a:t>
            </a:r>
            <a:r>
              <a:rPr lang="en-US" b="1" i="1" dirty="0" err="1" smtClean="0">
                <a:latin typeface="Courier New"/>
                <a:cs typeface="Courier New"/>
              </a:rPr>
              <a:t>universe.theDoctor</a:t>
            </a:r>
            <a:r>
              <a:rPr lang="en-US" b="1" i="1" dirty="0">
                <a:latin typeface="Courier New"/>
                <a:cs typeface="Courier New"/>
              </a:rPr>
              <a:t>());</a:t>
            </a:r>
            <a:endParaRPr lang="en-US" b="1" dirty="0">
              <a:latin typeface="Courier New"/>
              <a:cs typeface="Courier New"/>
            </a:endParaRPr>
          </a:p>
        </p:txBody>
      </p:sp>
    </p:spTree>
    <p:extLst>
      <p:ext uri="{BB962C8B-B14F-4D97-AF65-F5344CB8AC3E}">
        <p14:creationId xmlns:p14="http://schemas.microsoft.com/office/powerpoint/2010/main" val="316996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Find Doctor versus </a:t>
            </a:r>
            <a:r>
              <a:rPr lang="en-US" dirty="0" err="1" smtClean="0"/>
              <a:t>Cybermen</a:t>
            </a:r>
            <a:r>
              <a:rPr lang="en-US" dirty="0" smtClean="0"/>
              <a:t> Episodes</a:t>
            </a:r>
          </a:p>
          <a:p>
            <a:pPr lvl="1"/>
            <a:r>
              <a:rPr lang="en-US" dirty="0" smtClean="0"/>
              <a:t>See previous slide</a:t>
            </a:r>
          </a:p>
          <a:p>
            <a:r>
              <a:rPr lang="en-US" dirty="0" smtClean="0"/>
              <a:t>Find the Doctors that battled the </a:t>
            </a:r>
            <a:r>
              <a:rPr lang="en-US" dirty="0" err="1" smtClean="0"/>
              <a:t>Cybermen</a:t>
            </a:r>
            <a:endParaRPr lang="en-US" dirty="0" smtClean="0"/>
          </a:p>
          <a:p>
            <a:pPr lvl="1"/>
            <a:r>
              <a:rPr lang="en-US" dirty="0" smtClean="0"/>
              <a:t>Not all of them did</a:t>
            </a:r>
          </a:p>
          <a:p>
            <a:r>
              <a:rPr lang="en-US" dirty="0" smtClean="0"/>
              <a:t>Find the episodes with Rose Tyler and the Ninth Doctor</a:t>
            </a:r>
          </a:p>
        </p:txBody>
      </p:sp>
    </p:spTree>
    <p:extLst>
      <p:ext uri="{BB962C8B-B14F-4D97-AF65-F5344CB8AC3E}">
        <p14:creationId xmlns:p14="http://schemas.microsoft.com/office/powerpoint/2010/main" val="2703298340"/>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 and the Ninth Doctor</a:t>
            </a:r>
            <a:endParaRPr lang="en-US" dirty="0"/>
          </a:p>
        </p:txBody>
      </p:sp>
      <p:pic>
        <p:nvPicPr>
          <p:cNvPr id="4" name="Picture 3" descr="Screen Shot 2011-08-10 at 11.22.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71701" y="1270752"/>
            <a:ext cx="3879880" cy="4875511"/>
          </a:xfrm>
          <a:prstGeom prst="rect">
            <a:avLst/>
          </a:prstGeom>
        </p:spPr>
      </p:pic>
    </p:spTree>
    <p:extLst>
      <p:ext uri="{BB962C8B-B14F-4D97-AF65-F5344CB8AC3E}">
        <p14:creationId xmlns:p14="http://schemas.microsoft.com/office/powerpoint/2010/main" val="4172713421"/>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11</a:t>
            </a:r>
            <a:endParaRPr lang="en-US" dirty="0"/>
          </a:p>
        </p:txBody>
      </p:sp>
      <p:sp>
        <p:nvSpPr>
          <p:cNvPr id="5" name="Subtitle 4"/>
          <p:cNvSpPr>
            <a:spLocks noGrp="1"/>
          </p:cNvSpPr>
          <p:nvPr>
            <p:ph type="subTitle" idx="1"/>
          </p:nvPr>
        </p:nvSpPr>
        <p:spPr/>
        <p:txBody>
          <a:bodyPr/>
          <a:lstStyle/>
          <a:p>
            <a:r>
              <a:rPr lang="en-US" dirty="0" smtClean="0"/>
              <a:t>REST API: Client Side</a:t>
            </a:r>
            <a:endParaRPr lang="en-US" dirty="0"/>
          </a:p>
        </p:txBody>
      </p:sp>
    </p:spTree>
    <p:extLst>
      <p:ext uri="{BB962C8B-B14F-4D97-AF65-F5344CB8AC3E}">
        <p14:creationId xmlns:p14="http://schemas.microsoft.com/office/powerpoint/2010/main" val="825549512"/>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p:txBody>
          <a:bodyPr/>
          <a:lstStyle/>
          <a:p>
            <a:r>
              <a:rPr lang="en-US" dirty="0" smtClean="0"/>
              <a:t>The only way to access the server today</a:t>
            </a:r>
          </a:p>
          <a:p>
            <a:pPr lvl="1"/>
            <a:r>
              <a:rPr lang="en-US" dirty="0" smtClean="0"/>
              <a:t>Binary protocol part of the product roadmap</a:t>
            </a:r>
          </a:p>
          <a:p>
            <a:endParaRPr lang="en-US" dirty="0" smtClean="0"/>
          </a:p>
          <a:p>
            <a:r>
              <a:rPr lang="en-US" dirty="0" smtClean="0"/>
              <a:t>JSON is the default format</a:t>
            </a:r>
          </a:p>
          <a:p>
            <a:pPr lvl="1"/>
            <a:r>
              <a:rPr lang="en-US" dirty="0" smtClean="0"/>
              <a:t>Remember to include these headers:</a:t>
            </a:r>
          </a:p>
          <a:p>
            <a:pPr lvl="2"/>
            <a:r>
              <a:rPr lang="en-US" dirty="0" err="1" smtClean="0"/>
              <a:t>Accept:application</a:t>
            </a:r>
            <a:r>
              <a:rPr lang="en-US" dirty="0" smtClean="0"/>
              <a:t>/</a:t>
            </a:r>
            <a:r>
              <a:rPr lang="en-US" dirty="0" err="1" smtClean="0"/>
              <a:t>json</a:t>
            </a:r>
            <a:endParaRPr lang="en-US" dirty="0" smtClean="0"/>
          </a:p>
          <a:p>
            <a:pPr lvl="2"/>
            <a:r>
              <a:rPr lang="en-US" dirty="0" err="1" smtClean="0"/>
              <a:t>Content-Type:application</a:t>
            </a:r>
            <a:r>
              <a:rPr lang="en-US" dirty="0" smtClean="0"/>
              <a:t>/</a:t>
            </a:r>
            <a:r>
              <a:rPr lang="en-US" dirty="0" err="1" smtClean="0"/>
              <a:t>json</a:t>
            </a:r>
            <a:endParaRPr lang="en-US" dirty="0" smtClean="0"/>
          </a:p>
          <a:p>
            <a:endParaRPr lang="en-US" dirty="0"/>
          </a:p>
        </p:txBody>
      </p:sp>
    </p:spTree>
    <p:extLst>
      <p:ext uri="{BB962C8B-B14F-4D97-AF65-F5344CB8AC3E}">
        <p14:creationId xmlns:p14="http://schemas.microsoft.com/office/powerpoint/2010/main" val="2088432425"/>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a:xfrm>
            <a:off x="330205" y="1323120"/>
            <a:ext cx="8525164" cy="4525963"/>
          </a:xfrm>
        </p:spPr>
        <p:txBody>
          <a:bodyPr>
            <a:normAutofit fontScale="32500" lnSpcReduction="20000"/>
          </a:bodyPr>
          <a:lstStyle/>
          <a:p>
            <a:pPr marL="0" indent="0">
              <a:buNone/>
            </a:pPr>
            <a:r>
              <a:rPr lang="en-US" sz="7400" dirty="0">
                <a:latin typeface="Courier New"/>
                <a:cs typeface="Courier New"/>
              </a:rPr>
              <a:t>curl http://localhost:7474/</a:t>
            </a:r>
            <a:r>
              <a:rPr lang="en-US" sz="7400" dirty="0" err="1">
                <a:latin typeface="Courier New"/>
                <a:cs typeface="Courier New"/>
              </a:rPr>
              <a:t>db</a:t>
            </a:r>
            <a:r>
              <a:rPr lang="en-US" sz="7400" dirty="0">
                <a:latin typeface="Courier New"/>
                <a:cs typeface="Courier New"/>
              </a:rPr>
              <a:t>/data/node/</a:t>
            </a:r>
            <a:r>
              <a:rPr lang="en-US" sz="7400" dirty="0" smtClean="0">
                <a:latin typeface="Courier New"/>
                <a:cs typeface="Courier New"/>
              </a:rPr>
              <a:t>1</a:t>
            </a:r>
          </a:p>
          <a:p>
            <a:pPr marL="0" indent="0">
              <a:buNone/>
            </a:pPr>
            <a:endParaRPr lang="en-US" dirty="0" smtClean="0">
              <a:latin typeface="Courier New"/>
              <a:cs typeface="Courier New"/>
            </a:endParaRPr>
          </a:p>
          <a:p>
            <a:pPr marL="0" indent="0">
              <a:buNone/>
            </a:pP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outgoing_relationships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a:t>
            </a:r>
          </a:p>
          <a:p>
            <a:pPr marL="0" indent="0">
              <a:buNone/>
            </a:pPr>
            <a:r>
              <a:rPr lang="en-US" dirty="0">
                <a:latin typeface="Courier New"/>
                <a:cs typeface="Courier New"/>
              </a:rPr>
              <a:t> </a:t>
            </a:r>
            <a:r>
              <a:rPr lang="en-US" b="1" dirty="0">
                <a:latin typeface="Courier New"/>
                <a:cs typeface="Courier New"/>
              </a:rPr>
              <a:t> "data" : {</a:t>
            </a:r>
          </a:p>
          <a:p>
            <a:pPr marL="0" indent="0">
              <a:buNone/>
            </a:pPr>
            <a:r>
              <a:rPr lang="en-US" b="1" dirty="0">
                <a:latin typeface="Courier New"/>
                <a:cs typeface="Courier New"/>
              </a:rPr>
              <a:t>    </a:t>
            </a:r>
            <a:r>
              <a:rPr lang="en-US" b="1" dirty="0" smtClean="0">
                <a:latin typeface="Courier New"/>
                <a:cs typeface="Courier New"/>
              </a:rPr>
              <a:t>"character" </a:t>
            </a:r>
            <a:r>
              <a:rPr lang="en-US" b="1" dirty="0">
                <a:latin typeface="Courier New"/>
                <a:cs typeface="Courier New"/>
              </a:rPr>
              <a:t>: "Doctor"</a:t>
            </a:r>
          </a:p>
          <a:p>
            <a:pPr marL="0" indent="0">
              <a:buNone/>
            </a:pPr>
            <a:r>
              <a:rPr lang="en-US" b="1" dirty="0">
                <a:latin typeface="Courier New"/>
                <a:cs typeface="Courier New"/>
              </a:rPr>
              <a:t>  },</a:t>
            </a:r>
          </a:p>
          <a:p>
            <a:pPr marL="0" indent="0">
              <a:buNone/>
            </a:pPr>
            <a:r>
              <a:rPr lang="en-US" dirty="0">
                <a:latin typeface="Courier New"/>
                <a:cs typeface="Courier New"/>
              </a:rPr>
              <a:t>  "traverse" : "http://localhost:7474/</a:t>
            </a:r>
            <a:r>
              <a:rPr lang="en-US" dirty="0" err="1">
                <a:latin typeface="Courier New"/>
                <a:cs typeface="Courier New"/>
              </a:rPr>
              <a:t>db</a:t>
            </a:r>
            <a:r>
              <a:rPr lang="en-US" dirty="0">
                <a:latin typeface="Courier New"/>
                <a:cs typeface="Courier New"/>
              </a:rPr>
              <a:t>/data/node/1/traverse/{</a:t>
            </a:r>
            <a:r>
              <a:rPr lang="en-US" dirty="0" err="1">
                <a:latin typeface="Courier New"/>
                <a:cs typeface="Courier New"/>
              </a:rPr>
              <a:t>returnType</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all_typed_relationships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/data/node/1/relationships/all/{-list|&amp;|types}",</a:t>
            </a:r>
          </a:p>
          <a:p>
            <a:pPr marL="0" indent="0">
              <a:buNone/>
            </a:pPr>
            <a:r>
              <a:rPr lang="en-US" dirty="0">
                <a:latin typeface="Courier New"/>
                <a:cs typeface="Courier New"/>
              </a:rPr>
              <a:t>  "property" : "http://localhost:7474/</a:t>
            </a:r>
            <a:r>
              <a:rPr lang="en-US" dirty="0" err="1">
                <a:latin typeface="Courier New"/>
                <a:cs typeface="Courier New"/>
              </a:rPr>
              <a:t>db</a:t>
            </a:r>
            <a:r>
              <a:rPr lang="en-US" dirty="0">
                <a:latin typeface="Courier New"/>
                <a:cs typeface="Courier New"/>
              </a:rPr>
              <a:t>/data/node/1/properties/{key}",</a:t>
            </a:r>
          </a:p>
          <a:p>
            <a:pPr marL="0" indent="0">
              <a:buNone/>
            </a:pPr>
            <a:r>
              <a:rPr lang="en-US" dirty="0">
                <a:latin typeface="Courier New"/>
                <a:cs typeface="Courier New"/>
              </a:rPr>
              <a:t>  "self" : "http://localhost:7474/</a:t>
            </a:r>
            <a:r>
              <a:rPr lang="en-US" dirty="0" err="1">
                <a:latin typeface="Courier New"/>
                <a:cs typeface="Courier New"/>
              </a:rPr>
              <a:t>db</a:t>
            </a:r>
            <a:r>
              <a:rPr lang="en-US" dirty="0">
                <a:latin typeface="Courier New"/>
                <a:cs typeface="Courier New"/>
              </a:rPr>
              <a:t>/data/node/1",</a:t>
            </a:r>
          </a:p>
          <a:p>
            <a:pPr marL="0" indent="0">
              <a:buNone/>
            </a:pPr>
            <a:r>
              <a:rPr lang="en-US" dirty="0">
                <a:latin typeface="Courier New"/>
                <a:cs typeface="Courier New"/>
              </a:rPr>
              <a:t>  "properties" : "http://localhost:7474/</a:t>
            </a:r>
            <a:r>
              <a:rPr lang="en-US" dirty="0" err="1">
                <a:latin typeface="Courier New"/>
                <a:cs typeface="Courier New"/>
              </a:rPr>
              <a:t>db</a:t>
            </a:r>
            <a:r>
              <a:rPr lang="en-US" dirty="0">
                <a:latin typeface="Courier New"/>
                <a:cs typeface="Courier New"/>
              </a:rPr>
              <a:t>/data/node/1/properties",</a:t>
            </a:r>
          </a:p>
          <a:p>
            <a:pPr marL="0" indent="0">
              <a:buNone/>
            </a:pPr>
            <a:r>
              <a:rPr lang="en-US" dirty="0">
                <a:latin typeface="Courier New"/>
                <a:cs typeface="Courier New"/>
              </a:rPr>
              <a:t>  "</a:t>
            </a:r>
            <a:r>
              <a:rPr lang="en-US" dirty="0" err="1">
                <a:latin typeface="Courier New"/>
                <a:cs typeface="Courier New"/>
              </a:rPr>
              <a:t>outgoing_typed_relationships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/data/node/1/relationships/out/{-list|&amp;|types}",</a:t>
            </a:r>
          </a:p>
          <a:p>
            <a:pPr marL="0" indent="0">
              <a:buNone/>
            </a:pPr>
            <a:r>
              <a:rPr lang="en-US" dirty="0">
                <a:latin typeface="Courier New"/>
                <a:cs typeface="Courier New"/>
              </a:rPr>
              <a:t>  "</a:t>
            </a:r>
            <a:r>
              <a:rPr lang="en-US" dirty="0" err="1">
                <a:latin typeface="Courier New"/>
                <a:cs typeface="Courier New"/>
              </a:rPr>
              <a:t>incoming_relationships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a:t>
            </a:r>
          </a:p>
          <a:p>
            <a:pPr marL="0" indent="0">
              <a:buNone/>
            </a:pPr>
            <a:r>
              <a:rPr lang="en-US" dirty="0">
                <a:latin typeface="Courier New"/>
                <a:cs typeface="Courier New"/>
              </a:rPr>
              <a:t>  "extensions" : {</a:t>
            </a:r>
          </a:p>
          <a:p>
            <a:pPr marL="0" indent="0">
              <a:buNone/>
            </a:pPr>
            <a:r>
              <a:rPr lang="en-US" dirty="0">
                <a:latin typeface="Courier New"/>
                <a:cs typeface="Courier New"/>
              </a:rPr>
              <a:t>  },</a:t>
            </a:r>
          </a:p>
          <a:p>
            <a:pPr marL="0" indent="0">
              <a:buNone/>
            </a:pPr>
            <a:r>
              <a:rPr lang="en-US" dirty="0">
                <a:latin typeface="Courier New"/>
                <a:cs typeface="Courier New"/>
              </a:rPr>
              <a:t>  "</a:t>
            </a:r>
            <a:r>
              <a:rPr lang="en-US" dirty="0" err="1">
                <a:latin typeface="Courier New"/>
                <a:cs typeface="Courier New"/>
              </a:rPr>
              <a:t>create_relationship</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t>
            </a:r>
          </a:p>
          <a:p>
            <a:pPr marL="0" indent="0">
              <a:buNone/>
            </a:pPr>
            <a:r>
              <a:rPr lang="en-US" dirty="0">
                <a:latin typeface="Courier New"/>
                <a:cs typeface="Courier New"/>
              </a:rPr>
              <a:t>  "</a:t>
            </a:r>
            <a:r>
              <a:rPr lang="en-US" dirty="0" err="1">
                <a:latin typeface="Courier New"/>
                <a:cs typeface="Courier New"/>
              </a:rPr>
              <a:t>all_relationships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/data/node/1/relationships/all",</a:t>
            </a:r>
          </a:p>
          <a:p>
            <a:pPr marL="0" indent="0">
              <a:buNone/>
            </a:pPr>
            <a:r>
              <a:rPr lang="en-US" dirty="0">
                <a:latin typeface="Courier New"/>
                <a:cs typeface="Courier New"/>
              </a:rPr>
              <a:t>  "</a:t>
            </a:r>
            <a:r>
              <a:rPr lang="en-US" dirty="0" err="1">
                <a:latin typeface="Courier New"/>
                <a:cs typeface="Courier New"/>
              </a:rPr>
              <a:t>incoming_typed_relationships</a:t>
            </a:r>
            <a:r>
              <a:rPr lang="en-US" dirty="0">
                <a:latin typeface="Courier New"/>
                <a:cs typeface="Courier New"/>
              </a:rPr>
              <a:t>" : "http://localhost:7474/</a:t>
            </a:r>
            <a:r>
              <a:rPr lang="en-US" dirty="0" err="1">
                <a:latin typeface="Courier New"/>
                <a:cs typeface="Courier New"/>
              </a:rPr>
              <a:t>db</a:t>
            </a:r>
            <a:r>
              <a:rPr lang="en-US" dirty="0">
                <a:latin typeface="Courier New"/>
                <a:cs typeface="Courier New"/>
              </a:rPr>
              <a:t>/data/node/1/relationships/in/{-list|&amp;|types}"</a:t>
            </a:r>
          </a:p>
          <a:p>
            <a:pPr marL="0" indent="0">
              <a:buNone/>
            </a:pPr>
            <a:r>
              <a:rPr lang="en-US" dirty="0">
                <a:latin typeface="Courier New"/>
                <a:cs typeface="Courier New"/>
              </a:rPr>
              <a:t>}</a:t>
            </a:r>
          </a:p>
        </p:txBody>
      </p:sp>
    </p:spTree>
    <p:extLst>
      <p:ext uri="{BB962C8B-B14F-4D97-AF65-F5344CB8AC3E}">
        <p14:creationId xmlns:p14="http://schemas.microsoft.com/office/powerpoint/2010/main" val="2662440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Batches</a:t>
            </a:r>
            <a:endParaRPr lang="en-US" dirty="0"/>
          </a:p>
        </p:txBody>
      </p:sp>
      <p:sp>
        <p:nvSpPr>
          <p:cNvPr id="3" name="Content Placeholder 2"/>
          <p:cNvSpPr>
            <a:spLocks noGrp="1"/>
          </p:cNvSpPr>
          <p:nvPr>
            <p:ph idx="1"/>
          </p:nvPr>
        </p:nvSpPr>
        <p:spPr/>
        <p:txBody>
          <a:bodyPr/>
          <a:lstStyle/>
          <a:p>
            <a:r>
              <a:rPr lang="en-US" dirty="0" smtClean="0">
                <a:sym typeface="Wingdings"/>
              </a:rPr>
              <a:t>Tunnel commands, all run within a single transaction</a:t>
            </a:r>
          </a:p>
          <a:p>
            <a:r>
              <a:rPr lang="en-US" dirty="0" smtClean="0">
                <a:sym typeface="Wingdings"/>
              </a:rPr>
              <a:t>On error, whole transaction rolled back</a:t>
            </a:r>
          </a:p>
          <a:p>
            <a:r>
              <a:rPr lang="en-US" dirty="0" smtClean="0">
                <a:sym typeface="Wingdings"/>
              </a:rPr>
              <a:t>HTTP status code appropriate to the command that caused the error</a:t>
            </a:r>
          </a:p>
          <a:p>
            <a:pPr lvl="1"/>
            <a:r>
              <a:rPr lang="en-US" dirty="0" smtClean="0">
                <a:sym typeface="Wingdings"/>
              </a:rPr>
              <a:t>Useful feedback in the response body</a:t>
            </a:r>
          </a:p>
          <a:p>
            <a:pPr marL="0" indent="0">
              <a:buNone/>
            </a:pPr>
            <a:endParaRPr lang="en-US" dirty="0"/>
          </a:p>
        </p:txBody>
      </p:sp>
    </p:spTree>
    <p:extLst>
      <p:ext uri="{BB962C8B-B14F-4D97-AF65-F5344CB8AC3E}">
        <p14:creationId xmlns:p14="http://schemas.microsoft.com/office/powerpoint/2010/main" val="3285705867"/>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Example</a:t>
            </a:r>
            <a:endParaRPr lang="en-US" dirty="0"/>
          </a:p>
        </p:txBody>
      </p:sp>
      <p:sp>
        <p:nvSpPr>
          <p:cNvPr id="3" name="Content Placeholder 2"/>
          <p:cNvSpPr>
            <a:spLocks noGrp="1"/>
          </p:cNvSpPr>
          <p:nvPr>
            <p:ph idx="1"/>
          </p:nvPr>
        </p:nvSpPr>
        <p:spPr>
          <a:xfrm>
            <a:off x="1131454" y="1417638"/>
            <a:ext cx="7555345" cy="4708525"/>
          </a:xfrm>
        </p:spPr>
        <p:txBody>
          <a:bodyPr>
            <a:noAutofit/>
          </a:bodyPr>
          <a:lstStyle/>
          <a:p>
            <a:pPr marL="0" indent="0">
              <a:buNone/>
            </a:pPr>
            <a:r>
              <a:rPr lang="en-US" sz="1100" dirty="0">
                <a:latin typeface="Courier New"/>
                <a:cs typeface="Courier New"/>
              </a:rPr>
              <a:t>POST http://localhost:7474/</a:t>
            </a:r>
            <a:r>
              <a:rPr lang="en-US" sz="1100" dirty="0" err="1">
                <a:latin typeface="Courier New"/>
                <a:cs typeface="Courier New"/>
              </a:rPr>
              <a:t>db</a:t>
            </a:r>
            <a:r>
              <a:rPr lang="en-US" sz="1100" dirty="0">
                <a:latin typeface="Courier New"/>
                <a:cs typeface="Courier New"/>
              </a:rPr>
              <a:t>/data/batch</a:t>
            </a:r>
          </a:p>
          <a:p>
            <a:pPr marL="0" indent="0">
              <a:buNone/>
            </a:pPr>
            <a:r>
              <a:rPr lang="en-US" sz="1100" dirty="0">
                <a:latin typeface="Courier New"/>
                <a:cs typeface="Courier New"/>
              </a:rPr>
              <a:t>Accept: application/</a:t>
            </a:r>
            <a:r>
              <a:rPr lang="en-US" sz="1100" dirty="0" err="1">
                <a:latin typeface="Courier New"/>
                <a:cs typeface="Courier New"/>
              </a:rPr>
              <a:t>json</a:t>
            </a:r>
            <a:endParaRPr lang="en-US" sz="1100" dirty="0">
              <a:latin typeface="Courier New"/>
              <a:cs typeface="Courier New"/>
            </a:endParaRPr>
          </a:p>
          <a:p>
            <a:pPr marL="0" indent="0">
              <a:buNone/>
            </a:pPr>
            <a:r>
              <a:rPr lang="en-US" sz="1100" dirty="0">
                <a:latin typeface="Courier New"/>
                <a:cs typeface="Courier New"/>
              </a:rPr>
              <a:t>Content-Type: application/</a:t>
            </a:r>
            <a:r>
              <a:rPr lang="en-US" sz="1100" dirty="0" err="1" smtClean="0">
                <a:latin typeface="Courier New"/>
                <a:cs typeface="Courier New"/>
              </a:rPr>
              <a:t>json</a:t>
            </a:r>
            <a:endParaRPr lang="en-US" sz="1100" dirty="0" smtClean="0">
              <a:latin typeface="Courier New"/>
              <a:cs typeface="Courier New"/>
            </a:endParaRPr>
          </a:p>
          <a:p>
            <a:pPr marL="0" indent="0">
              <a:buNone/>
            </a:pPr>
            <a:endParaRPr lang="en-US" sz="1100" dirty="0">
              <a:latin typeface="Courier New"/>
              <a:cs typeface="Courier New"/>
            </a:endParaRPr>
          </a:p>
          <a:p>
            <a:pPr marL="0" indent="0">
              <a:buNone/>
            </a:pPr>
            <a:r>
              <a:rPr lang="en-US" sz="1100" dirty="0" smtClean="0">
                <a:latin typeface="Courier New"/>
                <a:cs typeface="Courier New"/>
              </a:rPr>
              <a:t>[</a:t>
            </a:r>
            <a:r>
              <a:rPr lang="en-US" sz="1100" dirty="0">
                <a:latin typeface="Courier New"/>
                <a:cs typeface="Courier New"/>
              </a:rPr>
              <a:t>{</a:t>
            </a:r>
          </a:p>
          <a:p>
            <a:pPr marL="0" indent="0">
              <a:buNone/>
            </a:pPr>
            <a:r>
              <a:rPr lang="en-US" sz="1100" dirty="0">
                <a:latin typeface="Courier New"/>
                <a:cs typeface="Courier New"/>
              </a:rPr>
              <a:t>  "method" : "PUT",</a:t>
            </a:r>
          </a:p>
          <a:p>
            <a:pPr marL="0" indent="0">
              <a:buNone/>
            </a:pPr>
            <a:r>
              <a:rPr lang="en-US" sz="1100" dirty="0">
                <a:latin typeface="Courier New"/>
                <a:cs typeface="Courier New"/>
              </a:rPr>
              <a:t>  "to" : "/node/0/properties",</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0</a:t>
            </a:r>
          </a:p>
          <a:p>
            <a:pPr marL="0" indent="0">
              <a:buNone/>
            </a:pPr>
            <a:r>
              <a:rPr lang="en-US" sz="1100" dirty="0">
                <a:latin typeface="Courier New"/>
                <a:cs typeface="Courier New"/>
              </a:rPr>
              <a:t>},</a:t>
            </a:r>
          </a:p>
          <a:p>
            <a:pPr marL="0" indent="0">
              <a:buNone/>
            </a:pPr>
            <a:r>
              <a:rPr lang="en-US" sz="1100" dirty="0">
                <a:latin typeface="Courier New"/>
                <a:cs typeface="Courier New"/>
              </a:rPr>
              <a:t>{</a:t>
            </a:r>
          </a:p>
          <a:p>
            <a:pPr marL="0" indent="0">
              <a:buNone/>
            </a:pPr>
            <a:r>
              <a:rPr lang="en-US" sz="1100" dirty="0">
                <a:latin typeface="Courier New"/>
                <a:cs typeface="Courier New"/>
              </a:rPr>
              <a:t>  "method" : "GET",</a:t>
            </a:r>
          </a:p>
          <a:p>
            <a:pPr marL="0" indent="0">
              <a:buNone/>
            </a:pPr>
            <a:r>
              <a:rPr lang="en-US" sz="1100" dirty="0">
                <a:latin typeface="Courier New"/>
                <a:cs typeface="Courier New"/>
              </a:rPr>
              <a:t>  "to" : "/node/0",</a:t>
            </a:r>
          </a:p>
          <a:p>
            <a:pPr marL="0" indent="0">
              <a:buNone/>
            </a:pPr>
            <a:r>
              <a:rPr lang="en-US" sz="1100" dirty="0">
                <a:latin typeface="Courier New"/>
                <a:cs typeface="Courier New"/>
              </a:rPr>
              <a:t>  "id" : 1</a:t>
            </a:r>
          </a:p>
          <a:p>
            <a:pPr marL="0" indent="0">
              <a:buNone/>
            </a:pPr>
            <a:r>
              <a:rPr lang="en-US" sz="1100" dirty="0">
                <a:latin typeface="Courier New"/>
                <a:cs typeface="Courier New"/>
              </a:rPr>
              <a:t>}, </a:t>
            </a:r>
          </a:p>
          <a:p>
            <a:pPr marL="0" indent="0">
              <a:buNone/>
            </a:pPr>
            <a:r>
              <a:rPr lang="en-US" sz="1100" dirty="0">
                <a:latin typeface="Courier New"/>
                <a:cs typeface="Courier New"/>
              </a:rPr>
              <a:t>{</a:t>
            </a:r>
          </a:p>
          <a:p>
            <a:pPr marL="0" indent="0">
              <a:buNone/>
            </a:pPr>
            <a:r>
              <a:rPr lang="en-US" sz="1100" dirty="0">
                <a:latin typeface="Courier New"/>
                <a:cs typeface="Courier New"/>
              </a:rPr>
              <a:t>  "method" : "POST",</a:t>
            </a:r>
          </a:p>
          <a:p>
            <a:pPr marL="0" indent="0">
              <a:buNone/>
            </a:pPr>
            <a:r>
              <a:rPr lang="en-US" sz="1100" dirty="0">
                <a:latin typeface="Courier New"/>
                <a:cs typeface="Courier New"/>
              </a:rPr>
              <a:t>  "to" : "/node",</a:t>
            </a:r>
          </a:p>
          <a:p>
            <a:pPr marL="0" indent="0">
              <a:buNone/>
            </a:pPr>
            <a:r>
              <a:rPr lang="en-US" sz="1100" dirty="0">
                <a:latin typeface="Courier New"/>
                <a:cs typeface="Courier New"/>
              </a:rPr>
              <a:t>  "body" : {</a:t>
            </a:r>
          </a:p>
          <a:p>
            <a:pPr marL="0" indent="0">
              <a:buNone/>
            </a:pPr>
            <a:r>
              <a:rPr lang="en-US" sz="1100" dirty="0">
                <a:latin typeface="Courier New"/>
                <a:cs typeface="Courier New"/>
              </a:rPr>
              <a:t>    "age" : 1</a:t>
            </a:r>
          </a:p>
          <a:p>
            <a:pPr marL="0" indent="0">
              <a:buNone/>
            </a:pPr>
            <a:r>
              <a:rPr lang="en-US" sz="1100" dirty="0">
                <a:latin typeface="Courier New"/>
                <a:cs typeface="Courier New"/>
              </a:rPr>
              <a:t>  },</a:t>
            </a:r>
          </a:p>
          <a:p>
            <a:pPr marL="0" indent="0">
              <a:buNone/>
            </a:pPr>
            <a:r>
              <a:rPr lang="en-US" sz="1100" dirty="0">
                <a:latin typeface="Courier New"/>
                <a:cs typeface="Courier New"/>
              </a:rPr>
              <a:t>  "id" : 2</a:t>
            </a:r>
          </a:p>
          <a:p>
            <a:pPr marL="0" indent="0">
              <a:buNone/>
            </a:pPr>
            <a:r>
              <a:rPr lang="en-US" sz="1100" dirty="0">
                <a:latin typeface="Courier New"/>
                <a:cs typeface="Courier New"/>
              </a:rPr>
              <a:t>}]</a:t>
            </a:r>
          </a:p>
        </p:txBody>
      </p:sp>
    </p:spTree>
    <p:extLst>
      <p:ext uri="{BB962C8B-B14F-4D97-AF65-F5344CB8AC3E}">
        <p14:creationId xmlns:p14="http://schemas.microsoft.com/office/powerpoint/2010/main" val="1185843577"/>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Paged Traversers</a:t>
            </a:r>
            <a:endParaRPr lang="en-US" dirty="0"/>
          </a:p>
        </p:txBody>
      </p:sp>
      <p:sp>
        <p:nvSpPr>
          <p:cNvPr id="3" name="Content Placeholder 2"/>
          <p:cNvSpPr>
            <a:spLocks noGrp="1"/>
          </p:cNvSpPr>
          <p:nvPr>
            <p:ph idx="1"/>
          </p:nvPr>
        </p:nvSpPr>
        <p:spPr/>
        <p:txBody>
          <a:bodyPr/>
          <a:lstStyle/>
          <a:p>
            <a:r>
              <a:rPr lang="en-US" dirty="0" smtClean="0"/>
              <a:t>Each node/relationship representation contains a link to a paged traverser</a:t>
            </a:r>
          </a:p>
          <a:p>
            <a:r>
              <a:rPr lang="en-US" dirty="0" smtClean="0"/>
              <a:t>Send your traverser there, and it will be held server-side</a:t>
            </a:r>
          </a:p>
          <a:p>
            <a:pPr lvl="1"/>
            <a:r>
              <a:rPr lang="en-US" dirty="0" smtClean="0"/>
              <a:t>For a while, until its lease expires</a:t>
            </a:r>
          </a:p>
          <a:p>
            <a:r>
              <a:rPr lang="en-US" dirty="0" smtClean="0"/>
              <a:t>And the results will be delivered in pages</a:t>
            </a:r>
          </a:p>
          <a:p>
            <a:pPr lvl="1"/>
            <a:r>
              <a:rPr lang="en-US" dirty="0" smtClean="0"/>
              <a:t>You set the size</a:t>
            </a:r>
            <a:endParaRPr lang="en-US" dirty="0"/>
          </a:p>
        </p:txBody>
      </p:sp>
    </p:spTree>
    <p:extLst>
      <p:ext uri="{BB962C8B-B14F-4D97-AF65-F5344CB8AC3E}">
        <p14:creationId xmlns:p14="http://schemas.microsoft.com/office/powerpoint/2010/main" val="32496209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Family (</a:t>
            </a:r>
            <a:r>
              <a:rPr lang="en-US" dirty="0" err="1" smtClean="0"/>
              <a:t>BigTable</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Google’s “</a:t>
            </a:r>
            <a:r>
              <a:rPr lang="en-US" dirty="0" err="1" smtClean="0"/>
              <a:t>Bigtable</a:t>
            </a:r>
            <a:r>
              <a:rPr lang="en-US" dirty="0"/>
              <a:t>:  A Distributed Storage System for Structured Data” (2006</a:t>
            </a:r>
            <a:r>
              <a:rPr lang="en-US" dirty="0" smtClean="0"/>
              <a:t>)</a:t>
            </a:r>
            <a:endParaRPr lang="en-US" dirty="0">
              <a:hlinkClick r:id="rId3"/>
            </a:endParaRPr>
          </a:p>
          <a:p>
            <a:r>
              <a:rPr lang="en-US" dirty="0"/>
              <a:t>Data model:</a:t>
            </a:r>
          </a:p>
          <a:p>
            <a:pPr lvl="1"/>
            <a:r>
              <a:rPr lang="en-US" dirty="0"/>
              <a:t>A big table, with column </a:t>
            </a:r>
            <a:r>
              <a:rPr lang="en-US" dirty="0" smtClean="0"/>
              <a:t>families</a:t>
            </a:r>
          </a:p>
          <a:p>
            <a:pPr lvl="1"/>
            <a:r>
              <a:rPr lang="en-US" dirty="0" smtClean="0"/>
              <a:t>Map-reduce for querying/processing</a:t>
            </a:r>
            <a:endParaRPr lang="en-US" dirty="0"/>
          </a:p>
          <a:p>
            <a:r>
              <a:rPr lang="en-US" dirty="0"/>
              <a:t>Examples:</a:t>
            </a:r>
          </a:p>
          <a:p>
            <a:pPr lvl="1"/>
            <a:r>
              <a:rPr lang="en-US" dirty="0" err="1" smtClean="0"/>
              <a:t>HBase</a:t>
            </a:r>
            <a:r>
              <a:rPr lang="en-US" dirty="0" smtClean="0"/>
              <a:t>, </a:t>
            </a:r>
            <a:r>
              <a:rPr lang="en-US" dirty="0" err="1" smtClean="0"/>
              <a:t>HyperTable</a:t>
            </a:r>
            <a:r>
              <a:rPr lang="en-US" dirty="0" smtClean="0"/>
              <a:t>, Cassandra</a:t>
            </a:r>
            <a:endParaRPr lang="en-US" dirty="0"/>
          </a:p>
        </p:txBody>
      </p:sp>
      <p:pic>
        <p:nvPicPr>
          <p:cNvPr id="5" name="Picture 4"/>
          <p:cNvPicPr>
            <a:picLocks noChangeAspect="1"/>
          </p:cNvPicPr>
          <p:nvPr/>
        </p:nvPicPr>
        <p:blipFill>
          <a:blip r:embed="rId4"/>
          <a:stretch>
            <a:fillRect/>
          </a:stretch>
        </p:blipFill>
        <p:spPr>
          <a:xfrm>
            <a:off x="6944944" y="2551545"/>
            <a:ext cx="1741856" cy="2306782"/>
          </a:xfrm>
          <a:prstGeom prst="rect">
            <a:avLst/>
          </a:prstGeom>
        </p:spPr>
      </p:pic>
    </p:spTree>
    <p:extLst>
      <p:ext uri="{BB962C8B-B14F-4D97-AF65-F5344CB8AC3E}">
        <p14:creationId xmlns:p14="http://schemas.microsoft.com/office/powerpoint/2010/main" val="2874206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Paged Traverser</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POST http://localhost:7474/</a:t>
            </a:r>
            <a:r>
              <a:rPr lang="en-US" sz="1600" dirty="0" err="1">
                <a:latin typeface="Courier New"/>
                <a:cs typeface="Courier New"/>
              </a:rPr>
              <a:t>db</a:t>
            </a:r>
            <a:r>
              <a:rPr lang="en-US" sz="1600" dirty="0">
                <a:latin typeface="Courier New"/>
                <a:cs typeface="Courier New"/>
              </a:rPr>
              <a:t>/data/node/34/paged/traverse/node</a:t>
            </a:r>
          </a:p>
          <a:p>
            <a:pPr marL="0" indent="0">
              <a:buNone/>
            </a:pPr>
            <a:r>
              <a:rPr lang="en-US" sz="1600" dirty="0">
                <a:latin typeface="Courier New"/>
                <a:cs typeface="Courier New"/>
              </a:rPr>
              <a:t>Accept: application/</a:t>
            </a:r>
            <a:r>
              <a:rPr lang="en-US" sz="1600" dirty="0" err="1">
                <a:latin typeface="Courier New"/>
                <a:cs typeface="Courier New"/>
              </a:rPr>
              <a:t>json</a:t>
            </a:r>
            <a:endParaRPr lang="en-US" sz="1600" dirty="0">
              <a:latin typeface="Courier New"/>
              <a:cs typeface="Courier New"/>
            </a:endParaRPr>
          </a:p>
          <a:p>
            <a:pPr marL="0" indent="0">
              <a:buNone/>
            </a:pPr>
            <a:r>
              <a:rPr lang="en-US" sz="1600" dirty="0">
                <a:latin typeface="Courier New"/>
                <a:cs typeface="Courier New"/>
              </a:rPr>
              <a:t>Content-Type: application/</a:t>
            </a:r>
            <a:r>
              <a:rPr lang="en-US" sz="1600" dirty="0" err="1">
                <a:latin typeface="Courier New"/>
                <a:cs typeface="Courier New"/>
              </a:rPr>
              <a:t>json</a:t>
            </a:r>
            <a:endParaRPr lang="en-US" sz="1600" dirty="0">
              <a:latin typeface="Courier New"/>
              <a:cs typeface="Courier New"/>
            </a:endParaRPr>
          </a:p>
          <a:p>
            <a:pPr marL="0" indent="0">
              <a:buNone/>
            </a:pPr>
            <a:endParaRPr lang="en-US" sz="1600" dirty="0">
              <a:latin typeface="Courier New"/>
              <a:cs typeface="Courier New"/>
            </a:endParaRPr>
          </a:p>
          <a:p>
            <a:pPr marL="0" indent="0">
              <a:buNone/>
            </a:pPr>
            <a:r>
              <a:rPr lang="en-US" sz="1600" dirty="0">
                <a:latin typeface="Courier New"/>
                <a:cs typeface="Courier New"/>
              </a:rPr>
              <a:t>{"</a:t>
            </a:r>
            <a:r>
              <a:rPr lang="en-US" sz="1600" dirty="0" err="1">
                <a:latin typeface="Courier New"/>
                <a:cs typeface="Courier New"/>
              </a:rPr>
              <a:t>prune_evaluator</a:t>
            </a:r>
            <a:r>
              <a:rPr lang="en-US" sz="1600" dirty="0">
                <a:latin typeface="Courier New"/>
                <a:cs typeface="Courier New"/>
              </a:rPr>
              <a:t>":{"language":"</a:t>
            </a:r>
            <a:r>
              <a:rPr lang="en-US" sz="1600" dirty="0" err="1">
                <a:latin typeface="Courier New"/>
                <a:cs typeface="Courier New"/>
              </a:rPr>
              <a:t>builtin</a:t>
            </a:r>
            <a:r>
              <a:rPr lang="en-US" sz="1600" dirty="0">
                <a:latin typeface="Courier New"/>
                <a:cs typeface="Courier New"/>
              </a:rPr>
              <a:t>"</a:t>
            </a:r>
            <a:r>
              <a:rPr lang="en-US" sz="1600" dirty="0" smtClean="0">
                <a:latin typeface="Courier New"/>
                <a:cs typeface="Courier New"/>
              </a:rPr>
              <a:t>,"</a:t>
            </a:r>
            <a:r>
              <a:rPr lang="en-US" sz="1600" dirty="0" err="1" smtClean="0">
                <a:latin typeface="Courier New"/>
                <a:cs typeface="Courier New"/>
              </a:rPr>
              <a:t>character":</a:t>
            </a:r>
            <a:r>
              <a:rPr lang="en-US" sz="1600" dirty="0" err="1">
                <a:latin typeface="Courier New"/>
                <a:cs typeface="Courier New"/>
              </a:rPr>
              <a:t>"none</a:t>
            </a:r>
            <a:r>
              <a:rPr lang="en-US" sz="1600" dirty="0">
                <a:latin typeface="Courier New"/>
                <a:cs typeface="Courier New"/>
              </a:rPr>
              <a:t>"},"</a:t>
            </a:r>
            <a:r>
              <a:rPr lang="en-US" sz="1600" dirty="0" err="1">
                <a:latin typeface="Courier New"/>
                <a:cs typeface="Courier New"/>
              </a:rPr>
              <a:t>return_filter</a:t>
            </a:r>
            <a:r>
              <a:rPr lang="en-US" sz="1600" dirty="0">
                <a:latin typeface="Courier New"/>
                <a:cs typeface="Courier New"/>
              </a:rPr>
              <a:t>":{"language":"</a:t>
            </a:r>
            <a:r>
              <a:rPr lang="en-US" sz="1600" dirty="0" err="1">
                <a:latin typeface="Courier New"/>
                <a:cs typeface="Courier New"/>
              </a:rPr>
              <a:t>javascript</a:t>
            </a:r>
            <a:r>
              <a:rPr lang="en-US" sz="1600" dirty="0">
                <a:latin typeface="Courier New"/>
                <a:cs typeface="Courier New"/>
              </a:rPr>
              <a:t>","body":"</a:t>
            </a:r>
            <a:r>
              <a:rPr lang="en-US" sz="1600" dirty="0" err="1">
                <a:latin typeface="Courier New"/>
                <a:cs typeface="Courier New"/>
              </a:rPr>
              <a:t>position.endNode</a:t>
            </a:r>
            <a:r>
              <a:rPr lang="en-US" sz="1600" dirty="0">
                <a:latin typeface="Courier New"/>
                <a:cs typeface="Courier New"/>
              </a:rPr>
              <a:t>().</a:t>
            </a:r>
            <a:r>
              <a:rPr lang="en-US" sz="1600" dirty="0" err="1">
                <a:latin typeface="Courier New"/>
                <a:cs typeface="Courier New"/>
              </a:rPr>
              <a:t>getProperty</a:t>
            </a:r>
            <a:r>
              <a:rPr lang="en-US" sz="1600" dirty="0">
                <a:latin typeface="Courier New"/>
                <a:cs typeface="Courier New"/>
              </a:rPr>
              <a:t>('name').contains('1');"},"</a:t>
            </a:r>
            <a:r>
              <a:rPr lang="en-US" sz="1600" dirty="0" err="1">
                <a:latin typeface="Courier New"/>
                <a:cs typeface="Courier New"/>
              </a:rPr>
              <a:t>order":"depth_first","</a:t>
            </a:r>
            <a:r>
              <a:rPr lang="en-US" sz="1600" dirty="0" err="1" smtClean="0">
                <a:latin typeface="Courier New"/>
                <a:cs typeface="Courier New"/>
              </a:rPr>
              <a:t>relationships</a:t>
            </a:r>
            <a:r>
              <a:rPr lang="en-US" sz="1600" dirty="0" smtClean="0">
                <a:latin typeface="Courier New"/>
                <a:cs typeface="Courier New"/>
              </a:rPr>
              <a:t>”:{</a:t>
            </a:r>
            <a:r>
              <a:rPr lang="en-US" sz="1600" dirty="0">
                <a:latin typeface="Courier New"/>
                <a:cs typeface="Courier New"/>
              </a:rPr>
              <a:t>"</a:t>
            </a:r>
            <a:r>
              <a:rPr lang="en-US" sz="1600" dirty="0" err="1">
                <a:latin typeface="Courier New"/>
                <a:cs typeface="Courier New"/>
              </a:rPr>
              <a:t>type":"NEXT","direction":"</a:t>
            </a:r>
            <a:r>
              <a:rPr lang="en-US" sz="1600" dirty="0" err="1" smtClean="0">
                <a:latin typeface="Courier New"/>
                <a:cs typeface="Courier New"/>
              </a:rPr>
              <a:t>out</a:t>
            </a:r>
            <a:r>
              <a:rPr lang="en-US" sz="1600" dirty="0" smtClean="0">
                <a:latin typeface="Courier New"/>
                <a:cs typeface="Courier New"/>
              </a:rPr>
              <a:t>”}}</a:t>
            </a:r>
            <a:endParaRPr lang="en-US" sz="1600" dirty="0">
              <a:latin typeface="Courier New"/>
              <a:cs typeface="Courier New"/>
            </a:endParaRPr>
          </a:p>
        </p:txBody>
      </p:sp>
    </p:spTree>
    <p:extLst>
      <p:ext uri="{BB962C8B-B14F-4D97-AF65-F5344CB8AC3E}">
        <p14:creationId xmlns:p14="http://schemas.microsoft.com/office/powerpoint/2010/main" val="3223795076"/>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ourier New"/>
                <a:cs typeface="Courier New"/>
              </a:rPr>
              <a:t>201 Created</a:t>
            </a: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first page of results </a:t>
            </a:r>
          </a:p>
          <a:p>
            <a:pPr marL="0" indent="0">
              <a:buNone/>
            </a:pPr>
            <a:r>
              <a:rPr lang="en-US" dirty="0">
                <a:latin typeface="Courier New"/>
                <a:cs typeface="Courier New"/>
              </a:rPr>
              <a:t>]</a:t>
            </a:r>
          </a:p>
        </p:txBody>
      </p:sp>
    </p:spTree>
    <p:extLst>
      <p:ext uri="{BB962C8B-B14F-4D97-AF65-F5344CB8AC3E}">
        <p14:creationId xmlns:p14="http://schemas.microsoft.com/office/powerpoint/2010/main" val="1426351512"/>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Paging Results</a:t>
            </a:r>
            <a:endParaRPr lang="en-US" dirty="0"/>
          </a:p>
        </p:txBody>
      </p:sp>
      <p:sp>
        <p:nvSpPr>
          <p:cNvPr id="3" name="Content Placeholder 2"/>
          <p:cNvSpPr>
            <a:spLocks noGrp="1"/>
          </p:cNvSpPr>
          <p:nvPr>
            <p:ph idx="1"/>
          </p:nvPr>
        </p:nvSpPr>
        <p:spPr>
          <a:xfrm>
            <a:off x="457200" y="2478736"/>
            <a:ext cx="8229600" cy="2431618"/>
          </a:xfrm>
        </p:spPr>
        <p:txBody>
          <a:bodyPr>
            <a:normAutofit fontScale="62500" lnSpcReduction="20000"/>
          </a:bodyPr>
          <a:lstStyle/>
          <a:p>
            <a:pPr marL="0" indent="0">
              <a:buNone/>
            </a:pPr>
            <a:r>
              <a:rPr lang="en-US" dirty="0" smtClean="0">
                <a:latin typeface="Courier New"/>
                <a:cs typeface="Courier New"/>
              </a:rPr>
              <a:t>200 OK</a:t>
            </a:r>
            <a:endParaRPr lang="en-US" dirty="0">
              <a:latin typeface="Courier New"/>
              <a:cs typeface="Courier New"/>
            </a:endParaRPr>
          </a:p>
          <a:p>
            <a:pPr marL="0" indent="0">
              <a:buNone/>
            </a:pPr>
            <a:r>
              <a:rPr lang="en-US" dirty="0">
                <a:latin typeface="Courier New"/>
                <a:cs typeface="Courier New"/>
              </a:rPr>
              <a:t>Content-Type: application/</a:t>
            </a:r>
            <a:r>
              <a:rPr lang="en-US" dirty="0" err="1">
                <a:latin typeface="Courier New"/>
                <a:cs typeface="Courier New"/>
              </a:rPr>
              <a:t>json</a:t>
            </a:r>
            <a:endParaRPr lang="en-US" dirty="0">
              <a:latin typeface="Courier New"/>
              <a:cs typeface="Courier New"/>
            </a:endParaRPr>
          </a:p>
          <a:p>
            <a:pPr marL="0" indent="0">
              <a:buNone/>
            </a:pPr>
            <a:r>
              <a:rPr lang="en-US" dirty="0">
                <a:latin typeface="Courier New"/>
                <a:cs typeface="Courier New"/>
              </a:rPr>
              <a:t>Location: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endParaRPr lang="en-US" dirty="0">
              <a:latin typeface="Courier New"/>
              <a:cs typeface="Courier New"/>
            </a:endParaRPr>
          </a:p>
          <a:p>
            <a:pPr marL="0" indent="0">
              <a:buNone/>
            </a:pPr>
            <a:r>
              <a:rPr lang="en-US" dirty="0">
                <a:latin typeface="Courier New"/>
                <a:cs typeface="Courier New"/>
              </a:rPr>
              <a:t>[</a:t>
            </a:r>
          </a:p>
          <a:p>
            <a:pPr marL="0" indent="0">
              <a:buNone/>
            </a:pPr>
            <a:r>
              <a:rPr lang="en-US" dirty="0">
                <a:latin typeface="Courier New"/>
                <a:cs typeface="Courier New"/>
              </a:rPr>
              <a:t>... </a:t>
            </a:r>
            <a:r>
              <a:rPr lang="en-US" dirty="0" smtClean="0">
                <a:latin typeface="Courier New"/>
                <a:cs typeface="Courier New"/>
              </a:rPr>
              <a:t>next (partial) page </a:t>
            </a:r>
            <a:r>
              <a:rPr lang="en-US" dirty="0">
                <a:latin typeface="Courier New"/>
                <a:cs typeface="Courier New"/>
              </a:rPr>
              <a:t>of results </a:t>
            </a:r>
          </a:p>
          <a:p>
            <a:pPr marL="0" indent="0">
              <a:buNone/>
            </a:pPr>
            <a:r>
              <a:rPr lang="en-US" dirty="0">
                <a:latin typeface="Courier New"/>
                <a:cs typeface="Courier New"/>
              </a:rPr>
              <a:t>]</a:t>
            </a:r>
          </a:p>
        </p:txBody>
      </p:sp>
      <p:sp>
        <p:nvSpPr>
          <p:cNvPr id="4" name="Content Placeholder 2"/>
          <p:cNvSpPr txBox="1">
            <a:spLocks/>
          </p:cNvSpPr>
          <p:nvPr/>
        </p:nvSpPr>
        <p:spPr>
          <a:xfrm>
            <a:off x="457200" y="1394546"/>
            <a:ext cx="8229600" cy="914545"/>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Courier New"/>
                <a:cs typeface="Courier New"/>
              </a:rPr>
              <a:t>GET http://localhost:7474/</a:t>
            </a:r>
            <a:r>
              <a:rPr lang="en-US" dirty="0" err="1">
                <a:latin typeface="Courier New"/>
                <a:cs typeface="Courier New"/>
              </a:rPr>
              <a:t>db</a:t>
            </a:r>
            <a:r>
              <a:rPr lang="en-US" dirty="0">
                <a:latin typeface="Courier New"/>
                <a:cs typeface="Courier New"/>
              </a:rPr>
              <a:t>/data/node/34/paged/traverse/node/bd02bb8adf4145afbbc725ed872a2e32</a:t>
            </a:r>
          </a:p>
          <a:p>
            <a:pPr marL="0" indent="0">
              <a:buNone/>
            </a:pPr>
            <a:r>
              <a:rPr lang="en-US" dirty="0">
                <a:latin typeface="Courier New"/>
                <a:cs typeface="Courier New"/>
              </a:rPr>
              <a:t>Accept: application/</a:t>
            </a:r>
            <a:r>
              <a:rPr lang="en-US" dirty="0" err="1">
                <a:latin typeface="Courier New"/>
                <a:cs typeface="Courier New"/>
              </a:rPr>
              <a:t>json</a:t>
            </a:r>
            <a:endParaRPr lang="en-US" dirty="0">
              <a:latin typeface="Courier New"/>
              <a:cs typeface="Courier New"/>
            </a:endParaRPr>
          </a:p>
        </p:txBody>
      </p:sp>
      <p:sp>
        <p:nvSpPr>
          <p:cNvPr id="5" name="Content Placeholder 2"/>
          <p:cNvSpPr txBox="1">
            <a:spLocks/>
          </p:cNvSpPr>
          <p:nvPr/>
        </p:nvSpPr>
        <p:spPr>
          <a:xfrm>
            <a:off x="457200" y="5079999"/>
            <a:ext cx="8229600" cy="15298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latin typeface="Courier New"/>
                <a:cs typeface="Courier New"/>
              </a:rPr>
              <a:t>404 Not Found</a:t>
            </a:r>
            <a:endParaRPr lang="en-US" sz="2000" dirty="0">
              <a:latin typeface="Courier New"/>
              <a:cs typeface="Courier New"/>
            </a:endParaRPr>
          </a:p>
        </p:txBody>
      </p:sp>
    </p:spTree>
    <p:extLst>
      <p:ext uri="{BB962C8B-B14F-4D97-AF65-F5344CB8AC3E}">
        <p14:creationId xmlns:p14="http://schemas.microsoft.com/office/powerpoint/2010/main" val="3541607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Count the Doctor’s enemies</a:t>
            </a:r>
          </a:p>
          <a:p>
            <a:pPr lvl="1"/>
            <a:r>
              <a:rPr lang="en-US" dirty="0" smtClean="0"/>
              <a:t>Just count relationships</a:t>
            </a:r>
          </a:p>
          <a:p>
            <a:r>
              <a:rPr lang="en-US" dirty="0" smtClean="0"/>
              <a:t>Identify which of the Doctors took part in invasion stories</a:t>
            </a:r>
          </a:p>
          <a:p>
            <a:pPr lvl="1"/>
            <a:r>
              <a:rPr lang="en-US" dirty="0" smtClean="0"/>
              <a:t>Use a </a:t>
            </a:r>
            <a:r>
              <a:rPr lang="en-US" dirty="0" err="1" smtClean="0"/>
              <a:t>Javascript</a:t>
            </a:r>
            <a:r>
              <a:rPr lang="en-US" dirty="0" smtClean="0"/>
              <a:t> traversal description</a:t>
            </a:r>
          </a:p>
          <a:p>
            <a:r>
              <a:rPr lang="en-US" dirty="0" smtClean="0"/>
              <a:t>Create regenerations for early Doctors</a:t>
            </a:r>
          </a:p>
          <a:p>
            <a:pPr lvl="1"/>
            <a:r>
              <a:rPr lang="en-US" dirty="0" smtClean="0"/>
              <a:t>Hypermedia-driven interaction</a:t>
            </a:r>
          </a:p>
        </p:txBody>
      </p:sp>
    </p:spTree>
    <p:extLst>
      <p:ext uri="{BB962C8B-B14F-4D97-AF65-F5344CB8AC3E}">
        <p14:creationId xmlns:p14="http://schemas.microsoft.com/office/powerpoint/2010/main" val="918396238"/>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Incarnations</a:t>
            </a:r>
            <a:endParaRPr lang="en-US" dirty="0"/>
          </a:p>
        </p:txBody>
      </p:sp>
      <p:pic>
        <p:nvPicPr>
          <p:cNvPr id="4" name="Picture 3" descr="Screen shot 2011-06-17 at 13.41.2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836" y="1182230"/>
            <a:ext cx="7265255" cy="4544291"/>
          </a:xfrm>
          <a:prstGeom prst="rect">
            <a:avLst/>
          </a:prstGeom>
        </p:spPr>
      </p:pic>
    </p:spTree>
    <p:extLst>
      <p:ext uri="{BB962C8B-B14F-4D97-AF65-F5344CB8AC3E}">
        <p14:creationId xmlns:p14="http://schemas.microsoft.com/office/powerpoint/2010/main" val="1385950022"/>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12</a:t>
            </a:r>
            <a:endParaRPr lang="en-US" dirty="0"/>
          </a:p>
        </p:txBody>
      </p:sp>
      <p:sp>
        <p:nvSpPr>
          <p:cNvPr id="5" name="Subtitle 4"/>
          <p:cNvSpPr>
            <a:spLocks noGrp="1"/>
          </p:cNvSpPr>
          <p:nvPr>
            <p:ph type="subTitle" idx="1"/>
          </p:nvPr>
        </p:nvSpPr>
        <p:spPr/>
        <p:txBody>
          <a:bodyPr/>
          <a:lstStyle/>
          <a:p>
            <a:r>
              <a:rPr lang="en-US" dirty="0" smtClean="0"/>
              <a:t>REST API: Unmanaged Extensions</a:t>
            </a:r>
            <a:endParaRPr lang="en-US" dirty="0"/>
          </a:p>
        </p:txBody>
      </p:sp>
    </p:spTree>
    <p:extLst>
      <p:ext uri="{BB962C8B-B14F-4D97-AF65-F5344CB8AC3E}">
        <p14:creationId xmlns:p14="http://schemas.microsoft.com/office/powerpoint/2010/main" val="3274940853"/>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Unmanaged Extensions?</a:t>
            </a:r>
            <a:endParaRPr lang="en-US" dirty="0"/>
          </a:p>
        </p:txBody>
      </p:sp>
      <p:sp>
        <p:nvSpPr>
          <p:cNvPr id="3" name="Content Placeholder 2"/>
          <p:cNvSpPr>
            <a:spLocks noGrp="1"/>
          </p:cNvSpPr>
          <p:nvPr>
            <p:ph idx="1"/>
          </p:nvPr>
        </p:nvSpPr>
        <p:spPr/>
        <p:txBody>
          <a:bodyPr>
            <a:normAutofit/>
          </a:bodyPr>
          <a:lstStyle/>
          <a:p>
            <a:r>
              <a:rPr lang="en-US" dirty="0" smtClean="0"/>
              <a:t>Allow arbitrary code to be deployed in the server</a:t>
            </a:r>
          </a:p>
          <a:p>
            <a:r>
              <a:rPr lang="en-US" dirty="0"/>
              <a:t>Use to support domain-specific REST APIs in the Neo4j </a:t>
            </a:r>
            <a:r>
              <a:rPr lang="en-US" dirty="0" smtClean="0"/>
              <a:t>server</a:t>
            </a:r>
          </a:p>
          <a:p>
            <a:pPr lvl="1"/>
            <a:r>
              <a:rPr lang="en-US" dirty="0" smtClean="0"/>
              <a:t>Not just nodes and relationships</a:t>
            </a:r>
            <a:endParaRPr lang="en-US" dirty="0"/>
          </a:p>
          <a:p>
            <a:r>
              <a:rPr lang="en-US" dirty="0" smtClean="0"/>
              <a:t>Sharp tool – be careful what you expose!</a:t>
            </a:r>
          </a:p>
          <a:p>
            <a:pPr lvl="1"/>
            <a:r>
              <a:rPr lang="en-US" dirty="0" smtClean="0"/>
              <a:t>E.g. </a:t>
            </a:r>
            <a:r>
              <a:rPr lang="en-US" dirty="0" err="1" smtClean="0">
                <a:latin typeface="Courier New"/>
                <a:cs typeface="Courier New"/>
              </a:rPr>
              <a:t>System.exit</a:t>
            </a:r>
            <a:r>
              <a:rPr lang="en-US" dirty="0" smtClean="0">
                <a:latin typeface="Courier New"/>
                <a:cs typeface="Courier New"/>
              </a:rPr>
              <a:t>(…)</a:t>
            </a:r>
            <a:r>
              <a:rPr lang="en-US" dirty="0" smtClean="0"/>
              <a:t> </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2750968774"/>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Unmanaged Extensions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Uses JAX-RS</a:t>
            </a:r>
          </a:p>
          <a:p>
            <a:r>
              <a:rPr lang="en-US" dirty="0" smtClean="0"/>
              <a:t>Access to the server’s </a:t>
            </a:r>
            <a:r>
              <a:rPr lang="en-US" dirty="0" err="1" smtClean="0">
                <a:latin typeface="Courier New"/>
                <a:cs typeface="Courier New"/>
              </a:rPr>
              <a:t>GraphDatabaseService</a:t>
            </a:r>
            <a:r>
              <a:rPr lang="en-US" dirty="0" smtClean="0"/>
              <a:t> given through </a:t>
            </a:r>
            <a:r>
              <a:rPr lang="en-US" dirty="0" smtClean="0">
                <a:latin typeface="Courier New"/>
                <a:cs typeface="Courier New"/>
              </a:rPr>
              <a:t>@Context</a:t>
            </a:r>
            <a:r>
              <a:rPr lang="en-US" dirty="0" smtClean="0"/>
              <a:t> annotation</a:t>
            </a:r>
          </a:p>
          <a:p>
            <a:pPr lvl="1"/>
            <a:r>
              <a:rPr lang="en-US" dirty="0" smtClean="0"/>
              <a:t>Any method/constructor parameter</a:t>
            </a:r>
          </a:p>
          <a:p>
            <a:r>
              <a:rPr lang="en-US" dirty="0" smtClean="0"/>
              <a:t>Packages containing extensions must be registered (comma-separated) in </a:t>
            </a:r>
            <a:r>
              <a:rPr lang="en-US" dirty="0" err="1" smtClean="0"/>
              <a:t>config</a:t>
            </a:r>
            <a:r>
              <a:rPr lang="en-US" dirty="0" smtClean="0"/>
              <a:t>:</a:t>
            </a:r>
          </a:p>
          <a:p>
            <a:pPr marL="457200" lvl="1" indent="0">
              <a:buNone/>
            </a:pPr>
            <a:r>
              <a:rPr lang="en-US" sz="2400" dirty="0" smtClean="0">
                <a:latin typeface="Courier New"/>
                <a:cs typeface="Courier New"/>
              </a:rPr>
              <a:t>org.neo4j.server.thirdparty_jaxrs_classes=</a:t>
            </a:r>
            <a:br>
              <a:rPr lang="en-US" sz="2400" dirty="0" smtClean="0">
                <a:latin typeface="Courier New"/>
                <a:cs typeface="Courier New"/>
              </a:rPr>
            </a:br>
            <a:r>
              <a:rPr lang="en-US" sz="2400" dirty="0" smtClean="0">
                <a:latin typeface="Courier New"/>
                <a:cs typeface="Courier New"/>
              </a:rPr>
              <a:t>  org.example.rest,org.neo4j.examples,</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com.foo.bar.tests</a:t>
            </a:r>
            <a:endParaRPr lang="en-US" sz="2400" dirty="0" smtClean="0">
              <a:latin typeface="Courier New"/>
              <a:cs typeface="Courier New"/>
            </a:endParaRPr>
          </a:p>
          <a:p>
            <a:pPr lvl="1"/>
            <a:endParaRPr lang="en-US" dirty="0" smtClean="0"/>
          </a:p>
          <a:p>
            <a:endParaRPr lang="en-US" dirty="0"/>
          </a:p>
        </p:txBody>
      </p:sp>
    </p:spTree>
    <p:extLst>
      <p:ext uri="{BB962C8B-B14F-4D97-AF65-F5344CB8AC3E}">
        <p14:creationId xmlns:p14="http://schemas.microsoft.com/office/powerpoint/2010/main" val="41032274"/>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 traversal or Cypher query to find home planets for characters, and expose it via HTTP GET</a:t>
            </a:r>
          </a:p>
          <a:p>
            <a:pPr lvl="1"/>
            <a:r>
              <a:rPr lang="en-US" dirty="0" smtClean="0"/>
              <a:t>Use </a:t>
            </a:r>
            <a:r>
              <a:rPr lang="en-US" dirty="0" smtClean="0">
                <a:latin typeface="Courier New"/>
                <a:cs typeface="Courier New"/>
              </a:rPr>
              <a:t>@Context</a:t>
            </a:r>
            <a:r>
              <a:rPr lang="en-US" dirty="0" smtClean="0"/>
              <a:t>, </a:t>
            </a:r>
            <a:r>
              <a:rPr lang="en-US" dirty="0">
                <a:latin typeface="Courier New"/>
                <a:cs typeface="Courier New"/>
              </a:rPr>
              <a:t>@Context</a:t>
            </a:r>
            <a:r>
              <a:rPr lang="en-US" dirty="0" smtClean="0"/>
              <a:t>, </a:t>
            </a:r>
            <a:r>
              <a:rPr lang="en-US" dirty="0">
                <a:latin typeface="Courier New"/>
                <a:cs typeface="Courier New"/>
              </a:rPr>
              <a:t>@</a:t>
            </a:r>
            <a:r>
              <a:rPr lang="en-US" dirty="0" err="1" smtClean="0">
                <a:latin typeface="Courier New"/>
                <a:cs typeface="Courier New"/>
              </a:rPr>
              <a:t>PathParam</a:t>
            </a:r>
            <a:r>
              <a:rPr lang="en-US" dirty="0" smtClean="0"/>
              <a:t>, </a:t>
            </a:r>
            <a:r>
              <a:rPr lang="en-US" dirty="0" smtClean="0">
                <a:latin typeface="Courier New"/>
                <a:cs typeface="Courier New"/>
              </a:rPr>
              <a:t>@GET</a:t>
            </a:r>
            <a:r>
              <a:rPr lang="en-US" dirty="0" smtClean="0"/>
              <a:t> from JAX-RS</a:t>
            </a:r>
          </a:p>
          <a:p>
            <a:pPr lvl="1"/>
            <a:r>
              <a:rPr lang="en-US" dirty="0" smtClean="0"/>
              <a:t>URI template: </a:t>
            </a:r>
            <a:r>
              <a:rPr lang="en-US" dirty="0" smtClean="0">
                <a:latin typeface="Courier New"/>
                <a:cs typeface="Courier New"/>
              </a:rPr>
              <a:t>/{character}/</a:t>
            </a:r>
            <a:r>
              <a:rPr lang="en-US" dirty="0" err="1" smtClean="0">
                <a:latin typeface="Courier New"/>
                <a:cs typeface="Courier New"/>
              </a:rPr>
              <a:t>homeplanet</a:t>
            </a:r>
            <a:endParaRPr lang="en-US" dirty="0" smtClean="0">
              <a:latin typeface="Courier New"/>
              <a:cs typeface="Courier New"/>
            </a:endParaRPr>
          </a:p>
          <a:p>
            <a:pPr lvl="1"/>
            <a:endParaRPr lang="en-US" dirty="0" smtClean="0"/>
          </a:p>
        </p:txBody>
      </p:sp>
    </p:spTree>
    <p:extLst>
      <p:ext uri="{BB962C8B-B14F-4D97-AF65-F5344CB8AC3E}">
        <p14:creationId xmlns:p14="http://schemas.microsoft.com/office/powerpoint/2010/main" val="4036760770"/>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13</a:t>
            </a:r>
            <a:endParaRPr lang="en-US" dirty="0"/>
          </a:p>
        </p:txBody>
      </p:sp>
      <p:sp>
        <p:nvSpPr>
          <p:cNvPr id="5" name="Subtitle 4"/>
          <p:cNvSpPr>
            <a:spLocks noGrp="1"/>
          </p:cNvSpPr>
          <p:nvPr>
            <p:ph type="subTitle" idx="1"/>
          </p:nvPr>
        </p:nvSpPr>
        <p:spPr/>
        <p:txBody>
          <a:bodyPr/>
          <a:lstStyle/>
          <a:p>
            <a:r>
              <a:rPr lang="en-US" dirty="0" smtClean="0"/>
              <a:t>REST API: Managed Plugins</a:t>
            </a:r>
            <a:endParaRPr lang="en-US" dirty="0"/>
          </a:p>
        </p:txBody>
      </p:sp>
    </p:spTree>
    <p:extLst>
      <p:ext uri="{BB962C8B-B14F-4D97-AF65-F5344CB8AC3E}">
        <p14:creationId xmlns:p14="http://schemas.microsoft.com/office/powerpoint/2010/main" val="6648491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Data model supports semi-structured data</a:t>
            </a:r>
          </a:p>
          <a:p>
            <a:pPr lvl="1"/>
            <a:r>
              <a:rPr lang="en-US" dirty="0" smtClean="0"/>
              <a:t>Naturally indexed (columns)</a:t>
            </a:r>
            <a:endParaRPr lang="en-US" dirty="0"/>
          </a:p>
          <a:p>
            <a:pPr lvl="1"/>
            <a:r>
              <a:rPr lang="en-US" dirty="0" smtClean="0"/>
              <a:t>Good at </a:t>
            </a:r>
            <a:r>
              <a:rPr lang="en-US" dirty="0"/>
              <a:t>scaling out </a:t>
            </a:r>
            <a:r>
              <a:rPr lang="en-US" dirty="0" smtClean="0"/>
              <a:t>horizontally</a:t>
            </a:r>
            <a:endParaRPr lang="en-US" dirty="0"/>
          </a:p>
          <a:p>
            <a:r>
              <a:rPr lang="en-US" dirty="0"/>
              <a:t>Weaknesses:</a:t>
            </a:r>
          </a:p>
          <a:p>
            <a:pPr lvl="1"/>
            <a:r>
              <a:rPr lang="en-US" dirty="0" smtClean="0"/>
              <a:t>Unsuited for interconnected data</a:t>
            </a:r>
            <a:endParaRPr lang="en-US" dirty="0"/>
          </a:p>
        </p:txBody>
      </p:sp>
    </p:spTree>
    <p:extLst>
      <p:ext uri="{BB962C8B-B14F-4D97-AF65-F5344CB8AC3E}">
        <p14:creationId xmlns:p14="http://schemas.microsoft.com/office/powerpoint/2010/main" val="3094069658"/>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Managed Plugins</a:t>
            </a:r>
            <a:endParaRPr lang="en-US" dirty="0"/>
          </a:p>
        </p:txBody>
      </p:sp>
      <p:sp>
        <p:nvSpPr>
          <p:cNvPr id="3" name="Content Placeholder 2"/>
          <p:cNvSpPr>
            <a:spLocks noGrp="1"/>
          </p:cNvSpPr>
          <p:nvPr>
            <p:ph idx="1"/>
          </p:nvPr>
        </p:nvSpPr>
        <p:spPr>
          <a:xfrm>
            <a:off x="457200" y="1600200"/>
            <a:ext cx="8229600" cy="1898073"/>
          </a:xfrm>
        </p:spPr>
        <p:txBody>
          <a:bodyPr>
            <a:normAutofit/>
          </a:bodyPr>
          <a:lstStyle/>
          <a:p>
            <a:r>
              <a:rPr lang="en-US" dirty="0" smtClean="0"/>
              <a:t>Built-in framework, produces JSON and HTML</a:t>
            </a:r>
          </a:p>
          <a:p>
            <a:r>
              <a:rPr lang="en-US" dirty="0" smtClean="0"/>
              <a:t>Extend the capabilities of the existing REST API</a:t>
            </a:r>
          </a:p>
          <a:p>
            <a:pPr lvl="1"/>
            <a:r>
              <a:rPr lang="en-US" dirty="0" smtClean="0"/>
              <a:t>Add links to node or relationship representations</a:t>
            </a:r>
          </a:p>
          <a:p>
            <a:endParaRPr lang="en-US" dirty="0" smtClean="0"/>
          </a:p>
          <a:p>
            <a:endParaRPr lang="en-US" dirty="0"/>
          </a:p>
        </p:txBody>
      </p:sp>
      <p:sp>
        <p:nvSpPr>
          <p:cNvPr id="6" name="Content Placeholder 2"/>
          <p:cNvSpPr txBox="1">
            <a:spLocks/>
          </p:cNvSpPr>
          <p:nvPr/>
        </p:nvSpPr>
        <p:spPr>
          <a:xfrm>
            <a:off x="538019" y="3498273"/>
            <a:ext cx="8229600" cy="24360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latin typeface="Courier New"/>
                <a:cs typeface="Courier New"/>
              </a:rPr>
              <a:t>"extensions" : {</a:t>
            </a:r>
          </a:p>
          <a:p>
            <a:pPr marL="0" indent="0">
              <a:buNone/>
            </a:pPr>
            <a:r>
              <a:rPr lang="en-US" sz="1400" dirty="0" smtClean="0">
                <a:latin typeface="Courier New"/>
                <a:cs typeface="Courier New"/>
              </a:rPr>
              <a:t> "</a:t>
            </a:r>
            <a:r>
              <a:rPr lang="en-US" sz="1400" dirty="0" err="1">
                <a:latin typeface="Courier New"/>
                <a:cs typeface="Courier New"/>
              </a:rPr>
              <a:t>AwesomenessServerPlugin</a:t>
            </a:r>
            <a:r>
              <a:rPr lang="en-US" sz="1400" dirty="0">
                <a:latin typeface="Courier New"/>
                <a:cs typeface="Courier New"/>
              </a:rPr>
              <a:t>" : {</a:t>
            </a:r>
          </a:p>
          <a:p>
            <a:pPr marL="0" indent="0">
              <a:buNone/>
            </a:pPr>
            <a:r>
              <a:rPr lang="en-US" sz="1400" dirty="0">
                <a:latin typeface="Courier New"/>
                <a:cs typeface="Courier New"/>
              </a:rPr>
              <a:t> </a:t>
            </a:r>
            <a:r>
              <a:rPr lang="en-US" sz="1400" dirty="0" smtClean="0">
                <a:latin typeface="Courier New"/>
                <a:cs typeface="Courier New"/>
              </a:rPr>
              <a:t> "</a:t>
            </a:r>
            <a:r>
              <a:rPr lang="en-US" sz="1400" dirty="0">
                <a:latin typeface="Courier New"/>
                <a:cs typeface="Courier New"/>
              </a:rPr>
              <a:t>level" : </a:t>
            </a:r>
            <a:endParaRPr lang="en-US" sz="1400" dirty="0" smtClean="0">
              <a:latin typeface="Courier New"/>
              <a:cs typeface="Courier New"/>
            </a:endParaRPr>
          </a:p>
          <a:p>
            <a:pPr marL="0" indent="0">
              <a:buNone/>
            </a:pPr>
            <a:r>
              <a:rPr lang="en-US" sz="1400" dirty="0">
                <a:latin typeface="Courier New"/>
                <a:cs typeface="Courier New"/>
              </a:rPr>
              <a:t> </a:t>
            </a:r>
            <a:r>
              <a:rPr lang="en-US" sz="1400" dirty="0" smtClean="0">
                <a:latin typeface="Courier New"/>
                <a:cs typeface="Courier New"/>
              </a:rPr>
              <a:t>  "http://localhost:7474/</a:t>
            </a:r>
            <a:r>
              <a:rPr lang="en-US" sz="1400" dirty="0" err="1">
                <a:latin typeface="Courier New"/>
                <a:cs typeface="Courier New"/>
              </a:rPr>
              <a:t>db</a:t>
            </a:r>
            <a:r>
              <a:rPr lang="en-US" sz="1400" dirty="0">
                <a:latin typeface="Courier New"/>
                <a:cs typeface="Courier New"/>
              </a:rPr>
              <a:t>/data/</a:t>
            </a:r>
            <a:r>
              <a:rPr lang="en-US" sz="1400" dirty="0" err="1">
                <a:latin typeface="Courier New"/>
                <a:cs typeface="Courier New"/>
              </a:rPr>
              <a:t>ext</a:t>
            </a:r>
            <a:r>
              <a:rPr lang="en-US" sz="1400" dirty="0">
                <a:latin typeface="Courier New"/>
                <a:cs typeface="Courier New"/>
              </a:rPr>
              <a:t>/</a:t>
            </a:r>
            <a:r>
              <a:rPr lang="en-US" sz="1400" dirty="0" err="1">
                <a:latin typeface="Courier New"/>
                <a:cs typeface="Courier New"/>
              </a:rPr>
              <a:t>AwesomenessServerPlugin</a:t>
            </a:r>
            <a:r>
              <a:rPr lang="en-US" sz="1400" dirty="0">
                <a:latin typeface="Courier New"/>
                <a:cs typeface="Courier New"/>
              </a:rPr>
              <a:t>/node/1/</a:t>
            </a:r>
            <a:r>
              <a:rPr lang="en-US" sz="1400" dirty="0" smtClean="0">
                <a:latin typeface="Courier New"/>
                <a:cs typeface="Courier New"/>
              </a:rPr>
              <a:t>level"</a:t>
            </a:r>
            <a:endParaRPr lang="en-US" sz="1400" dirty="0">
              <a:latin typeface="Courier New"/>
              <a:cs typeface="Courier New"/>
            </a:endParaRPr>
          </a:p>
          <a:p>
            <a:pPr marL="0" indent="0">
              <a:buNone/>
            </a:pPr>
            <a:r>
              <a:rPr lang="en-US" sz="1400" dirty="0" smtClean="0">
                <a:latin typeface="Courier New"/>
                <a:cs typeface="Courier New"/>
              </a:rPr>
              <a:t> }</a:t>
            </a:r>
            <a:endParaRPr lang="en-US" sz="1400" dirty="0">
              <a:latin typeface="Courier New"/>
              <a:cs typeface="Courier New"/>
            </a:endParaRPr>
          </a:p>
          <a:p>
            <a:pPr marL="0" indent="0">
              <a:buNone/>
            </a:pPr>
            <a:r>
              <a:rPr lang="en-US" sz="1400" dirty="0">
                <a:latin typeface="Courier New"/>
                <a:cs typeface="Courier New"/>
              </a:rPr>
              <a:t>}</a:t>
            </a:r>
          </a:p>
        </p:txBody>
      </p:sp>
    </p:spTree>
    <p:extLst>
      <p:ext uri="{BB962C8B-B14F-4D97-AF65-F5344CB8AC3E}">
        <p14:creationId xmlns:p14="http://schemas.microsoft.com/office/powerpoint/2010/main" val="960149400"/>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Managed Plugins</a:t>
            </a:r>
            <a:endParaRPr lang="en-US" dirty="0"/>
          </a:p>
        </p:txBody>
      </p:sp>
      <p:sp>
        <p:nvSpPr>
          <p:cNvPr id="3" name="Content Placeholder 2"/>
          <p:cNvSpPr>
            <a:spLocks noGrp="1"/>
          </p:cNvSpPr>
          <p:nvPr>
            <p:ph idx="1"/>
          </p:nvPr>
        </p:nvSpPr>
        <p:spPr>
          <a:xfrm>
            <a:off x="457200" y="1600200"/>
            <a:ext cx="8229600" cy="1817255"/>
          </a:xfrm>
        </p:spPr>
        <p:txBody>
          <a:bodyPr>
            <a:normAutofit/>
          </a:bodyPr>
          <a:lstStyle/>
          <a:p>
            <a:r>
              <a:rPr lang="en-US" dirty="0" smtClean="0"/>
              <a:t>Each plugin must be registered with the Java </a:t>
            </a:r>
            <a:r>
              <a:rPr lang="en-US" dirty="0" err="1" smtClean="0">
                <a:latin typeface="Courier New"/>
                <a:cs typeface="Courier New"/>
              </a:rPr>
              <a:t>ServiceLoader</a:t>
            </a:r>
            <a:endParaRPr lang="en-US" dirty="0" smtClean="0">
              <a:latin typeface="Courier New"/>
              <a:cs typeface="Courier New"/>
            </a:endParaRPr>
          </a:p>
        </p:txBody>
      </p:sp>
      <p:pic>
        <p:nvPicPr>
          <p:cNvPr id="5" name="Picture 4"/>
          <p:cNvPicPr>
            <a:picLocks noChangeAspect="1"/>
          </p:cNvPicPr>
          <p:nvPr/>
        </p:nvPicPr>
        <p:blipFill>
          <a:blip r:embed="rId3"/>
          <a:stretch>
            <a:fillRect/>
          </a:stretch>
        </p:blipFill>
        <p:spPr>
          <a:xfrm>
            <a:off x="2395681" y="2815937"/>
            <a:ext cx="3924300" cy="787400"/>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57200" y="3902220"/>
            <a:ext cx="7532255" cy="226305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In </a:t>
            </a:r>
            <a:r>
              <a:rPr lang="en-US" dirty="0" smtClean="0">
                <a:latin typeface="Courier New"/>
                <a:cs typeface="Courier New"/>
              </a:rPr>
              <a:t>META-INF/services/org.neo4j.plugins.ServerPlugin</a:t>
            </a:r>
            <a:r>
              <a:rPr lang="en-US" dirty="0" smtClean="0"/>
              <a:t> </a:t>
            </a:r>
          </a:p>
          <a:p>
            <a:r>
              <a:rPr lang="en-US" dirty="0" smtClean="0"/>
              <a:t>List each plugin by fully qualified class name</a:t>
            </a:r>
          </a:p>
          <a:p>
            <a:pPr marL="457200" lvl="1" indent="0">
              <a:buNone/>
            </a:pPr>
            <a:r>
              <a:rPr lang="en-US" dirty="0" smtClean="0">
                <a:latin typeface="Courier New"/>
                <a:cs typeface="Courier New"/>
              </a:rPr>
              <a:t>org.neo4j.tutorial.MyPlugin</a:t>
            </a:r>
            <a:endParaRPr lang="en-US" dirty="0">
              <a:latin typeface="Courier New"/>
              <a:cs typeface="Courier New"/>
            </a:endParaRPr>
          </a:p>
        </p:txBody>
      </p:sp>
    </p:spTree>
    <p:extLst>
      <p:ext uri="{BB962C8B-B14F-4D97-AF65-F5344CB8AC3E}">
        <p14:creationId xmlns:p14="http://schemas.microsoft.com/office/powerpoint/2010/main" val="34379472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Targeting Extensions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Extensions are bound and advertised in links through </a:t>
            </a:r>
            <a:r>
              <a:rPr lang="en-US" i="1" dirty="0" smtClean="0"/>
              <a:t>targeting</a:t>
            </a:r>
          </a:p>
          <a:p>
            <a:r>
              <a:rPr lang="en-US" dirty="0" smtClean="0"/>
              <a:t>Targets can be: </a:t>
            </a:r>
            <a:r>
              <a:rPr lang="en-US" dirty="0" smtClean="0">
                <a:latin typeface="Courier New"/>
                <a:cs typeface="Courier New"/>
              </a:rPr>
              <a:t>Node</a:t>
            </a:r>
            <a:r>
              <a:rPr lang="en-US" dirty="0" smtClean="0"/>
              <a:t>, </a:t>
            </a:r>
            <a:r>
              <a:rPr lang="en-US" dirty="0" smtClean="0">
                <a:latin typeface="Courier New"/>
                <a:cs typeface="Courier New"/>
              </a:rPr>
              <a:t>Relationship</a:t>
            </a:r>
            <a:r>
              <a:rPr lang="en-US" dirty="0" smtClean="0"/>
              <a:t>, </a:t>
            </a:r>
            <a:r>
              <a:rPr lang="en-US" dirty="0" err="1" smtClean="0">
                <a:latin typeface="Courier New"/>
                <a:cs typeface="Courier New"/>
              </a:rPr>
              <a:t>GraphDatabaseService</a:t>
            </a:r>
            <a:endParaRPr lang="en-US" dirty="0" smtClean="0">
              <a:latin typeface="Courier New"/>
              <a:cs typeface="Courier New"/>
            </a:endParaRPr>
          </a:p>
          <a:p>
            <a:pPr lvl="1"/>
            <a:r>
              <a:rPr lang="en-US" dirty="0" smtClean="0">
                <a:latin typeface="Courier New"/>
                <a:cs typeface="Courier New"/>
              </a:rPr>
              <a:t>@</a:t>
            </a:r>
            <a:r>
              <a:rPr lang="en-US" dirty="0" err="1" smtClean="0">
                <a:latin typeface="Courier New"/>
                <a:cs typeface="Courier New"/>
              </a:rPr>
              <a:t>PluginTarget</a:t>
            </a:r>
            <a:endParaRPr lang="en-US" dirty="0" smtClean="0">
              <a:latin typeface="Courier New"/>
              <a:cs typeface="Courier New"/>
            </a:endParaRPr>
          </a:p>
          <a:p>
            <a:r>
              <a:rPr lang="en-US" dirty="0" smtClean="0"/>
              <a:t>Source also needed for data</a:t>
            </a:r>
          </a:p>
          <a:p>
            <a:pPr lvl="1"/>
            <a:r>
              <a:rPr lang="en-US" dirty="0" smtClean="0">
                <a:latin typeface="Courier New"/>
                <a:cs typeface="Courier New"/>
              </a:rPr>
              <a:t>@Source</a:t>
            </a:r>
          </a:p>
          <a:p>
            <a:r>
              <a:rPr lang="en-US" dirty="0" smtClean="0"/>
              <a:t>Descriptions can be placed liberally – they appear in the </a:t>
            </a:r>
            <a:r>
              <a:rPr lang="en-US" dirty="0" smtClean="0">
                <a:latin typeface="Courier New"/>
                <a:cs typeface="Courier New"/>
              </a:rPr>
              <a:t>GET</a:t>
            </a:r>
            <a:r>
              <a:rPr lang="en-US" dirty="0" smtClean="0"/>
              <a:t>-able description</a:t>
            </a:r>
            <a:endParaRPr lang="en-US" dirty="0"/>
          </a:p>
          <a:p>
            <a:pPr lvl="1"/>
            <a:r>
              <a:rPr lang="en-US" dirty="0" smtClean="0">
                <a:latin typeface="Courier New"/>
                <a:cs typeface="Courier New"/>
              </a:rPr>
              <a:t>@Description</a:t>
            </a:r>
            <a:endParaRPr lang="en-US" dirty="0">
              <a:latin typeface="Courier New"/>
              <a:cs typeface="Courier New"/>
            </a:endParaRPr>
          </a:p>
        </p:txBody>
      </p:sp>
    </p:spTree>
    <p:extLst>
      <p:ext uri="{BB962C8B-B14F-4D97-AF65-F5344CB8AC3E}">
        <p14:creationId xmlns:p14="http://schemas.microsoft.com/office/powerpoint/2010/main" val="30463813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Managed Extensions</a:t>
            </a:r>
            <a:endParaRPr lang="en-US" dirty="0"/>
          </a:p>
        </p:txBody>
      </p:sp>
      <p:sp>
        <p:nvSpPr>
          <p:cNvPr id="3" name="Content Placeholder 2"/>
          <p:cNvSpPr>
            <a:spLocks noGrp="1"/>
          </p:cNvSpPr>
          <p:nvPr>
            <p:ph idx="1"/>
          </p:nvPr>
        </p:nvSpPr>
        <p:spPr/>
        <p:txBody>
          <a:bodyPr>
            <a:normAutofit/>
          </a:bodyPr>
          <a:lstStyle/>
          <a:p>
            <a:r>
              <a:rPr lang="en-US" dirty="0"/>
              <a:t>Description available via </a:t>
            </a:r>
            <a:r>
              <a:rPr lang="en-US" dirty="0" smtClean="0">
                <a:latin typeface="Courier New"/>
                <a:cs typeface="Courier New"/>
              </a:rPr>
              <a:t>GET</a:t>
            </a:r>
          </a:p>
          <a:p>
            <a:r>
              <a:rPr lang="en-US" dirty="0" smtClean="0"/>
              <a:t>Activated </a:t>
            </a:r>
            <a:r>
              <a:rPr lang="en-US" dirty="0"/>
              <a:t>via </a:t>
            </a:r>
            <a:r>
              <a:rPr lang="en-US" dirty="0" smtClean="0">
                <a:latin typeface="Courier New"/>
                <a:cs typeface="Courier New"/>
              </a:rPr>
              <a:t>POST</a:t>
            </a:r>
          </a:p>
          <a:p>
            <a:pPr lvl="1"/>
            <a:r>
              <a:rPr lang="en-US" dirty="0" smtClean="0"/>
              <a:t>Parameters specified in </a:t>
            </a:r>
            <a:r>
              <a:rPr lang="en-US" dirty="0" smtClean="0">
                <a:latin typeface="Courier New"/>
                <a:cs typeface="Courier New"/>
              </a:rPr>
              <a:t>GET</a:t>
            </a:r>
            <a:r>
              <a:rPr lang="en-US" dirty="0" smtClean="0"/>
              <a:t> response</a:t>
            </a:r>
          </a:p>
          <a:p>
            <a:endParaRPr lang="en-US" dirty="0">
              <a:latin typeface="Courier New"/>
              <a:cs typeface="Courier New"/>
            </a:endParaRPr>
          </a:p>
          <a:p>
            <a:endParaRPr lang="en-US" dirty="0"/>
          </a:p>
        </p:txBody>
      </p:sp>
    </p:spTree>
    <p:extLst>
      <p:ext uri="{BB962C8B-B14F-4D97-AF65-F5344CB8AC3E}">
        <p14:creationId xmlns:p14="http://schemas.microsoft.com/office/powerpoint/2010/main" val="4724433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r>
              <a:rPr lang="en-US" dirty="0" smtClean="0"/>
              <a:t>The Doctor Who universe is full of awesome, so each node should be extended to provide an “awesomeness rating” on demand</a:t>
            </a:r>
          </a:p>
          <a:p>
            <a:pPr lvl="1"/>
            <a:r>
              <a:rPr lang="en-US" dirty="0" smtClean="0"/>
              <a:t>The awesomeness rating engine is provided:</a:t>
            </a:r>
            <a:endParaRPr lang="en-US" dirty="0" smtClean="0">
              <a:sym typeface="Wingdings"/>
            </a:endParaRPr>
          </a:p>
          <a:p>
            <a:pPr marL="457200" lvl="1" indent="0">
              <a:buNone/>
            </a:pPr>
            <a:r>
              <a:rPr lang="en-US" sz="2300" dirty="0" smtClean="0">
                <a:latin typeface="Courier New"/>
                <a:cs typeface="Courier New"/>
              </a:rPr>
              <a:t>org.neo4j.tutorial.AwesomenessRatingEngine</a:t>
            </a:r>
          </a:p>
          <a:p>
            <a:pPr lvl="1"/>
            <a:r>
              <a:rPr lang="en-US" dirty="0" smtClean="0"/>
              <a:t>Based on proximity to the Doctor</a:t>
            </a:r>
          </a:p>
        </p:txBody>
      </p:sp>
    </p:spTree>
    <p:extLst>
      <p:ext uri="{BB962C8B-B14F-4D97-AF65-F5344CB8AC3E}">
        <p14:creationId xmlns:p14="http://schemas.microsoft.com/office/powerpoint/2010/main" val="4056525175"/>
      </p:ext>
    </p:extLst>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14</a:t>
            </a:r>
            <a:endParaRPr lang="en-US" dirty="0"/>
          </a:p>
        </p:txBody>
      </p:sp>
      <p:sp>
        <p:nvSpPr>
          <p:cNvPr id="5" name="Subtitle 4"/>
          <p:cNvSpPr>
            <a:spLocks noGrp="1"/>
          </p:cNvSpPr>
          <p:nvPr>
            <p:ph type="subTitle" idx="1"/>
          </p:nvPr>
        </p:nvSpPr>
        <p:spPr/>
        <p:txBody>
          <a:bodyPr/>
          <a:lstStyle/>
          <a:p>
            <a:r>
              <a:rPr lang="en-US" dirty="0" smtClean="0"/>
              <a:t>REST API: Security</a:t>
            </a:r>
            <a:endParaRPr lang="en-US" dirty="0"/>
          </a:p>
        </p:txBody>
      </p:sp>
    </p:spTree>
    <p:extLst>
      <p:ext uri="{BB962C8B-B14F-4D97-AF65-F5344CB8AC3E}">
        <p14:creationId xmlns:p14="http://schemas.microsoft.com/office/powerpoint/2010/main" val="2946174389"/>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Neo4j server runs on port 7474</a:t>
            </a:r>
          </a:p>
          <a:p>
            <a:pPr lvl="1"/>
            <a:r>
              <a:rPr lang="en-US" dirty="0" smtClean="0"/>
              <a:t>By default will only serve requests to </a:t>
            </a:r>
            <a:r>
              <a:rPr lang="en-US" dirty="0" err="1" smtClean="0"/>
              <a:t>localhost</a:t>
            </a:r>
            <a:endParaRPr lang="en-US" dirty="0" smtClean="0"/>
          </a:p>
          <a:p>
            <a:r>
              <a:rPr lang="en-US" dirty="0" smtClean="0"/>
              <a:t>Edit </a:t>
            </a:r>
            <a:r>
              <a:rPr lang="en-US" dirty="0" err="1" smtClean="0">
                <a:latin typeface="Courier New"/>
                <a:cs typeface="Courier New"/>
              </a:rPr>
              <a:t>conf</a:t>
            </a:r>
            <a:r>
              <a:rPr lang="en-US" dirty="0" smtClean="0">
                <a:latin typeface="Courier New"/>
                <a:cs typeface="Courier New"/>
              </a:rPr>
              <a:t>/neo4j-server.properties</a:t>
            </a:r>
            <a:r>
              <a:rPr lang="en-US" dirty="0" smtClean="0"/>
              <a:t> to allow any host</a:t>
            </a:r>
          </a:p>
          <a:p>
            <a:pPr marL="457200" lvl="1" indent="0">
              <a:buNone/>
            </a:pPr>
            <a:r>
              <a:rPr lang="en-US" sz="2000" dirty="0">
                <a:latin typeface="Courier New"/>
                <a:cs typeface="Courier New"/>
              </a:rPr>
              <a:t>org.neo4j.server.webserver.address=0.0.0.0</a:t>
            </a:r>
          </a:p>
        </p:txBody>
      </p:sp>
    </p:spTree>
    <p:extLst>
      <p:ext uri="{BB962C8B-B14F-4D97-AF65-F5344CB8AC3E}">
        <p14:creationId xmlns:p14="http://schemas.microsoft.com/office/powerpoint/2010/main" val="150017324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Rules</a:t>
            </a:r>
            <a:endParaRPr lang="en-US" dirty="0"/>
          </a:p>
        </p:txBody>
      </p:sp>
      <p:sp>
        <p:nvSpPr>
          <p:cNvPr id="3" name="Content Placeholder 2"/>
          <p:cNvSpPr>
            <a:spLocks noGrp="1"/>
          </p:cNvSpPr>
          <p:nvPr>
            <p:ph idx="1"/>
          </p:nvPr>
        </p:nvSpPr>
        <p:spPr/>
        <p:txBody>
          <a:bodyPr>
            <a:normAutofit/>
          </a:bodyPr>
          <a:lstStyle/>
          <a:p>
            <a:r>
              <a:rPr lang="en-US" dirty="0" smtClean="0"/>
              <a:t>Deals with HTTP request </a:t>
            </a:r>
            <a:r>
              <a:rPr lang="en-US" dirty="0" err="1" smtClean="0"/>
              <a:t>authorisation</a:t>
            </a:r>
            <a:endParaRPr lang="en-US" dirty="0" smtClean="0"/>
          </a:p>
          <a:p>
            <a:r>
              <a:rPr lang="en-US" dirty="0" smtClean="0"/>
              <a:t>Each request to the server can be passed through a pipeline of user-defined security rules</a:t>
            </a:r>
          </a:p>
          <a:p>
            <a:r>
              <a:rPr lang="en-US" dirty="0" smtClean="0"/>
              <a:t>Rules registered as comma-separated property in </a:t>
            </a:r>
            <a:br>
              <a:rPr lang="en-US" dirty="0" smtClean="0"/>
            </a:br>
            <a:r>
              <a:rPr lang="en-US" dirty="0" err="1" smtClean="0">
                <a:latin typeface="Courier New"/>
                <a:cs typeface="Courier New"/>
              </a:rPr>
              <a:t>conf</a:t>
            </a:r>
            <a:r>
              <a:rPr lang="en-US" dirty="0" smtClean="0">
                <a:latin typeface="Courier New"/>
                <a:cs typeface="Courier New"/>
              </a:rPr>
              <a:t>/neo4j-server.properties</a:t>
            </a:r>
          </a:p>
          <a:p>
            <a:r>
              <a:rPr lang="en-US" sz="1600" dirty="0" smtClean="0">
                <a:latin typeface="Courier New"/>
                <a:cs typeface="Courier New"/>
              </a:rPr>
              <a:t>org.neo4j.server.rest.security_rules=org.neo4j.PasswordRule</a:t>
            </a:r>
          </a:p>
        </p:txBody>
      </p:sp>
    </p:spTree>
    <p:extLst>
      <p:ext uri="{BB962C8B-B14F-4D97-AF65-F5344CB8AC3E}">
        <p14:creationId xmlns:p14="http://schemas.microsoft.com/office/powerpoint/2010/main" val="14227326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Calibri"/>
                <a:cs typeface="Calibri"/>
              </a:rPr>
              <a:t>Key Interface</a:t>
            </a:r>
            <a:endParaRPr lang="en-US" sz="2400" b="1" dirty="0">
              <a:latin typeface="Courier New"/>
              <a:cs typeface="Courier New"/>
            </a:endParaRPr>
          </a:p>
        </p:txBody>
      </p:sp>
      <p:sp>
        <p:nvSpPr>
          <p:cNvPr id="3" name="Content Placeholder 2"/>
          <p:cNvSpPr>
            <a:spLocks noGrp="1"/>
          </p:cNvSpPr>
          <p:nvPr>
            <p:ph idx="1"/>
          </p:nvPr>
        </p:nvSpPr>
        <p:spPr/>
        <p:txBody>
          <a:bodyPr>
            <a:normAutofit/>
          </a:bodyPr>
          <a:lstStyle/>
          <a:p>
            <a:pPr marL="0" indent="0">
              <a:buNone/>
            </a:pPr>
            <a:r>
              <a:rPr lang="en-US" sz="2400" b="1" dirty="0">
                <a:latin typeface="Courier New"/>
                <a:cs typeface="Courier New"/>
              </a:rPr>
              <a:t>org.neo4j.server.rest.security.SecurityRule</a:t>
            </a:r>
            <a:endParaRPr lang="en-US" sz="2400" dirty="0" smtClean="0">
              <a:latin typeface="Courier New"/>
              <a:cs typeface="Courier New"/>
            </a:endParaRPr>
          </a:p>
          <a:p>
            <a:endParaRPr lang="en-US" sz="2400" dirty="0" smtClean="0">
              <a:latin typeface="Courier New"/>
              <a:cs typeface="Courier New"/>
            </a:endParaRPr>
          </a:p>
          <a:p>
            <a:pPr marL="0" indent="0">
              <a:buNone/>
            </a:pPr>
            <a:r>
              <a:rPr lang="en-US" sz="2400" dirty="0" err="1" smtClean="0">
                <a:latin typeface="Courier New"/>
                <a:cs typeface="Courier New"/>
              </a:rPr>
              <a:t>boolean</a:t>
            </a:r>
            <a:r>
              <a:rPr lang="en-US" sz="2400" dirty="0" smtClean="0">
                <a:latin typeface="Courier New"/>
                <a:cs typeface="Courier New"/>
              </a:rPr>
              <a:t> </a:t>
            </a:r>
            <a:r>
              <a:rPr lang="en-US" sz="2400" dirty="0" err="1">
                <a:latin typeface="Courier New"/>
                <a:cs typeface="Courier New"/>
              </a:rPr>
              <a:t>isAuthorized</a:t>
            </a:r>
            <a:r>
              <a:rPr lang="en-US" sz="2400" dirty="0" smtClean="0">
                <a:latin typeface="Courier New"/>
                <a:cs typeface="Courier New"/>
              </a:rPr>
              <a:t>(</a:t>
            </a:r>
            <a:r>
              <a:rPr lang="en-US" sz="2400" dirty="0" err="1" smtClean="0">
                <a:latin typeface="Courier New"/>
                <a:cs typeface="Courier New"/>
              </a:rPr>
              <a:t>HttpServletRequest</a:t>
            </a:r>
            <a:r>
              <a:rPr lang="en-US" sz="2400" dirty="0" smtClean="0">
                <a:latin typeface="Courier New"/>
                <a:cs typeface="Courier New"/>
              </a:rPr>
              <a:t> </a:t>
            </a:r>
            <a:br>
              <a:rPr lang="en-US" sz="2400" dirty="0" smtClean="0">
                <a:latin typeface="Courier New"/>
                <a:cs typeface="Courier New"/>
              </a:rPr>
            </a:br>
            <a:r>
              <a:rPr lang="en-US" sz="2400" dirty="0" smtClean="0">
                <a:latin typeface="Courier New"/>
                <a:cs typeface="Courier New"/>
              </a:rPr>
              <a:t>                    </a:t>
            </a:r>
            <a:r>
              <a:rPr lang="en-US" sz="2400" smtClean="0">
                <a:latin typeface="Courier New"/>
                <a:cs typeface="Courier New"/>
              </a:rPr>
              <a:t> request)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forUriPath</a:t>
            </a:r>
            <a:r>
              <a:rPr lang="en-US" sz="2400" dirty="0">
                <a:latin typeface="Courier New"/>
                <a:cs typeface="Courier New"/>
              </a:rPr>
              <a:t>()</a:t>
            </a:r>
            <a:r>
              <a:rPr lang="en-US" sz="2400" dirty="0" smtClean="0">
                <a:latin typeface="Courier New"/>
                <a:cs typeface="Courier New"/>
              </a:rPr>
              <a:t>;</a:t>
            </a:r>
            <a:endParaRPr lang="en-US" sz="2400" dirty="0">
              <a:latin typeface="Courier New"/>
              <a:cs typeface="Courier New"/>
            </a:endParaRPr>
          </a:p>
          <a:p>
            <a:pPr marL="0" indent="0">
              <a:buNone/>
            </a:pPr>
            <a:r>
              <a:rPr lang="en-US" sz="2400" dirty="0" smtClean="0">
                <a:latin typeface="Courier New"/>
                <a:cs typeface="Courier New"/>
              </a:rPr>
              <a:t>String </a:t>
            </a:r>
            <a:r>
              <a:rPr lang="en-US" sz="2400" dirty="0" err="1">
                <a:latin typeface="Courier New"/>
                <a:cs typeface="Courier New"/>
              </a:rPr>
              <a:t>wwwAuthenticateHeader</a:t>
            </a:r>
            <a:r>
              <a:rPr lang="en-US" sz="2400" dirty="0">
                <a:latin typeface="Courier New"/>
                <a:cs typeface="Courier New"/>
              </a:rPr>
              <a:t>();</a:t>
            </a:r>
          </a:p>
        </p:txBody>
      </p:sp>
    </p:spTree>
    <p:extLst>
      <p:ext uri="{BB962C8B-B14F-4D97-AF65-F5344CB8AC3E}">
        <p14:creationId xmlns:p14="http://schemas.microsoft.com/office/powerpoint/2010/main" val="28857209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err="1" smtClean="0">
                <a:latin typeface="Courier New"/>
                <a:cs typeface="Courier New"/>
              </a:rPr>
              <a:t>SalaryUnmanagedExtension</a:t>
            </a:r>
            <a:r>
              <a:rPr lang="en-US" dirty="0" smtClean="0"/>
              <a:t> is registered at </a:t>
            </a:r>
            <a:r>
              <a:rPr lang="en-US" dirty="0" smtClean="0">
                <a:latin typeface="Courier New"/>
                <a:cs typeface="Courier New"/>
              </a:rPr>
              <a:t>/{actor}/salary</a:t>
            </a:r>
            <a:endParaRPr lang="en-US" dirty="0" smtClean="0"/>
          </a:p>
          <a:p>
            <a:r>
              <a:rPr lang="en-US" dirty="0" smtClean="0"/>
              <a:t>It needs to be protected with a </a:t>
            </a:r>
            <a:r>
              <a:rPr lang="en-US" dirty="0" err="1" smtClean="0"/>
              <a:t>SecurityRule</a:t>
            </a:r>
            <a:r>
              <a:rPr lang="en-US" dirty="0" smtClean="0"/>
              <a:t>: </a:t>
            </a:r>
            <a:br>
              <a:rPr lang="en-US" dirty="0" smtClean="0"/>
            </a:br>
            <a:r>
              <a:rPr lang="en-US" sz="2400" dirty="0" err="1" smtClean="0">
                <a:latin typeface="Courier New"/>
                <a:cs typeface="Courier New"/>
              </a:rPr>
              <a:t>UserNameAndPasswordForSalariesSecurityRule</a:t>
            </a:r>
            <a:endParaRPr lang="en-US" sz="2400" dirty="0" smtClean="0">
              <a:latin typeface="Courier New"/>
              <a:cs typeface="Courier New"/>
            </a:endParaRPr>
          </a:p>
          <a:p>
            <a:r>
              <a:rPr lang="en-US" dirty="0" smtClean="0"/>
              <a:t>You have to implement that rule so that the (functional) tests pass</a:t>
            </a:r>
          </a:p>
          <a:p>
            <a:pPr lvl="1"/>
            <a:r>
              <a:rPr lang="en-US" dirty="0" smtClean="0"/>
              <a:t>Only secure this part of the API</a:t>
            </a:r>
          </a:p>
          <a:p>
            <a:pPr lvl="1"/>
            <a:r>
              <a:rPr lang="en-US" dirty="0" smtClean="0"/>
              <a:t>Simple (insecure) username/passwords</a:t>
            </a:r>
          </a:p>
          <a:p>
            <a:pPr lvl="1"/>
            <a:r>
              <a:rPr lang="en-US" dirty="0" smtClean="0">
                <a:latin typeface="Courier New"/>
                <a:cs typeface="Courier New"/>
              </a:rPr>
              <a:t>401</a:t>
            </a:r>
            <a:r>
              <a:rPr lang="en-US" dirty="0" smtClean="0"/>
              <a:t> response for failed attempts</a:t>
            </a:r>
          </a:p>
          <a:p>
            <a:pPr lvl="1"/>
            <a:endParaRPr lang="en-US" dirty="0" smtClean="0"/>
          </a:p>
        </p:txBody>
      </p:sp>
    </p:spTree>
    <p:extLst>
      <p:ext uri="{BB962C8B-B14F-4D97-AF65-F5344CB8AC3E}">
        <p14:creationId xmlns:p14="http://schemas.microsoft.com/office/powerpoint/2010/main" val="31310402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1480536"/>
            <a:ext cx="7772400" cy="1470025"/>
          </a:xfrm>
        </p:spPr>
        <p:txBody>
          <a:bodyPr>
            <a:normAutofit fontScale="90000"/>
          </a:bodyPr>
          <a:lstStyle/>
          <a:p>
            <a:r>
              <a:rPr lang="en-US" dirty="0" smtClean="0"/>
              <a:t>A Programmatic Introduction to </a:t>
            </a:r>
            <a:r>
              <a:rPr lang="en-US" sz="7600" dirty="0" smtClean="0"/>
              <a:t>Neo4j</a:t>
            </a:r>
            <a:endParaRPr lang="en-US" sz="7600" dirty="0"/>
          </a:p>
        </p:txBody>
      </p:sp>
      <p:sp>
        <p:nvSpPr>
          <p:cNvPr id="3" name="Subtitle 2"/>
          <p:cNvSpPr>
            <a:spLocks noGrp="1"/>
          </p:cNvSpPr>
          <p:nvPr>
            <p:ph type="subTitle" idx="1"/>
          </p:nvPr>
        </p:nvSpPr>
        <p:spPr>
          <a:xfrm>
            <a:off x="276063" y="3492139"/>
            <a:ext cx="4128963" cy="1752600"/>
          </a:xfrm>
        </p:spPr>
        <p:txBody>
          <a:bodyPr>
            <a:normAutofit fontScale="92500"/>
          </a:body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4" name="Subtitle 2"/>
          <p:cNvSpPr txBox="1">
            <a:spLocks/>
          </p:cNvSpPr>
          <p:nvPr/>
        </p:nvSpPr>
        <p:spPr>
          <a:xfrm>
            <a:off x="4570006" y="3492136"/>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pic>
        <p:nvPicPr>
          <p:cNvPr id="5" name="Picture 4"/>
          <p:cNvPicPr>
            <a:picLocks noChangeAspect="1"/>
          </p:cNvPicPr>
          <p:nvPr/>
        </p:nvPicPr>
        <p:blipFill>
          <a:blip r:embed="rId3"/>
          <a:stretch>
            <a:fillRect/>
          </a:stretch>
        </p:blipFill>
        <p:spPr>
          <a:xfrm>
            <a:off x="6477000" y="0"/>
            <a:ext cx="2551545" cy="1275773"/>
          </a:xfrm>
          <a:prstGeom prst="rect">
            <a:avLst/>
          </a:prstGeom>
        </p:spPr>
      </p:pic>
    </p:spTree>
    <p:extLst>
      <p:ext uri="{BB962C8B-B14F-4D97-AF65-F5344CB8AC3E}">
        <p14:creationId xmlns:p14="http://schemas.microsoft.com/office/powerpoint/2010/main" val="26440513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 Databases</a:t>
            </a:r>
            <a:endParaRPr lang="en-US" dirty="0"/>
          </a:p>
        </p:txBody>
      </p:sp>
      <p:sp>
        <p:nvSpPr>
          <p:cNvPr id="3" name="Content Placeholder 2"/>
          <p:cNvSpPr>
            <a:spLocks noGrp="1"/>
          </p:cNvSpPr>
          <p:nvPr>
            <p:ph idx="1"/>
          </p:nvPr>
        </p:nvSpPr>
        <p:spPr/>
        <p:txBody>
          <a:bodyPr>
            <a:normAutofit/>
          </a:bodyPr>
          <a:lstStyle/>
          <a:p>
            <a:r>
              <a:rPr lang="en-US" dirty="0" smtClean="0"/>
              <a:t>Data model</a:t>
            </a:r>
            <a:endParaRPr lang="en-US" dirty="0"/>
          </a:p>
          <a:p>
            <a:pPr lvl="1"/>
            <a:r>
              <a:rPr lang="en-US" dirty="0"/>
              <a:t>Collections of documents</a:t>
            </a:r>
          </a:p>
          <a:p>
            <a:pPr lvl="1"/>
            <a:r>
              <a:rPr lang="en-US" dirty="0"/>
              <a:t>A document is a key-value </a:t>
            </a:r>
            <a:r>
              <a:rPr lang="en-US" dirty="0" smtClean="0"/>
              <a:t>collection</a:t>
            </a:r>
          </a:p>
          <a:p>
            <a:pPr lvl="1"/>
            <a:r>
              <a:rPr lang="en-US" dirty="0" smtClean="0"/>
              <a:t>Index-centric, lots of map-reduce</a:t>
            </a:r>
            <a:endParaRPr lang="en-US" dirty="0"/>
          </a:p>
          <a:p>
            <a:r>
              <a:rPr lang="en-US" dirty="0" smtClean="0"/>
              <a:t>Examples</a:t>
            </a:r>
            <a:endParaRPr lang="en-US" dirty="0"/>
          </a:p>
          <a:p>
            <a:pPr lvl="1"/>
            <a:r>
              <a:rPr lang="en-US" dirty="0" err="1" smtClean="0"/>
              <a:t>CouchDB</a:t>
            </a:r>
            <a:r>
              <a:rPr lang="en-US" dirty="0" smtClean="0"/>
              <a:t>, </a:t>
            </a:r>
            <a:r>
              <a:rPr lang="en-US" dirty="0" err="1" smtClean="0"/>
              <a:t>MongoDB</a:t>
            </a:r>
            <a:endParaRPr lang="en-US" dirty="0"/>
          </a:p>
        </p:txBody>
      </p:sp>
      <p:pic>
        <p:nvPicPr>
          <p:cNvPr id="4" name="Picture 3"/>
          <p:cNvPicPr>
            <a:picLocks noChangeAspect="1"/>
          </p:cNvPicPr>
          <p:nvPr/>
        </p:nvPicPr>
        <p:blipFill>
          <a:blip r:embed="rId3"/>
          <a:stretch>
            <a:fillRect/>
          </a:stretch>
        </p:blipFill>
        <p:spPr>
          <a:xfrm>
            <a:off x="6707461" y="1789545"/>
            <a:ext cx="1749584" cy="1896917"/>
          </a:xfrm>
          <a:prstGeom prst="rect">
            <a:avLst/>
          </a:prstGeom>
        </p:spPr>
      </p:pic>
    </p:spTree>
    <p:extLst>
      <p:ext uri="{BB962C8B-B14F-4D97-AF65-F5344CB8AC3E}">
        <p14:creationId xmlns:p14="http://schemas.microsoft.com/office/powerpoint/2010/main" val="3190698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Ops and Big Data</a:t>
            </a:r>
            <a:endParaRPr lang="en-US" dirty="0"/>
          </a:p>
        </p:txBody>
      </p:sp>
      <p:sp>
        <p:nvSpPr>
          <p:cNvPr id="5" name="Subtitle 4"/>
          <p:cNvSpPr>
            <a:spLocks noGrp="1"/>
          </p:cNvSpPr>
          <p:nvPr>
            <p:ph type="subTitle" idx="1"/>
          </p:nvPr>
        </p:nvSpPr>
        <p:spPr/>
        <p:txBody>
          <a:bodyPr/>
          <a:lstStyle/>
          <a:p>
            <a:r>
              <a:rPr lang="en-US" dirty="0" smtClean="0"/>
              <a:t>Neo4j in Production, in </a:t>
            </a:r>
            <a:r>
              <a:rPr lang="en-US" smtClean="0"/>
              <a:t>the Large</a:t>
            </a:r>
            <a:endParaRPr lang="en-US" dirty="0"/>
          </a:p>
        </p:txBody>
      </p:sp>
    </p:spTree>
    <p:extLst>
      <p:ext uri="{BB962C8B-B14F-4D97-AF65-F5344CB8AC3E}">
        <p14:creationId xmlns:p14="http://schemas.microsoft.com/office/powerpoint/2010/main" val="1674681145"/>
      </p:ext>
    </p:extLst>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Challenges</a:t>
            </a:r>
            <a:endParaRPr lang="en-US" dirty="0"/>
          </a:p>
        </p:txBody>
      </p:sp>
      <p:sp>
        <p:nvSpPr>
          <p:cNvPr id="5" name="Content Placeholder 4"/>
          <p:cNvSpPr>
            <a:spLocks noGrp="1"/>
          </p:cNvSpPr>
          <p:nvPr>
            <p:ph idx="1"/>
          </p:nvPr>
        </p:nvSpPr>
        <p:spPr/>
        <p:txBody>
          <a:bodyPr/>
          <a:lstStyle/>
          <a:p>
            <a:r>
              <a:rPr lang="en-US" dirty="0" smtClean="0"/>
              <a:t>Operational considerations</a:t>
            </a:r>
          </a:p>
          <a:p>
            <a:pPr lvl="1"/>
            <a:r>
              <a:rPr lang="en-US" dirty="0" smtClean="0"/>
              <a:t>Data should always be available</a:t>
            </a:r>
          </a:p>
          <a:p>
            <a:r>
              <a:rPr lang="en-US" dirty="0" smtClean="0"/>
              <a:t>Scale</a:t>
            </a:r>
          </a:p>
          <a:p>
            <a:pPr lvl="1"/>
            <a:r>
              <a:rPr lang="en-US" dirty="0" smtClean="0"/>
              <a:t>Large dataset support</a:t>
            </a:r>
            <a:endParaRPr lang="en-US" dirty="0"/>
          </a:p>
        </p:txBody>
      </p:sp>
    </p:spTree>
    <p:extLst>
      <p:ext uri="{BB962C8B-B14F-4D97-AF65-F5344CB8AC3E}">
        <p14:creationId xmlns:p14="http://schemas.microsoft.com/office/powerpoint/2010/main" val="916312679"/>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HA</a:t>
            </a:r>
            <a:endParaRPr lang="en-US" dirty="0"/>
          </a:p>
        </p:txBody>
      </p:sp>
      <p:sp>
        <p:nvSpPr>
          <p:cNvPr id="3" name="Content Placeholder 2"/>
          <p:cNvSpPr>
            <a:spLocks noGrp="1"/>
          </p:cNvSpPr>
          <p:nvPr>
            <p:ph idx="1"/>
          </p:nvPr>
        </p:nvSpPr>
        <p:spPr/>
        <p:txBody>
          <a:bodyPr>
            <a:normAutofit/>
          </a:bodyPr>
          <a:lstStyle/>
          <a:p>
            <a:r>
              <a:rPr lang="en-US" dirty="0" smtClean="0"/>
              <a:t>The HA component supports master-slave replication</a:t>
            </a:r>
          </a:p>
          <a:p>
            <a:pPr lvl="1"/>
            <a:r>
              <a:rPr lang="en-US" dirty="0" smtClean="0"/>
              <a:t>For clustering</a:t>
            </a:r>
          </a:p>
          <a:p>
            <a:pPr lvl="1"/>
            <a:r>
              <a:rPr lang="en-US" dirty="0" smtClean="0"/>
              <a:t>For DR across sites</a:t>
            </a:r>
          </a:p>
        </p:txBody>
      </p:sp>
    </p:spTree>
    <p:extLst>
      <p:ext uri="{BB962C8B-B14F-4D97-AF65-F5344CB8AC3E}">
        <p14:creationId xmlns:p14="http://schemas.microsoft.com/office/powerpoint/2010/main" val="1589037724"/>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Architecture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0472" y="1085082"/>
            <a:ext cx="6712527" cy="5230034"/>
          </a:xfrm>
          <a:prstGeom prst="rect">
            <a:avLst/>
          </a:prstGeom>
        </p:spPr>
      </p:pic>
    </p:spTree>
    <p:extLst>
      <p:ext uri="{BB962C8B-B14F-4D97-AF65-F5344CB8AC3E}">
        <p14:creationId xmlns:p14="http://schemas.microsoft.com/office/powerpoint/2010/main" val="2901966577"/>
      </p:ext>
    </p:extLst>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831" y="2332182"/>
            <a:ext cx="5323191" cy="3935316"/>
          </a:xfrm>
          <a:prstGeom prst="rect">
            <a:avLst/>
          </a:prstGeom>
        </p:spPr>
      </p:pic>
      <p:sp>
        <p:nvSpPr>
          <p:cNvPr id="2" name="Title 1"/>
          <p:cNvSpPr>
            <a:spLocks noGrp="1"/>
          </p:cNvSpPr>
          <p:nvPr>
            <p:ph type="title"/>
          </p:nvPr>
        </p:nvSpPr>
        <p:spPr/>
        <p:txBody>
          <a:bodyPr/>
          <a:lstStyle/>
          <a:p>
            <a:r>
              <a:rPr lang="en-US" dirty="0" smtClean="0"/>
              <a:t>Write to a Master</a:t>
            </a:r>
            <a:endParaRPr lang="en-US" dirty="0"/>
          </a:p>
        </p:txBody>
      </p:sp>
      <p:sp>
        <p:nvSpPr>
          <p:cNvPr id="3" name="Content Placeholder 2"/>
          <p:cNvSpPr>
            <a:spLocks noGrp="1"/>
          </p:cNvSpPr>
          <p:nvPr>
            <p:ph idx="1"/>
          </p:nvPr>
        </p:nvSpPr>
        <p:spPr>
          <a:xfrm>
            <a:off x="457200" y="1311565"/>
            <a:ext cx="8229600" cy="916708"/>
          </a:xfrm>
        </p:spPr>
        <p:txBody>
          <a:bodyPr>
            <a:normAutofit fontScale="92500" lnSpcReduction="20000"/>
          </a:bodyPr>
          <a:lstStyle/>
          <a:p>
            <a:r>
              <a:rPr lang="en-US" dirty="0"/>
              <a:t>Writes to the master are fast</a:t>
            </a:r>
          </a:p>
          <a:p>
            <a:pPr lvl="1"/>
            <a:r>
              <a:rPr lang="en-US" dirty="0"/>
              <a:t>And slaves eventually catch </a:t>
            </a:r>
            <a:r>
              <a:rPr lang="en-US" dirty="0" smtClean="0"/>
              <a:t>up</a:t>
            </a:r>
            <a:endParaRPr lang="en-US" dirty="0"/>
          </a:p>
        </p:txBody>
      </p:sp>
    </p:spTree>
    <p:extLst>
      <p:ext uri="{BB962C8B-B14F-4D97-AF65-F5344CB8AC3E}">
        <p14:creationId xmlns:p14="http://schemas.microsoft.com/office/powerpoint/2010/main" val="1325336243"/>
      </p:ext>
    </p:extLst>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7584" y="2320948"/>
            <a:ext cx="4788236" cy="4080270"/>
          </a:xfrm>
          <a:prstGeom prst="rect">
            <a:avLst/>
          </a:prstGeom>
        </p:spPr>
      </p:pic>
      <p:sp>
        <p:nvSpPr>
          <p:cNvPr id="2" name="Title 1"/>
          <p:cNvSpPr>
            <a:spLocks noGrp="1"/>
          </p:cNvSpPr>
          <p:nvPr>
            <p:ph type="title"/>
          </p:nvPr>
        </p:nvSpPr>
        <p:spPr/>
        <p:txBody>
          <a:bodyPr/>
          <a:lstStyle/>
          <a:p>
            <a:r>
              <a:rPr lang="en-US" dirty="0" smtClean="0"/>
              <a:t>Write to a Slave</a:t>
            </a:r>
            <a:endParaRPr lang="en-US" dirty="0"/>
          </a:p>
        </p:txBody>
      </p:sp>
      <p:sp>
        <p:nvSpPr>
          <p:cNvPr id="3" name="Content Placeholder 2"/>
          <p:cNvSpPr>
            <a:spLocks noGrp="1"/>
          </p:cNvSpPr>
          <p:nvPr>
            <p:ph idx="1"/>
          </p:nvPr>
        </p:nvSpPr>
        <p:spPr>
          <a:xfrm>
            <a:off x="457200" y="1253838"/>
            <a:ext cx="8229600" cy="928254"/>
          </a:xfrm>
        </p:spPr>
        <p:txBody>
          <a:bodyPr>
            <a:normAutofit fontScale="70000" lnSpcReduction="20000"/>
          </a:bodyPr>
          <a:lstStyle/>
          <a:p>
            <a:r>
              <a:rPr lang="en-US" dirty="0" smtClean="0"/>
              <a:t>Writes </a:t>
            </a:r>
            <a:r>
              <a:rPr lang="en-US" dirty="0"/>
              <a:t>to a slave cause a synchronous transaction with the master</a:t>
            </a:r>
          </a:p>
          <a:p>
            <a:pPr lvl="1"/>
            <a:r>
              <a:rPr lang="en-US" dirty="0"/>
              <a:t>And the other slaves eventually catch up</a:t>
            </a:r>
          </a:p>
          <a:p>
            <a:endParaRPr lang="en-US" dirty="0"/>
          </a:p>
        </p:txBody>
      </p:sp>
    </p:spTree>
    <p:extLst>
      <p:ext uri="{BB962C8B-B14F-4D97-AF65-F5344CB8AC3E}">
        <p14:creationId xmlns:p14="http://schemas.microsoft.com/office/powerpoint/2010/main" val="646830520"/>
      </p:ext>
    </p:extLst>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So that’s local availability sorted,</a:t>
            </a:r>
            <a:br>
              <a:rPr lang="en-US" dirty="0" smtClean="0"/>
            </a:br>
            <a:r>
              <a:rPr lang="en-US" dirty="0" smtClean="0"/>
              <a:t>now we need Disaster Recovery</a:t>
            </a:r>
            <a:endParaRPr lang="en-US" dirty="0"/>
          </a:p>
        </p:txBody>
      </p:sp>
    </p:spTree>
    <p:extLst>
      <p:ext uri="{BB962C8B-B14F-4D97-AF65-F5344CB8AC3E}">
        <p14:creationId xmlns:p14="http://schemas.microsoft.com/office/powerpoint/2010/main" val="2700075074"/>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 at Large Geographic Scale</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7" name="Elbow Connector 26"/>
          <p:cNvCxnSpPr>
            <a:stCxn id="18"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1"/>
            <a:endCxn id="3"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16" idx="1"/>
            <a:endCxn id="3"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1" name="Elbow Connector 20"/>
          <p:cNvCxnSpPr>
            <a:stCxn id="12" idx="1"/>
            <a:endCxn id="3"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3" idx="1"/>
            <a:endCxn id="3"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1" idx="1"/>
            <a:endCxn id="3"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4100164"/>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DC Catastrophe </a:t>
            </a:r>
            <a:r>
              <a:rPr lang="en-US" i="1" dirty="0" smtClean="0"/>
              <a:t>only </a:t>
            </a:r>
            <a:r>
              <a:rPr lang="en-US" dirty="0" smtClean="0"/>
              <a:t>causes movement of master</a:t>
            </a:r>
            <a:endParaRPr lang="en-US" dirty="0"/>
          </a:p>
        </p:txBody>
      </p:sp>
      <p:grpSp>
        <p:nvGrpSpPr>
          <p:cNvPr id="5" name="Group 4"/>
          <p:cNvGrpSpPr/>
          <p:nvPr/>
        </p:nvGrpSpPr>
        <p:grpSpPr>
          <a:xfrm>
            <a:off x="635000" y="1939635"/>
            <a:ext cx="2297545" cy="3844637"/>
            <a:chOff x="635000" y="1939635"/>
            <a:chExt cx="2297545" cy="3844637"/>
          </a:xfrm>
        </p:grpSpPr>
        <p:sp>
          <p:nvSpPr>
            <p:cNvPr id="2" name="Rectangle 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3" name="Rounded Rectangle 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6" name="Rounded Rectangle 5"/>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8" name="Rounded Rectangle 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9" name="Group 8"/>
          <p:cNvGrpSpPr/>
          <p:nvPr/>
        </p:nvGrpSpPr>
        <p:grpSpPr>
          <a:xfrm>
            <a:off x="3546764" y="1939635"/>
            <a:ext cx="2297545" cy="3844637"/>
            <a:chOff x="635000" y="1939635"/>
            <a:chExt cx="2297545" cy="3844637"/>
          </a:xfrm>
        </p:grpSpPr>
        <p:sp>
          <p:nvSpPr>
            <p:cNvPr id="10" name="Rectangle 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11" name="Rounded Rectangle 1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12" name="Rounded Rectangle 1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3" name="Rounded Rectangle 1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4" name="Group 13"/>
          <p:cNvGrpSpPr/>
          <p:nvPr/>
        </p:nvGrpSpPr>
        <p:grpSpPr>
          <a:xfrm>
            <a:off x="6313055" y="1939635"/>
            <a:ext cx="2297545" cy="3844637"/>
            <a:chOff x="635000" y="1939635"/>
            <a:chExt cx="2297545" cy="3844637"/>
          </a:xfrm>
        </p:grpSpPr>
        <p:sp>
          <p:nvSpPr>
            <p:cNvPr id="15" name="Rectangle 14"/>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6" name="Rounded Rectangle 15"/>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7" name="Rounded Rectangle 16"/>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8" name="Rounded Rectangle 17"/>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grpSp>
        <p:nvGrpSpPr>
          <p:cNvPr id="27" name="Group 26"/>
          <p:cNvGrpSpPr/>
          <p:nvPr/>
        </p:nvGrpSpPr>
        <p:grpSpPr>
          <a:xfrm>
            <a:off x="635000" y="1581727"/>
            <a:ext cx="2297545" cy="4791364"/>
            <a:chOff x="635000" y="1939635"/>
            <a:chExt cx="2297545" cy="3844637"/>
          </a:xfrm>
        </p:grpSpPr>
        <p:cxnSp>
          <p:nvCxnSpPr>
            <p:cNvPr id="19" name="Straight Connector 18"/>
            <p:cNvCxnSpPr/>
            <p:nvPr/>
          </p:nvCxnSpPr>
          <p:spPr>
            <a:xfrm>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a:off x="635000" y="1939635"/>
              <a:ext cx="2297545" cy="3844637"/>
            </a:xfrm>
            <a:prstGeom prst="line">
              <a:avLst/>
            </a:prstGeom>
            <a:ln w="76200" cmpd="sng"/>
          </p:spPr>
          <p:style>
            <a:lnRef idx="2">
              <a:schemeClr val="dk1"/>
            </a:lnRef>
            <a:fillRef idx="0">
              <a:schemeClr val="dk1"/>
            </a:fillRef>
            <a:effectRef idx="1">
              <a:schemeClr val="dk1"/>
            </a:effectRef>
            <a:fontRef idx="minor">
              <a:schemeClr val="tx1"/>
            </a:fontRef>
          </p:style>
        </p:cxnSp>
      </p:grpSp>
      <p:cxnSp>
        <p:nvCxnSpPr>
          <p:cNvPr id="28" name="Elbow Connector 27"/>
          <p:cNvCxnSpPr>
            <a:stCxn id="18" idx="1"/>
            <a:endCxn id="11" idx="3"/>
          </p:cNvCxnSpPr>
          <p:nvPr/>
        </p:nvCxnSpPr>
        <p:spPr>
          <a:xfrm rot="10800000">
            <a:off x="5497946" y="3036455"/>
            <a:ext cx="1149927" cy="187498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 idx="1"/>
          </p:cNvCxnSpPr>
          <p:nvPr/>
        </p:nvCxnSpPr>
        <p:spPr>
          <a:xfrm rot="10800000">
            <a:off x="5497946" y="3049156"/>
            <a:ext cx="1149926" cy="92479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6" idx="1"/>
            <a:endCxn id="11" idx="3"/>
          </p:cNvCxnSpPr>
          <p:nvPr/>
        </p:nvCxnSpPr>
        <p:spPr>
          <a:xfrm rot="10800000">
            <a:off x="5497946" y="3036455"/>
            <a:ext cx="1149927"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516630"/>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But what about backup?</a:t>
            </a:r>
            <a:endParaRPr lang="en-US" dirty="0"/>
          </a:p>
        </p:txBody>
      </p:sp>
    </p:spTree>
    <p:extLst>
      <p:ext uri="{BB962C8B-B14F-4D97-AF65-F5344CB8AC3E}">
        <p14:creationId xmlns:p14="http://schemas.microsoft.com/office/powerpoint/2010/main" val="364198531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p:txBody>
          <a:bodyPr/>
          <a:lstStyle/>
          <a:p>
            <a:r>
              <a:rPr lang="en-US" dirty="0"/>
              <a:t>Strengths</a:t>
            </a:r>
          </a:p>
          <a:p>
            <a:pPr lvl="1"/>
            <a:r>
              <a:rPr lang="en-US" dirty="0" smtClean="0"/>
              <a:t>Simple, powerful data model (just like SVN!)</a:t>
            </a:r>
            <a:endParaRPr lang="en-US" dirty="0"/>
          </a:p>
          <a:p>
            <a:pPr lvl="1"/>
            <a:r>
              <a:rPr lang="en-US" dirty="0" smtClean="0"/>
              <a:t>Good scaling (especially if </a:t>
            </a:r>
            <a:r>
              <a:rPr lang="en-US" dirty="0" err="1" smtClean="0"/>
              <a:t>sharding</a:t>
            </a:r>
            <a:r>
              <a:rPr lang="en-US" dirty="0" smtClean="0"/>
              <a:t> supported)</a:t>
            </a:r>
          </a:p>
          <a:p>
            <a:r>
              <a:rPr lang="en-US" dirty="0" smtClean="0"/>
              <a:t>Weaknesses</a:t>
            </a:r>
            <a:r>
              <a:rPr lang="en-US" dirty="0"/>
              <a:t>:</a:t>
            </a:r>
          </a:p>
          <a:p>
            <a:pPr lvl="1"/>
            <a:r>
              <a:rPr lang="en-US" dirty="0" smtClean="0"/>
              <a:t>Unsuited for interconnected data</a:t>
            </a:r>
          </a:p>
          <a:p>
            <a:pPr lvl="1"/>
            <a:r>
              <a:rPr lang="en-US" dirty="0" smtClean="0"/>
              <a:t>Query model limited to keys (and indexes)</a:t>
            </a:r>
          </a:p>
          <a:p>
            <a:pPr lvl="2"/>
            <a:r>
              <a:rPr lang="en-US" dirty="0" smtClean="0"/>
              <a:t>Map reduce for larger queries</a:t>
            </a:r>
          </a:p>
        </p:txBody>
      </p:sp>
    </p:spTree>
    <p:extLst>
      <p:ext uri="{BB962C8B-B14F-4D97-AF65-F5344CB8AC3E}">
        <p14:creationId xmlns:p14="http://schemas.microsoft.com/office/powerpoint/2010/main" val="1656442518"/>
      </p:ext>
    </p:extLst>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1106201" y="5119256"/>
            <a:ext cx="1479979" cy="1500114"/>
          </a:xfrm>
          <a:prstGeom prst="rect">
            <a:avLst/>
          </a:prstGeom>
        </p:spPr>
      </p:pic>
    </p:spTree>
    <p:extLst>
      <p:ext uri="{BB962C8B-B14F-4D97-AF65-F5344CB8AC3E}">
        <p14:creationId xmlns:p14="http://schemas.microsoft.com/office/powerpoint/2010/main" val="1107976942"/>
      </p:ext>
    </p:extLst>
  </p:cSld>
  <p:clrMapOvr>
    <a:masterClrMapping/>
  </p:clrMapOvr>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Any instance in a HA cluster can be used for backup</a:t>
            </a:r>
            <a:endParaRPr lang="en-US" dirty="0"/>
          </a:p>
        </p:txBody>
      </p:sp>
      <p:grpSp>
        <p:nvGrpSpPr>
          <p:cNvPr id="6" name="Group 5"/>
          <p:cNvGrpSpPr/>
          <p:nvPr/>
        </p:nvGrpSpPr>
        <p:grpSpPr>
          <a:xfrm>
            <a:off x="635000" y="1939635"/>
            <a:ext cx="2297545" cy="3844637"/>
            <a:chOff x="635000" y="1939635"/>
            <a:chExt cx="2297545" cy="3844637"/>
          </a:xfrm>
        </p:grpSpPr>
        <p:sp>
          <p:nvSpPr>
            <p:cNvPr id="7" name="Rectangle 6"/>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USA</a:t>
              </a:r>
              <a:endParaRPr lang="en-US" sz="2600" baseline="-25000" dirty="0"/>
            </a:p>
          </p:txBody>
        </p:sp>
        <p:sp>
          <p:nvSpPr>
            <p:cNvPr id="8" name="Rounded Rectangle 7"/>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master</a:t>
              </a:r>
              <a:endParaRPr lang="en-US" sz="2800" baseline="-25000" dirty="0"/>
            </a:p>
          </p:txBody>
        </p:sp>
        <p:sp>
          <p:nvSpPr>
            <p:cNvPr id="9" name="Rounded Rectangle 8"/>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sp>
          <p:nvSpPr>
            <p:cNvPr id="10" name="Rounded Rectangle 9"/>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slave</a:t>
              </a:r>
              <a:endParaRPr lang="en-US" sz="2800" baseline="-25000" dirty="0"/>
            </a:p>
          </p:txBody>
        </p:sp>
      </p:grpSp>
      <p:grpSp>
        <p:nvGrpSpPr>
          <p:cNvPr id="11" name="Group 10"/>
          <p:cNvGrpSpPr/>
          <p:nvPr/>
        </p:nvGrpSpPr>
        <p:grpSpPr>
          <a:xfrm>
            <a:off x="6313055" y="1939635"/>
            <a:ext cx="2297545" cy="3844637"/>
            <a:chOff x="635000" y="1939635"/>
            <a:chExt cx="2297545" cy="3844637"/>
          </a:xfrm>
        </p:grpSpPr>
        <p:sp>
          <p:nvSpPr>
            <p:cNvPr id="12" name="Rectangle 11"/>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err="1" smtClean="0"/>
                <a:t>DC</a:t>
              </a:r>
              <a:r>
                <a:rPr lang="en-US" sz="2600" baseline="-25000" dirty="0" err="1" smtClean="0"/>
                <a:t>AsiaPac</a:t>
              </a:r>
              <a:endParaRPr lang="en-US" sz="2600" baseline="-25000" dirty="0"/>
            </a:p>
          </p:txBody>
        </p:sp>
        <p:sp>
          <p:nvSpPr>
            <p:cNvPr id="13" name="Rounded Rectangle 12"/>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4" name="Rounded Rectangle 13"/>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15" name="Rounded Rectangle 14"/>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16" name="Elbow Connector 15"/>
          <p:cNvCxnSpPr>
            <a:stCxn id="15" idx="1"/>
          </p:cNvCxnSpPr>
          <p:nvPr/>
        </p:nvCxnSpPr>
        <p:spPr>
          <a:xfrm rot="10800000">
            <a:off x="2586182" y="3036455"/>
            <a:ext cx="4061691" cy="1874982"/>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1"/>
            <a:endCxn id="8" idx="3"/>
          </p:cNvCxnSpPr>
          <p:nvPr/>
        </p:nvCxnSpPr>
        <p:spPr>
          <a:xfrm rot="10800000">
            <a:off x="2586182" y="3036456"/>
            <a:ext cx="4061691" cy="937491"/>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1"/>
            <a:endCxn id="8" idx="3"/>
          </p:cNvCxnSpPr>
          <p:nvPr/>
        </p:nvCxnSpPr>
        <p:spPr>
          <a:xfrm rot="10800000">
            <a:off x="2586182" y="3036455"/>
            <a:ext cx="4061691" cy="12700"/>
          </a:xfrm>
          <a:prstGeom prst="bentConnector3">
            <a:avLst>
              <a:gd name="adj1" fmla="val 15605"/>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546764" y="1939635"/>
            <a:ext cx="2297545" cy="3844637"/>
            <a:chOff x="635000" y="1939635"/>
            <a:chExt cx="2297545" cy="3844637"/>
          </a:xfrm>
        </p:grpSpPr>
        <p:sp>
          <p:nvSpPr>
            <p:cNvPr id="20" name="Rectangle 19"/>
            <p:cNvSpPr/>
            <p:nvPr/>
          </p:nvSpPr>
          <p:spPr>
            <a:xfrm>
              <a:off x="635000" y="1939635"/>
              <a:ext cx="2297545" cy="384463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pPr algn="ctr"/>
              <a:r>
                <a:rPr lang="en-US" sz="2600" dirty="0" smtClean="0"/>
                <a:t>DC</a:t>
              </a:r>
              <a:r>
                <a:rPr lang="en-US" sz="2600" baseline="-25000" dirty="0" smtClean="0"/>
                <a:t>EU</a:t>
              </a:r>
              <a:endParaRPr lang="en-US" sz="2600" baseline="-25000" dirty="0"/>
            </a:p>
          </p:txBody>
        </p:sp>
        <p:sp>
          <p:nvSpPr>
            <p:cNvPr id="21" name="Rounded Rectangle 20"/>
            <p:cNvSpPr/>
            <p:nvPr/>
          </p:nvSpPr>
          <p:spPr>
            <a:xfrm>
              <a:off x="969817" y="2690091"/>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2" name="Rounded Rectangle 21"/>
            <p:cNvSpPr/>
            <p:nvPr/>
          </p:nvSpPr>
          <p:spPr>
            <a:xfrm>
              <a:off x="969817" y="3627582"/>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sp>
          <p:nvSpPr>
            <p:cNvPr id="23" name="Rounded Rectangle 22"/>
            <p:cNvSpPr/>
            <p:nvPr/>
          </p:nvSpPr>
          <p:spPr>
            <a:xfrm>
              <a:off x="969817" y="4565073"/>
              <a:ext cx="1616364" cy="692727"/>
            </a:xfrm>
            <a:prstGeom prst="roundRect">
              <a:avLst>
                <a:gd name="adj" fmla="val 1058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t>HA</a:t>
              </a:r>
              <a:r>
                <a:rPr lang="en-US" sz="2800" baseline="-25000" dirty="0" err="1" smtClean="0"/>
                <a:t>pslave</a:t>
              </a:r>
              <a:endParaRPr lang="en-US" sz="2800" baseline="-25000" dirty="0"/>
            </a:p>
          </p:txBody>
        </p:sp>
      </p:grpSp>
      <p:cxnSp>
        <p:nvCxnSpPr>
          <p:cNvPr id="24" name="Elbow Connector 23"/>
          <p:cNvCxnSpPr>
            <a:stCxn id="22" idx="1"/>
            <a:endCxn id="8" idx="3"/>
          </p:cNvCxnSpPr>
          <p:nvPr/>
        </p:nvCxnSpPr>
        <p:spPr>
          <a:xfrm rot="10800000">
            <a:off x="2586181" y="3036456"/>
            <a:ext cx="1295400" cy="937491"/>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3" idx="1"/>
            <a:endCxn id="8" idx="3"/>
          </p:cNvCxnSpPr>
          <p:nvPr/>
        </p:nvCxnSpPr>
        <p:spPr>
          <a:xfrm rot="10800000">
            <a:off x="2586181" y="3036455"/>
            <a:ext cx="1295400" cy="187498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1" idx="1"/>
            <a:endCxn id="8" idx="3"/>
          </p:cNvCxnSpPr>
          <p:nvPr/>
        </p:nvCxnSpPr>
        <p:spPr>
          <a:xfrm rot="10800000">
            <a:off x="2586181" y="3036455"/>
            <a:ext cx="12954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3384045" y="5119256"/>
            <a:ext cx="1479979" cy="1500114"/>
          </a:xfrm>
          <a:prstGeom prst="rect">
            <a:avLst/>
          </a:prstGeom>
        </p:spPr>
      </p:pic>
    </p:spTree>
    <p:extLst>
      <p:ext uri="{BB962C8B-B14F-4D97-AF65-F5344CB8AC3E}">
        <p14:creationId xmlns:p14="http://schemas.microsoft.com/office/powerpoint/2010/main" val="4189531266"/>
      </p:ext>
    </p:extLst>
  </p:cSld>
  <p:clrMapOvr>
    <a:masterClrMapping/>
  </p:clrMapOvr>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Scaling graphs is </a:t>
            </a:r>
            <a:r>
              <a:rPr lang="en-US" b="1" u="sng" dirty="0" smtClean="0"/>
              <a:t>hard</a:t>
            </a:r>
            <a:endParaRPr lang="en-US" b="1" u="sng" dirty="0"/>
          </a:p>
        </p:txBody>
      </p:sp>
    </p:spTree>
    <p:extLst>
      <p:ext uri="{BB962C8B-B14F-4D97-AF65-F5344CB8AC3E}">
        <p14:creationId xmlns:p14="http://schemas.microsoft.com/office/powerpoint/2010/main" val="1088694434"/>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 server</a:t>
            </a:r>
            <a:endParaRPr lang="en-US" b="1" u="sng" dirty="0"/>
          </a:p>
        </p:txBody>
      </p:sp>
      <p:pic>
        <p:nvPicPr>
          <p:cNvPr id="5" name="Picture 4"/>
          <p:cNvPicPr>
            <a:picLocks noChangeAspect="1"/>
          </p:cNvPicPr>
          <p:nvPr/>
        </p:nvPicPr>
        <p:blipFill>
          <a:blip r:embed="rId3"/>
          <a:stretch>
            <a:fillRect/>
          </a:stretch>
        </p:blipFill>
        <p:spPr>
          <a:xfrm>
            <a:off x="1697183" y="1806936"/>
            <a:ext cx="5426364" cy="3992336"/>
          </a:xfrm>
          <a:prstGeom prst="rect">
            <a:avLst/>
          </a:prstGeom>
        </p:spPr>
      </p:pic>
    </p:spTree>
    <p:extLst>
      <p:ext uri="{BB962C8B-B14F-4D97-AF65-F5344CB8AC3E}">
        <p14:creationId xmlns:p14="http://schemas.microsoft.com/office/powerpoint/2010/main" val="499006686"/>
      </p:ext>
    </p:extLst>
  </p:cSld>
  <p:clrMapOvr>
    <a:masterClrMapping/>
  </p:clrMapOvr>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Chatty Network</a:t>
            </a:r>
            <a:endParaRPr lang="en-US" b="1" u="sng" dirty="0"/>
          </a:p>
        </p:txBody>
      </p:sp>
      <p:pic>
        <p:nvPicPr>
          <p:cNvPr id="3" name="Picture 2"/>
          <p:cNvPicPr>
            <a:picLocks noChangeAspect="1"/>
          </p:cNvPicPr>
          <p:nvPr/>
        </p:nvPicPr>
        <p:blipFill>
          <a:blip r:embed="rId3"/>
          <a:stretch>
            <a:fillRect/>
          </a:stretch>
        </p:blipFill>
        <p:spPr>
          <a:xfrm>
            <a:off x="1558637" y="1765856"/>
            <a:ext cx="5657272" cy="4162221"/>
          </a:xfrm>
          <a:prstGeom prst="rect">
            <a:avLst/>
          </a:prstGeom>
        </p:spPr>
      </p:pic>
    </p:spTree>
    <p:extLst>
      <p:ext uri="{BB962C8B-B14F-4D97-AF65-F5344CB8AC3E}">
        <p14:creationId xmlns:p14="http://schemas.microsoft.com/office/powerpoint/2010/main" val="1075275946"/>
      </p:ext>
    </p:extLst>
  </p:cSld>
  <p:clrMapOvr>
    <a:masterClrMapping/>
  </p:clrMapOvr>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Point Cut</a:t>
            </a:r>
            <a:endParaRPr lang="en-US" b="1" u="sng" dirty="0"/>
          </a:p>
        </p:txBody>
      </p:sp>
      <p:pic>
        <p:nvPicPr>
          <p:cNvPr id="3" name="Picture 2"/>
          <p:cNvPicPr>
            <a:picLocks noChangeAspect="1"/>
          </p:cNvPicPr>
          <p:nvPr/>
        </p:nvPicPr>
        <p:blipFill>
          <a:blip r:embed="rId3"/>
          <a:stretch>
            <a:fillRect/>
          </a:stretch>
        </p:blipFill>
        <p:spPr>
          <a:xfrm>
            <a:off x="1397000" y="1417639"/>
            <a:ext cx="6072909" cy="4628506"/>
          </a:xfrm>
          <a:prstGeom prst="rect">
            <a:avLst/>
          </a:prstGeom>
        </p:spPr>
      </p:pic>
    </p:spTree>
    <p:extLst>
      <p:ext uri="{BB962C8B-B14F-4D97-AF65-F5344CB8AC3E}">
        <p14:creationId xmlns:p14="http://schemas.microsoft.com/office/powerpoint/2010/main" val="3170527214"/>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 how do we scale Neo4j?</a:t>
            </a:r>
            <a:endParaRPr lang="en-US" dirty="0"/>
          </a:p>
        </p:txBody>
      </p:sp>
    </p:spTree>
    <p:extLst>
      <p:ext uri="{BB962C8B-B14F-4D97-AF65-F5344CB8AC3E}">
        <p14:creationId xmlns:p14="http://schemas.microsoft.com/office/powerpoint/2010/main" val="97954773"/>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15" name="Rounded Rectangle 1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1386976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900" decel="100000" fill="hold"/>
                                        <p:tgtEl>
                                          <p:spTgt spid="3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iterate type="lt">
                                    <p:tmPct val="0"/>
                                  </p:iterate>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900" decel="100000" fill="hold"/>
                                        <p:tgtEl>
                                          <p:spTgt spid="3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1000"/>
                                        <p:tgtEl>
                                          <p:spTgt spid="36"/>
                                        </p:tgtEl>
                                      </p:cBhvr>
                                    </p:animEffect>
                                    <p:anim calcmode="lin" valueType="num">
                                      <p:cBhvr>
                                        <p:cTn id="26" dur="1000" fill="hold"/>
                                        <p:tgtEl>
                                          <p:spTgt spid="36"/>
                                        </p:tgtEl>
                                        <p:attrNameLst>
                                          <p:attrName>ppt_x</p:attrName>
                                        </p:attrNameLst>
                                      </p:cBhvr>
                                      <p:tavLst>
                                        <p:tav tm="0">
                                          <p:val>
                                            <p:strVal val="#ppt_x"/>
                                          </p:val>
                                        </p:tav>
                                        <p:tav tm="100000">
                                          <p:val>
                                            <p:strVal val="#ppt_x"/>
                                          </p:val>
                                        </p:tav>
                                      </p:tavLst>
                                    </p:anim>
                                    <p:anim calcmode="lin" valueType="num">
                                      <p:cBhvr>
                                        <p:cTn id="27" dur="900" decel="100000" fill="hold"/>
                                        <p:tgtEl>
                                          <p:spTgt spid="3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900" decel="100000" fill="hold"/>
                                        <p:tgtEl>
                                          <p:spTgt spid="1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900" decel="100000" fill="hold"/>
                                        <p:tgtEl>
                                          <p:spTgt spid="45"/>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900" decel="100000" fill="hold"/>
                                        <p:tgtEl>
                                          <p:spTgt spid="15"/>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900" decel="100000" fill="hold"/>
                                        <p:tgtEl>
                                          <p:spTgt spid="3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21" presetClass="emph" presetSubtype="0" fill="hold" grpId="1" nodeType="afterEffect">
                                  <p:stCondLst>
                                    <p:cond delay="1000"/>
                                  </p:stCondLst>
                                  <p:iterate type="lt">
                                    <p:tmPct val="0"/>
                                  </p:iterate>
                                  <p:childTnLst>
                                    <p:animClr clrSpc="hsl" dir="cw">
                                      <p:cBhvr override="childStyle">
                                        <p:cTn id="61" dur="500" fill="hold"/>
                                        <p:tgtEl>
                                          <p:spTgt spid="38"/>
                                        </p:tgtEl>
                                        <p:attrNameLst>
                                          <p:attrName>style.color</p:attrName>
                                        </p:attrNameLst>
                                      </p:cBhvr>
                                      <p:by>
                                        <p:hsl h="7200000" s="0" l="0"/>
                                      </p:by>
                                    </p:animClr>
                                    <p:animClr clrSpc="hsl" dir="cw">
                                      <p:cBhvr>
                                        <p:cTn id="62" dur="500" fill="hold"/>
                                        <p:tgtEl>
                                          <p:spTgt spid="38"/>
                                        </p:tgtEl>
                                        <p:attrNameLst>
                                          <p:attrName>fillcolor</p:attrName>
                                        </p:attrNameLst>
                                      </p:cBhvr>
                                      <p:by>
                                        <p:hsl h="7200000" s="0" l="0"/>
                                      </p:by>
                                    </p:animClr>
                                    <p:animClr clrSpc="hsl" dir="cw">
                                      <p:cBhvr>
                                        <p:cTn id="63" dur="500" fill="hold"/>
                                        <p:tgtEl>
                                          <p:spTgt spid="38"/>
                                        </p:tgtEl>
                                        <p:attrNameLst>
                                          <p:attrName>stroke.color</p:attrName>
                                        </p:attrNameLst>
                                      </p:cBhvr>
                                      <p:by>
                                        <p:hsl h="7200000" s="0" l="0"/>
                                      </p:by>
                                    </p:animClr>
                                    <p:set>
                                      <p:cBhvr>
                                        <p:cTn id="6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9" grpId="0" animBg="1"/>
      <p:bldP spid="40" grpId="0" animBg="1"/>
      <p:bldP spid="38" grpId="0" animBg="1"/>
      <p:bldP spid="38" grpId="1" animBg="1"/>
      <p:bldP spid="15" grpId="0" animBg="1"/>
      <p:bldP spid="16"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Humble Blade</a:t>
            </a:r>
            <a:endParaRPr lang="en-US" dirty="0"/>
          </a:p>
        </p:txBody>
      </p:sp>
      <p:sp>
        <p:nvSpPr>
          <p:cNvPr id="3" name="Content Placeholder 2"/>
          <p:cNvSpPr>
            <a:spLocks noGrp="1"/>
          </p:cNvSpPr>
          <p:nvPr>
            <p:ph idx="1"/>
          </p:nvPr>
        </p:nvSpPr>
        <p:spPr/>
        <p:txBody>
          <a:bodyPr/>
          <a:lstStyle/>
          <a:p>
            <a:r>
              <a:rPr lang="en-US" dirty="0" smtClean="0"/>
              <a:t>Blades are powerful!</a:t>
            </a:r>
          </a:p>
          <a:p>
            <a:r>
              <a:rPr lang="en-US" dirty="0" smtClean="0"/>
              <a:t>A typical blade will contain 128GB memory</a:t>
            </a:r>
          </a:p>
          <a:p>
            <a:pPr lvl="1"/>
            <a:r>
              <a:rPr lang="en-US" dirty="0" smtClean="0"/>
              <a:t>We can use most of that </a:t>
            </a:r>
          </a:p>
          <a:p>
            <a:r>
              <a:rPr lang="en-US" dirty="0" smtClean="0"/>
              <a:t>If O(dataset) ≈ O(memory) then we’re going to be very fast</a:t>
            </a:r>
          </a:p>
          <a:p>
            <a:pPr lvl="1"/>
            <a:r>
              <a:rPr lang="en-US" dirty="0" smtClean="0"/>
              <a:t>Remember we can do millions of traversals per second if the caches are warm</a:t>
            </a:r>
          </a:p>
        </p:txBody>
      </p:sp>
    </p:spTree>
    <p:extLst>
      <p:ext uri="{BB962C8B-B14F-4D97-AF65-F5344CB8AC3E}">
        <p14:creationId xmlns:p14="http://schemas.microsoft.com/office/powerpoint/2010/main" val="1661195452"/>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a:t>
            </a:r>
            <a:r>
              <a:rPr lang="en-US" dirty="0" err="1" smtClean="0"/>
              <a:t>Sharding</a:t>
            </a:r>
            <a:endParaRPr lang="en-US" dirty="0"/>
          </a:p>
        </p:txBody>
      </p:sp>
      <p:sp>
        <p:nvSpPr>
          <p:cNvPr id="3" name="Content Placeholder 2"/>
          <p:cNvSpPr>
            <a:spLocks noGrp="1"/>
          </p:cNvSpPr>
          <p:nvPr>
            <p:ph idx="1"/>
          </p:nvPr>
        </p:nvSpPr>
        <p:spPr/>
        <p:txBody>
          <a:bodyPr>
            <a:normAutofit/>
          </a:bodyPr>
          <a:lstStyle/>
          <a:p>
            <a:r>
              <a:rPr lang="en-US" dirty="0" smtClean="0"/>
              <a:t>A strategy for coping with large data sets</a:t>
            </a:r>
          </a:p>
          <a:p>
            <a:pPr lvl="1"/>
            <a:r>
              <a:rPr lang="en-US" dirty="0" smtClean="0"/>
              <a:t>Terabyte scale</a:t>
            </a:r>
          </a:p>
          <a:p>
            <a:r>
              <a:rPr lang="en-US" dirty="0"/>
              <a:t>Too big to hold all in RAM on a single </a:t>
            </a:r>
            <a:r>
              <a:rPr lang="en-US" dirty="0" smtClean="0"/>
              <a:t>server</a:t>
            </a:r>
          </a:p>
          <a:p>
            <a:pPr lvl="1"/>
            <a:r>
              <a:rPr lang="en-US" dirty="0" smtClean="0"/>
              <a:t>Not </a:t>
            </a:r>
            <a:r>
              <a:rPr lang="en-US" dirty="0"/>
              <a:t>too big to </a:t>
            </a:r>
            <a:r>
              <a:rPr lang="en-US" dirty="0" smtClean="0"/>
              <a:t>worry about replicating it on disk</a:t>
            </a:r>
            <a:endParaRPr lang="en-US" dirty="0"/>
          </a:p>
          <a:p>
            <a:r>
              <a:rPr lang="en-US" dirty="0" smtClean="0"/>
              <a:t>Use each blade’s main memory to cache part of the dataset</a:t>
            </a:r>
          </a:p>
          <a:p>
            <a:pPr lvl="1"/>
            <a:r>
              <a:rPr lang="en-US" dirty="0" smtClean="0"/>
              <a:t>Try to keep caches warm</a:t>
            </a:r>
          </a:p>
          <a:p>
            <a:pPr lvl="1"/>
            <a:r>
              <a:rPr lang="en-US" dirty="0" smtClean="0"/>
              <a:t>Full data is replicated on each rack</a:t>
            </a:r>
          </a:p>
        </p:txBody>
      </p:sp>
    </p:spTree>
    <p:extLst>
      <p:ext uri="{BB962C8B-B14F-4D97-AF65-F5344CB8AC3E}">
        <p14:creationId xmlns:p14="http://schemas.microsoft.com/office/powerpoint/2010/main" val="415591371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0788"/>
            <a:ext cx="7772400" cy="1470025"/>
          </a:xfrm>
        </p:spPr>
        <p:txBody>
          <a:bodyPr/>
          <a:lstStyle/>
          <a:p>
            <a:r>
              <a:rPr lang="en-US" dirty="0" smtClean="0"/>
              <a:t>Aggregate-Oriented Databases</a:t>
            </a:r>
            <a:endParaRPr lang="en-US" dirty="0"/>
          </a:p>
        </p:txBody>
      </p:sp>
      <p:sp>
        <p:nvSpPr>
          <p:cNvPr id="5" name="Subtitle 4"/>
          <p:cNvSpPr>
            <a:spLocks noGrp="1"/>
          </p:cNvSpPr>
          <p:nvPr>
            <p:ph type="subTitle" idx="1"/>
          </p:nvPr>
        </p:nvSpPr>
        <p:spPr>
          <a:xfrm>
            <a:off x="1371600" y="1253836"/>
            <a:ext cx="6400800" cy="639619"/>
          </a:xfrm>
        </p:spPr>
        <p:txBody>
          <a:bodyPr>
            <a:normAutofit/>
          </a:bodyPr>
          <a:lstStyle/>
          <a:p>
            <a:r>
              <a:rPr lang="en-US" sz="1800" dirty="0"/>
              <a:t>http://</a:t>
            </a:r>
            <a:r>
              <a:rPr lang="en-US" sz="1800" dirty="0" err="1"/>
              <a:t>martinfowler.com</a:t>
            </a:r>
            <a:r>
              <a:rPr lang="en-US" sz="1800" dirty="0"/>
              <a:t>/</a:t>
            </a:r>
            <a:r>
              <a:rPr lang="en-US" sz="1800" dirty="0" err="1"/>
              <a:t>bliki</a:t>
            </a:r>
            <a:r>
              <a:rPr lang="en-US" sz="1800" dirty="0"/>
              <a:t>/</a:t>
            </a:r>
            <a:r>
              <a:rPr lang="en-US" sz="1800" dirty="0" err="1"/>
              <a:t>AggregateOrientedDatabase.html</a:t>
            </a:r>
            <a:endParaRPr lang="en-US" sz="1800" dirty="0"/>
          </a:p>
        </p:txBody>
      </p:sp>
      <p:sp>
        <p:nvSpPr>
          <p:cNvPr id="6" name="TextBox 5"/>
          <p:cNvSpPr txBox="1"/>
          <p:nvPr/>
        </p:nvSpPr>
        <p:spPr>
          <a:xfrm>
            <a:off x="288636" y="1835730"/>
            <a:ext cx="8682182" cy="3139321"/>
          </a:xfrm>
          <a:prstGeom prst="rect">
            <a:avLst/>
          </a:prstGeom>
          <a:noFill/>
        </p:spPr>
        <p:txBody>
          <a:bodyPr wrap="square" rtlCol="0">
            <a:spAutoFit/>
          </a:bodyPr>
          <a:lstStyle/>
          <a:p>
            <a:r>
              <a:rPr lang="en-US" sz="2200" i="1" dirty="0" smtClean="0">
                <a:latin typeface="Times New Roman"/>
                <a:cs typeface="Times New Roman"/>
              </a:rPr>
              <a:t>“There </a:t>
            </a:r>
            <a:r>
              <a:rPr lang="en-US" sz="2200" i="1" dirty="0">
                <a:latin typeface="Times New Roman"/>
                <a:cs typeface="Times New Roman"/>
              </a:rPr>
              <a:t>is a significant downside - the whole approach works really well when data access is aligned with the aggregates, but what if you want to look at the data in a different way? Order entry naturally stores orders as aggregates, but analyzing product sales cuts across the aggregate structure. The advantage of not using an aggregate structure in the database is that it allows you to slice and dice your data different ways for different audiences.</a:t>
            </a:r>
          </a:p>
          <a:p>
            <a:endParaRPr lang="en-US" sz="2200" i="1" dirty="0">
              <a:latin typeface="Times New Roman"/>
              <a:cs typeface="Times New Roman"/>
            </a:endParaRPr>
          </a:p>
          <a:p>
            <a:r>
              <a:rPr lang="en-US" sz="2200" i="1" dirty="0">
                <a:latin typeface="Times New Roman"/>
                <a:cs typeface="Times New Roman"/>
              </a:rPr>
              <a:t>This is why aggregate-oriented stores talk so much about map-</a:t>
            </a:r>
            <a:r>
              <a:rPr lang="en-US" sz="2200" i="1" dirty="0" smtClean="0">
                <a:latin typeface="Times New Roman"/>
                <a:cs typeface="Times New Roman"/>
              </a:rPr>
              <a:t>reduce.”</a:t>
            </a:r>
            <a:endParaRPr lang="en-US" sz="2200" i="1" dirty="0">
              <a:latin typeface="Times New Roman"/>
              <a:cs typeface="Times New Roman"/>
            </a:endParaRPr>
          </a:p>
        </p:txBody>
      </p:sp>
    </p:spTree>
    <p:extLst>
      <p:ext uri="{BB962C8B-B14F-4D97-AF65-F5344CB8AC3E}">
        <p14:creationId xmlns:p14="http://schemas.microsoft.com/office/powerpoint/2010/main" val="1735613628"/>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Routing</a:t>
            </a:r>
            <a:endParaRPr lang="en-US" dirty="0"/>
          </a:p>
        </p:txBody>
      </p:sp>
      <p:pic>
        <p:nvPicPr>
          <p:cNvPr id="4" name="Picture 3"/>
          <p:cNvPicPr>
            <a:picLocks noChangeAspect="1"/>
          </p:cNvPicPr>
          <p:nvPr/>
        </p:nvPicPr>
        <p:blipFill>
          <a:blip r:embed="rId3"/>
          <a:stretch>
            <a:fillRect/>
          </a:stretch>
        </p:blipFill>
        <p:spPr>
          <a:xfrm>
            <a:off x="722748" y="1200704"/>
            <a:ext cx="7077364" cy="4507286"/>
          </a:xfrm>
          <a:prstGeom prst="rect">
            <a:avLst/>
          </a:prstGeom>
        </p:spPr>
      </p:pic>
    </p:spTree>
    <p:extLst>
      <p:ext uri="{BB962C8B-B14F-4D97-AF65-F5344CB8AC3E}">
        <p14:creationId xmlns:p14="http://schemas.microsoft.com/office/powerpoint/2010/main" val="1500980361"/>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Domain-specific </a:t>
            </a:r>
            <a:r>
              <a:rPr lang="en-US" dirty="0" err="1" smtClean="0"/>
              <a:t>sharding</a:t>
            </a:r>
            <a:endParaRPr lang="en-US" dirty="0"/>
          </a:p>
        </p:txBody>
      </p:sp>
      <p:sp>
        <p:nvSpPr>
          <p:cNvPr id="3" name="Content Placeholder 2"/>
          <p:cNvSpPr>
            <a:spLocks noGrp="1"/>
          </p:cNvSpPr>
          <p:nvPr>
            <p:ph idx="1"/>
          </p:nvPr>
        </p:nvSpPr>
        <p:spPr/>
        <p:txBody>
          <a:bodyPr/>
          <a:lstStyle/>
          <a:p>
            <a:r>
              <a:rPr lang="en-US" dirty="0" smtClean="0"/>
              <a:t>Eventually (Petabyte) level data cannot be replicated practically</a:t>
            </a:r>
          </a:p>
          <a:p>
            <a:r>
              <a:rPr lang="en-US" dirty="0" smtClean="0"/>
              <a:t>Need to shard data across machines</a:t>
            </a:r>
          </a:p>
          <a:p>
            <a:r>
              <a:rPr lang="en-US" b="1" dirty="0" smtClean="0"/>
              <a:t>Remember: no perfect algorithm exists</a:t>
            </a:r>
          </a:p>
          <a:p>
            <a:endParaRPr lang="en-US" b="1" dirty="0"/>
          </a:p>
          <a:p>
            <a:r>
              <a:rPr lang="en-US" dirty="0" smtClean="0"/>
              <a:t>But we humans sometimes have </a:t>
            </a:r>
            <a:r>
              <a:rPr lang="en-US" i="1" dirty="0" smtClean="0"/>
              <a:t>domain insight</a:t>
            </a:r>
            <a:endParaRPr lang="en-US" i="1" dirty="0"/>
          </a:p>
        </p:txBody>
      </p:sp>
    </p:spTree>
    <p:extLst>
      <p:ext uri="{BB962C8B-B14F-4D97-AF65-F5344CB8AC3E}">
        <p14:creationId xmlns:p14="http://schemas.microsoft.com/office/powerpoint/2010/main" val="2215292491"/>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architectures</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48686570"/>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 Decisions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29" y="1442483"/>
            <a:ext cx="7103256" cy="4484379"/>
          </a:xfrm>
          <a:prstGeom prst="rect">
            <a:avLst/>
          </a:prstGeom>
        </p:spPr>
      </p:pic>
    </p:spTree>
    <p:extLst>
      <p:ext uri="{BB962C8B-B14F-4D97-AF65-F5344CB8AC3E}">
        <p14:creationId xmlns:p14="http://schemas.microsoft.com/office/powerpoint/2010/main" val="1269716551"/>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a:t>
            </a:r>
            <a:endParaRPr lang="en-US" dirty="0"/>
          </a:p>
        </p:txBody>
      </p:sp>
      <p:sp>
        <p:nvSpPr>
          <p:cNvPr id="3" name="Content Placeholder 2"/>
          <p:cNvSpPr>
            <a:spLocks noGrp="1"/>
          </p:cNvSpPr>
          <p:nvPr>
            <p:ph idx="1"/>
          </p:nvPr>
        </p:nvSpPr>
        <p:spPr>
          <a:xfrm>
            <a:off x="457201" y="1600200"/>
            <a:ext cx="7830464" cy="4525963"/>
          </a:xfrm>
        </p:spPr>
        <p:txBody>
          <a:bodyPr>
            <a:normAutofit fontScale="77500" lnSpcReduction="20000"/>
          </a:bodyPr>
          <a:lstStyle/>
          <a:p>
            <a:r>
              <a:rPr lang="en-US" dirty="0" smtClean="0"/>
              <a:t>Pros</a:t>
            </a:r>
          </a:p>
          <a:p>
            <a:pPr lvl="1"/>
            <a:r>
              <a:rPr lang="en-US" dirty="0" smtClean="0"/>
              <a:t>Speed: no network calls</a:t>
            </a:r>
          </a:p>
          <a:p>
            <a:pPr lvl="1"/>
            <a:r>
              <a:rPr lang="en-US" dirty="0" smtClean="0"/>
              <a:t>APIs: core APIs, traversers, Cypher</a:t>
            </a:r>
          </a:p>
          <a:p>
            <a:pPr lvl="1"/>
            <a:r>
              <a:rPr lang="en-US" dirty="0" smtClean="0"/>
              <a:t>Easy to write functional tests: just inject </a:t>
            </a:r>
            <a:r>
              <a:rPr lang="en-US" dirty="0" err="1" smtClean="0">
                <a:latin typeface="Courier"/>
                <a:cs typeface="Courier"/>
              </a:rPr>
              <a:t>GraphDatabaseService</a:t>
            </a:r>
            <a:r>
              <a:rPr lang="en-US" dirty="0" smtClean="0">
                <a:latin typeface="Courier"/>
                <a:cs typeface="Courier"/>
              </a:rPr>
              <a:t> </a:t>
            </a:r>
          </a:p>
          <a:p>
            <a:pPr lvl="1"/>
            <a:r>
              <a:rPr lang="en-US" dirty="0" smtClean="0"/>
              <a:t>Can still use HA</a:t>
            </a:r>
          </a:p>
          <a:p>
            <a:r>
              <a:rPr lang="en-US" dirty="0" smtClean="0"/>
              <a:t>Cons</a:t>
            </a:r>
          </a:p>
          <a:p>
            <a:pPr lvl="1"/>
            <a:r>
              <a:rPr lang="en-US" dirty="0" smtClean="0"/>
              <a:t>Java (or JVM language) only</a:t>
            </a:r>
          </a:p>
          <a:p>
            <a:pPr lvl="1"/>
            <a:r>
              <a:rPr lang="en-US" dirty="0" smtClean="0"/>
              <a:t>Application responsible for controlling database lifecycle</a:t>
            </a:r>
          </a:p>
          <a:p>
            <a:pPr lvl="1"/>
            <a:r>
              <a:rPr lang="en-US" dirty="0" smtClean="0"/>
              <a:t>Application GC pauses can slow down queries and disrupt HA</a:t>
            </a:r>
          </a:p>
          <a:p>
            <a:pPr lvl="1"/>
            <a:r>
              <a:rPr lang="en-US" dirty="0" smtClean="0"/>
              <a:t>Number of instances tied to number of app servers</a:t>
            </a:r>
            <a:endParaRPr lang="en-US" dirty="0"/>
          </a:p>
        </p:txBody>
      </p:sp>
    </p:spTree>
    <p:extLst>
      <p:ext uri="{BB962C8B-B14F-4D97-AF65-F5344CB8AC3E}">
        <p14:creationId xmlns:p14="http://schemas.microsoft.com/office/powerpoint/2010/main" val="653177246"/>
      </p:ext>
    </p:extLst>
  </p:cSld>
  <p:clrMapOvr>
    <a:masterClrMapping/>
  </p:clrMapOvr>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idx="1"/>
          </p:nvPr>
        </p:nvSpPr>
        <p:spPr/>
        <p:txBody>
          <a:bodyPr>
            <a:normAutofit fontScale="92500"/>
          </a:bodyPr>
          <a:lstStyle/>
          <a:p>
            <a:r>
              <a:rPr lang="en-US" dirty="0" smtClean="0"/>
              <a:t>Pros</a:t>
            </a:r>
          </a:p>
          <a:p>
            <a:pPr lvl="1"/>
            <a:r>
              <a:rPr lang="en-US" dirty="0" smtClean="0"/>
              <a:t>Accessible from multiple client platforms</a:t>
            </a:r>
          </a:p>
          <a:p>
            <a:pPr lvl="1"/>
            <a:r>
              <a:rPr lang="en-US" dirty="0" smtClean="0"/>
              <a:t>Protected from bad client behaviors (e.g. GC pauses)</a:t>
            </a:r>
          </a:p>
          <a:p>
            <a:pPr lvl="1"/>
            <a:r>
              <a:rPr lang="en-US" dirty="0" smtClean="0"/>
              <a:t>Can load balance read and write traffic</a:t>
            </a:r>
          </a:p>
          <a:p>
            <a:r>
              <a:rPr lang="en-US" dirty="0" smtClean="0"/>
              <a:t>Cons</a:t>
            </a:r>
          </a:p>
          <a:p>
            <a:pPr lvl="1"/>
            <a:r>
              <a:rPr lang="en-US" dirty="0" smtClean="0"/>
              <a:t>Must still tune heap for traverser and serialization garbage</a:t>
            </a:r>
          </a:p>
          <a:p>
            <a:pPr lvl="1"/>
            <a:r>
              <a:rPr lang="en-US" dirty="0" smtClean="0"/>
              <a:t>Functional tests require server instance</a:t>
            </a:r>
          </a:p>
          <a:p>
            <a:pPr lvl="1"/>
            <a:r>
              <a:rPr lang="en-US" dirty="0" smtClean="0"/>
              <a:t>REST API can be cumbersome</a:t>
            </a:r>
          </a:p>
          <a:p>
            <a:pPr lvl="1"/>
            <a:endParaRPr lang="en-US" dirty="0"/>
          </a:p>
        </p:txBody>
      </p:sp>
    </p:spTree>
    <p:extLst>
      <p:ext uri="{BB962C8B-B14F-4D97-AF65-F5344CB8AC3E}">
        <p14:creationId xmlns:p14="http://schemas.microsoft.com/office/powerpoint/2010/main" val="4163834530"/>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Master</a:t>
            </a:r>
            <a:endParaRPr lang="en-US" dirty="0"/>
          </a:p>
        </p:txBody>
      </p:sp>
      <p:sp>
        <p:nvSpPr>
          <p:cNvPr id="3" name="Content Placeholder 2"/>
          <p:cNvSpPr>
            <a:spLocks noGrp="1"/>
          </p:cNvSpPr>
          <p:nvPr>
            <p:ph idx="1"/>
          </p:nvPr>
        </p:nvSpPr>
        <p:spPr/>
        <p:txBody>
          <a:bodyPr/>
          <a:lstStyle/>
          <a:p>
            <a:r>
              <a:rPr lang="en-US" dirty="0"/>
              <a:t>Pros</a:t>
            </a:r>
          </a:p>
          <a:p>
            <a:pPr lvl="1"/>
            <a:r>
              <a:rPr lang="en-US" dirty="0" smtClean="0"/>
              <a:t>Best performance; throughput and latency</a:t>
            </a:r>
            <a:endParaRPr lang="en-US" dirty="0"/>
          </a:p>
          <a:p>
            <a:r>
              <a:rPr lang="en-US" dirty="0"/>
              <a:t>Cons</a:t>
            </a:r>
          </a:p>
          <a:p>
            <a:pPr lvl="1"/>
            <a:r>
              <a:rPr lang="en-US" dirty="0" smtClean="0"/>
              <a:t>Inconsistency window (write committed on master, not yet replicated to slaves); master re-election during this period will rollback writes</a:t>
            </a:r>
            <a:endParaRPr lang="en-US" dirty="0"/>
          </a:p>
          <a:p>
            <a:endParaRPr lang="en-US" dirty="0"/>
          </a:p>
        </p:txBody>
      </p:sp>
    </p:spTree>
    <p:extLst>
      <p:ext uri="{BB962C8B-B14F-4D97-AF65-F5344CB8AC3E}">
        <p14:creationId xmlns:p14="http://schemas.microsoft.com/office/powerpoint/2010/main" val="4079184841"/>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 Writing Through Slaves</a:t>
            </a:r>
            <a:endParaRPr lang="en-US" dirty="0"/>
          </a:p>
        </p:txBody>
      </p:sp>
      <p:sp>
        <p:nvSpPr>
          <p:cNvPr id="3" name="Content Placeholder 2"/>
          <p:cNvSpPr>
            <a:spLocks noGrp="1"/>
          </p:cNvSpPr>
          <p:nvPr>
            <p:ph idx="1"/>
          </p:nvPr>
        </p:nvSpPr>
        <p:spPr/>
        <p:txBody>
          <a:bodyPr>
            <a:normAutofit/>
          </a:bodyPr>
          <a:lstStyle/>
          <a:p>
            <a:r>
              <a:rPr lang="en-US" dirty="0" smtClean="0"/>
              <a:t>Pros</a:t>
            </a:r>
          </a:p>
          <a:p>
            <a:pPr lvl="1"/>
            <a:r>
              <a:rPr lang="en-US" dirty="0" smtClean="0"/>
              <a:t>Change made durable on two instances, not one</a:t>
            </a:r>
          </a:p>
          <a:p>
            <a:pPr lvl="1"/>
            <a:r>
              <a:rPr lang="en-US" dirty="0" smtClean="0"/>
              <a:t>Less chance of rollback: in case of master re-election, slave with most recent </a:t>
            </a:r>
            <a:r>
              <a:rPr lang="en-US" dirty="0" err="1" smtClean="0"/>
              <a:t>TxId</a:t>
            </a:r>
            <a:r>
              <a:rPr lang="en-US" dirty="0" smtClean="0"/>
              <a:t> will be elected master</a:t>
            </a:r>
          </a:p>
          <a:p>
            <a:r>
              <a:rPr lang="en-US" dirty="0" smtClean="0"/>
              <a:t>Cons</a:t>
            </a:r>
          </a:p>
          <a:p>
            <a:pPr lvl="1"/>
            <a:r>
              <a:rPr lang="en-US" dirty="0" smtClean="0"/>
              <a:t>High network traffic overhead</a:t>
            </a:r>
          </a:p>
          <a:p>
            <a:pPr lvl="1"/>
            <a:r>
              <a:rPr lang="en-US" dirty="0" smtClean="0"/>
              <a:t>Order-of-magnitude reduced performance</a:t>
            </a:r>
            <a:endParaRPr lang="en-US" dirty="0"/>
          </a:p>
        </p:txBody>
      </p:sp>
    </p:spTree>
    <p:extLst>
      <p:ext uri="{BB962C8B-B14F-4D97-AF65-F5344CB8AC3E}">
        <p14:creationId xmlns:p14="http://schemas.microsoft.com/office/powerpoint/2010/main" val="450119176"/>
      </p:ext>
    </p:extLst>
  </p:cSld>
  <p:clrMapOvr>
    <a:masterClrMapping/>
  </p:clrMapOvr>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a:t>
            </a:r>
            <a:endParaRPr lang="en-US" dirty="0"/>
          </a:p>
        </p:txBody>
      </p:sp>
      <p:sp>
        <p:nvSpPr>
          <p:cNvPr id="3" name="Content Placeholder 2"/>
          <p:cNvSpPr>
            <a:spLocks noGrp="1"/>
          </p:cNvSpPr>
          <p:nvPr>
            <p:ph idx="1"/>
          </p:nvPr>
        </p:nvSpPr>
        <p:spPr>
          <a:xfrm>
            <a:off x="457200" y="1600200"/>
            <a:ext cx="7813755" cy="4525963"/>
          </a:xfrm>
        </p:spPr>
        <p:txBody>
          <a:bodyPr>
            <a:normAutofit fontScale="85000" lnSpcReduction="10000"/>
          </a:bodyPr>
          <a:lstStyle/>
          <a:p>
            <a:r>
              <a:rPr lang="en-US" dirty="0" smtClean="0"/>
              <a:t>Pros</a:t>
            </a:r>
          </a:p>
          <a:p>
            <a:pPr lvl="1"/>
            <a:r>
              <a:rPr lang="en-US" dirty="0" smtClean="0"/>
              <a:t>Named links instruct the client what to do next; bind to the names, not the URI structures</a:t>
            </a:r>
          </a:p>
          <a:p>
            <a:pPr lvl="1"/>
            <a:r>
              <a:rPr lang="en-US" dirty="0" smtClean="0"/>
              <a:t>Batch API, Cypher queries</a:t>
            </a:r>
          </a:p>
          <a:p>
            <a:pPr lvl="1"/>
            <a:r>
              <a:rPr lang="en-US" dirty="0" smtClean="0"/>
              <a:t>Good for discovering and navigating the graph</a:t>
            </a:r>
          </a:p>
          <a:p>
            <a:r>
              <a:rPr lang="en-US" dirty="0" smtClean="0"/>
              <a:t>Cons</a:t>
            </a:r>
          </a:p>
          <a:p>
            <a:pPr lvl="1"/>
            <a:r>
              <a:rPr lang="en-US" dirty="0" smtClean="0"/>
              <a:t>Chatty; don’t use it for traversing the API node-by-node</a:t>
            </a:r>
          </a:p>
          <a:p>
            <a:pPr lvl="1"/>
            <a:r>
              <a:rPr lang="en-US" dirty="0" smtClean="0"/>
              <a:t>Verbose; lots of links per response</a:t>
            </a:r>
          </a:p>
          <a:p>
            <a:pPr lvl="1"/>
            <a:r>
              <a:rPr lang="en-US" dirty="0" smtClean="0"/>
              <a:t>No control over format; JSON or HTML only</a:t>
            </a:r>
          </a:p>
          <a:p>
            <a:pPr lvl="1"/>
            <a:r>
              <a:rPr lang="en-US" dirty="0" smtClean="0"/>
              <a:t>Uses graph language throughout; results describe nodes and relationships</a:t>
            </a:r>
            <a:endParaRPr lang="en-US" dirty="0"/>
          </a:p>
        </p:txBody>
      </p:sp>
    </p:spTree>
    <p:extLst>
      <p:ext uri="{BB962C8B-B14F-4D97-AF65-F5344CB8AC3E}">
        <p14:creationId xmlns:p14="http://schemas.microsoft.com/office/powerpoint/2010/main" val="3771732780"/>
      </p:ext>
    </p:extLst>
  </p:cSld>
  <p:clrMapOvr>
    <a:masterClrMapping/>
  </p:clrMapOvr>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Plugins</a:t>
            </a:r>
            <a:endParaRPr lang="en-US" dirty="0"/>
          </a:p>
        </p:txBody>
      </p:sp>
      <p:sp>
        <p:nvSpPr>
          <p:cNvPr id="3" name="Content Placeholder 2"/>
          <p:cNvSpPr>
            <a:spLocks noGrp="1"/>
          </p:cNvSpPr>
          <p:nvPr>
            <p:ph idx="1"/>
          </p:nvPr>
        </p:nvSpPr>
        <p:spPr>
          <a:xfrm>
            <a:off x="457200" y="1600200"/>
            <a:ext cx="7830464" cy="4525963"/>
          </a:xfrm>
        </p:spPr>
        <p:txBody>
          <a:bodyPr>
            <a:normAutofit lnSpcReduction="10000"/>
          </a:bodyPr>
          <a:lstStyle/>
          <a:p>
            <a:r>
              <a:rPr lang="en-US" dirty="0" smtClean="0"/>
              <a:t>Pros</a:t>
            </a:r>
          </a:p>
          <a:p>
            <a:pPr lvl="1"/>
            <a:r>
              <a:rPr lang="en-US" dirty="0" smtClean="0"/>
              <a:t>Server</a:t>
            </a:r>
            <a:r>
              <a:rPr lang="en-US" dirty="0"/>
              <a:t>-side scripts </a:t>
            </a:r>
            <a:r>
              <a:rPr lang="en-US" dirty="0" smtClean="0"/>
              <a:t>for retrieving/manipulating </a:t>
            </a:r>
            <a:r>
              <a:rPr lang="en-US" dirty="0"/>
              <a:t>nodes, relationships, paths, properties or </a:t>
            </a:r>
            <a:r>
              <a:rPr lang="en-US" dirty="0" smtClean="0"/>
              <a:t>indices</a:t>
            </a:r>
          </a:p>
          <a:p>
            <a:pPr lvl="1"/>
            <a:r>
              <a:rPr lang="en-US" dirty="0" smtClean="0"/>
              <a:t>Server infrastructure takes care of content negotiation and response formatting</a:t>
            </a:r>
          </a:p>
          <a:p>
            <a:r>
              <a:rPr lang="en-US" dirty="0" smtClean="0"/>
              <a:t>Cons</a:t>
            </a:r>
          </a:p>
          <a:p>
            <a:pPr lvl="1"/>
            <a:r>
              <a:rPr lang="en-US" dirty="0" smtClean="0"/>
              <a:t>Limited power; not a full Web API</a:t>
            </a:r>
          </a:p>
          <a:p>
            <a:pPr lvl="1"/>
            <a:r>
              <a:rPr lang="en-US" dirty="0"/>
              <a:t>Uses graph language throughout; results describe nodes and </a:t>
            </a:r>
            <a:r>
              <a:rPr lang="en-US" dirty="0" smtClean="0"/>
              <a:t>relationships </a:t>
            </a:r>
          </a:p>
          <a:p>
            <a:pPr lvl="1"/>
            <a:endParaRPr lang="en-US" dirty="0"/>
          </a:p>
        </p:txBody>
      </p:sp>
    </p:spTree>
    <p:extLst>
      <p:ext uri="{BB962C8B-B14F-4D97-AF65-F5344CB8AC3E}">
        <p14:creationId xmlns:p14="http://schemas.microsoft.com/office/powerpoint/2010/main" val="427104903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10548"/>
            <a:ext cx="9144000" cy="1143000"/>
          </a:xfrm>
        </p:spPr>
        <p:txBody>
          <a:bodyPr>
            <a:noAutofit/>
          </a:bodyPr>
          <a:lstStyle/>
          <a:p>
            <a:r>
              <a:rPr lang="en-US" sz="3700" i="1" dirty="0" smtClean="0">
                <a:latin typeface="Times New Roman"/>
                <a:cs typeface="Times New Roman"/>
              </a:rPr>
              <a:t>complexity = f(size, connectedness, uniformity)</a:t>
            </a:r>
            <a:endParaRPr lang="en-US" sz="3700" i="1" dirty="0">
              <a:latin typeface="Times New Roman"/>
              <a:cs typeface="Times New Roman"/>
            </a:endParaRPr>
          </a:p>
        </p:txBody>
      </p:sp>
    </p:spTree>
    <p:extLst>
      <p:ext uri="{BB962C8B-B14F-4D97-AF65-F5344CB8AC3E}">
        <p14:creationId xmlns:p14="http://schemas.microsoft.com/office/powerpoint/2010/main" val="3061558675"/>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Unmanaged Extensions</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Encapsulate arbitrarily complex Units of Work</a:t>
            </a:r>
          </a:p>
          <a:p>
            <a:pPr lvl="1"/>
            <a:r>
              <a:rPr lang="en-US" dirty="0" smtClean="0"/>
              <a:t>Full control over HTTP response</a:t>
            </a:r>
          </a:p>
          <a:p>
            <a:pPr lvl="1"/>
            <a:r>
              <a:rPr lang="en-US" dirty="0" smtClean="0"/>
              <a:t>Allows server to talk ‘your domain’, rather than graph</a:t>
            </a:r>
          </a:p>
          <a:p>
            <a:r>
              <a:rPr lang="en-US" dirty="0" smtClean="0"/>
              <a:t>Cons</a:t>
            </a:r>
          </a:p>
          <a:p>
            <a:pPr lvl="1"/>
            <a:r>
              <a:rPr lang="en-US" dirty="0" smtClean="0"/>
              <a:t>Sharp tool; careless coding can harm server</a:t>
            </a:r>
          </a:p>
          <a:p>
            <a:pPr lvl="1"/>
            <a:r>
              <a:rPr lang="en-US" dirty="0" smtClean="0"/>
              <a:t>Requires knowledge of JAX-RS</a:t>
            </a:r>
            <a:endParaRPr lang="en-US" dirty="0"/>
          </a:p>
        </p:txBody>
      </p:sp>
    </p:spTree>
    <p:extLst>
      <p:ext uri="{BB962C8B-B14F-4D97-AF65-F5344CB8AC3E}">
        <p14:creationId xmlns:p14="http://schemas.microsoft.com/office/powerpoint/2010/main" val="4098337466"/>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Architecture</a:t>
            </a:r>
            <a:endParaRPr lang="en-US" dirty="0"/>
          </a:p>
        </p:txBody>
      </p:sp>
      <p:sp>
        <p:nvSpPr>
          <p:cNvPr id="3" name="Content Placeholder 2"/>
          <p:cNvSpPr>
            <a:spLocks noGrp="1"/>
          </p:cNvSpPr>
          <p:nvPr>
            <p:ph idx="1"/>
          </p:nvPr>
        </p:nvSpPr>
        <p:spPr>
          <a:xfrm>
            <a:off x="457200" y="1600200"/>
            <a:ext cx="7880591" cy="4525963"/>
          </a:xfrm>
        </p:spPr>
        <p:txBody>
          <a:bodyPr>
            <a:normAutofit fontScale="92500" lnSpcReduction="20000"/>
          </a:bodyPr>
          <a:lstStyle/>
          <a:p>
            <a:r>
              <a:rPr lang="en-US" dirty="0" smtClean="0"/>
              <a:t>Server</a:t>
            </a:r>
          </a:p>
          <a:p>
            <a:pPr lvl="1"/>
            <a:r>
              <a:rPr lang="en-US" dirty="0"/>
              <a:t>Scale independently of </a:t>
            </a:r>
            <a:r>
              <a:rPr lang="en-US" dirty="0" smtClean="0"/>
              <a:t>application</a:t>
            </a:r>
          </a:p>
          <a:p>
            <a:pPr lvl="1"/>
            <a:r>
              <a:rPr lang="en-US" dirty="0" smtClean="0"/>
              <a:t>Client platform independent</a:t>
            </a:r>
            <a:endParaRPr lang="en-US" dirty="0"/>
          </a:p>
          <a:p>
            <a:pPr lvl="1"/>
            <a:r>
              <a:rPr lang="en-US" dirty="0"/>
              <a:t>Not subject to application </a:t>
            </a:r>
            <a:r>
              <a:rPr lang="en-US" dirty="0" smtClean="0"/>
              <a:t>garbage</a:t>
            </a:r>
          </a:p>
          <a:p>
            <a:pPr lvl="1"/>
            <a:r>
              <a:rPr lang="en-US" dirty="0" smtClean="0"/>
              <a:t>Load balance writes to master, reads to slaves</a:t>
            </a:r>
          </a:p>
          <a:p>
            <a:r>
              <a:rPr lang="en-US" dirty="0" smtClean="0"/>
              <a:t>Unmanaged extensions</a:t>
            </a:r>
          </a:p>
          <a:p>
            <a:pPr lvl="1"/>
            <a:r>
              <a:rPr lang="en-US" dirty="0" smtClean="0"/>
              <a:t>Fine-grained control over representation formats</a:t>
            </a:r>
          </a:p>
          <a:p>
            <a:pPr lvl="1"/>
            <a:r>
              <a:rPr lang="en-US" dirty="0" smtClean="0"/>
              <a:t>Encapsulate Unit of Work in </a:t>
            </a:r>
            <a:r>
              <a:rPr lang="en-US" dirty="0" err="1" smtClean="0"/>
              <a:t>Tx</a:t>
            </a:r>
            <a:r>
              <a:rPr lang="en-US" dirty="0" smtClean="0"/>
              <a:t> boundary</a:t>
            </a:r>
          </a:p>
          <a:p>
            <a:pPr lvl="1"/>
            <a:r>
              <a:rPr lang="en-US" dirty="0" smtClean="0"/>
              <a:t>Can be unit tested independent of server</a:t>
            </a:r>
          </a:p>
          <a:p>
            <a:pPr lvl="1"/>
            <a:r>
              <a:rPr lang="en-US" dirty="0" smtClean="0"/>
              <a:t>If using GET, and all query </a:t>
            </a:r>
            <a:r>
              <a:rPr lang="en-US" dirty="0" err="1" smtClean="0"/>
              <a:t>params</a:t>
            </a:r>
            <a:r>
              <a:rPr lang="en-US" dirty="0" smtClean="0"/>
              <a:t> are in URI, can use HTTP caching</a:t>
            </a:r>
          </a:p>
          <a:p>
            <a:endParaRPr lang="en-US" dirty="0"/>
          </a:p>
        </p:txBody>
      </p:sp>
    </p:spTree>
    <p:extLst>
      <p:ext uri="{BB962C8B-B14F-4D97-AF65-F5344CB8AC3E}">
        <p14:creationId xmlns:p14="http://schemas.microsoft.com/office/powerpoint/2010/main" val="3008421440"/>
      </p:ext>
    </p:extLst>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Testing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16859048"/>
      </p:ext>
    </p:extLst>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Use tests to capture your understanding of your domain’s data model</a:t>
            </a:r>
          </a:p>
          <a:p>
            <a:r>
              <a:rPr lang="en-US" dirty="0" smtClean="0"/>
              <a:t>Inject small, representative graphs to test individual traversals and operations</a:t>
            </a:r>
          </a:p>
          <a:p>
            <a:r>
              <a:rPr lang="en-US" dirty="0" smtClean="0"/>
              <a:t>Use the tests to identify regressions as your data model evolves</a:t>
            </a:r>
            <a:endParaRPr lang="en-US" dirty="0"/>
          </a:p>
        </p:txBody>
      </p:sp>
    </p:spTree>
    <p:extLst>
      <p:ext uri="{BB962C8B-B14F-4D97-AF65-F5344CB8AC3E}">
        <p14:creationId xmlns:p14="http://schemas.microsoft.com/office/powerpoint/2010/main" val="3230590021"/>
      </p:ext>
    </p:extLst>
  </p:cSld>
  <p:clrMapOvr>
    <a:masterClrMapping/>
  </p:clrMapOvr>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Embedded</a:t>
            </a:r>
            <a:endParaRPr lang="en-US" dirty="0"/>
          </a:p>
        </p:txBody>
      </p:sp>
      <p:sp>
        <p:nvSpPr>
          <p:cNvPr id="3" name="Content Placeholder 2"/>
          <p:cNvSpPr>
            <a:spLocks noGrp="1"/>
          </p:cNvSpPr>
          <p:nvPr>
            <p:ph idx="1"/>
          </p:nvPr>
        </p:nvSpPr>
        <p:spPr/>
        <p:txBody>
          <a:bodyPr>
            <a:normAutofit lnSpcReduction="10000"/>
          </a:bodyPr>
          <a:lstStyle/>
          <a:p>
            <a:r>
              <a:rPr lang="en-US" dirty="0"/>
              <a:t>Use </a:t>
            </a:r>
            <a:r>
              <a:rPr lang="en-US" dirty="0" err="1" smtClean="0">
                <a:latin typeface="Courier"/>
                <a:cs typeface="Courier"/>
              </a:rPr>
              <a:t>ImpermanentGraphDatabase</a:t>
            </a:r>
            <a:endParaRPr lang="en-US" dirty="0" smtClean="0">
              <a:latin typeface="Courier"/>
              <a:cs typeface="Courier"/>
            </a:endParaRPr>
          </a:p>
          <a:p>
            <a:pPr lvl="1"/>
            <a:r>
              <a:rPr lang="en-US" dirty="0" smtClean="0"/>
              <a:t>In-memory</a:t>
            </a:r>
          </a:p>
          <a:p>
            <a:pPr lvl="1"/>
            <a:r>
              <a:rPr lang="en-US" dirty="0" smtClean="0"/>
              <a:t>For testing purposes only</a:t>
            </a:r>
          </a:p>
          <a:p>
            <a:pPr lvl="1"/>
            <a:r>
              <a:rPr lang="en-US" dirty="0" smtClean="0"/>
              <a:t>Included in the kernel test jar:</a:t>
            </a:r>
          </a:p>
          <a:p>
            <a:pPr lvl="1"/>
            <a:endParaRPr lang="en-US" dirty="0" smtClean="0"/>
          </a:p>
          <a:p>
            <a:pPr marL="457200" lvl="1" indent="0">
              <a:buNone/>
            </a:pPr>
            <a:r>
              <a:rPr lang="en-US" sz="1900" dirty="0">
                <a:latin typeface="Courier"/>
                <a:cs typeface="Courier"/>
              </a:rPr>
              <a:t>&lt;dependency&gt;</a:t>
            </a:r>
          </a:p>
          <a:p>
            <a:pPr marL="457200" lvl="1" indent="0">
              <a:buNone/>
            </a:pPr>
            <a:r>
              <a:rPr lang="en-US" sz="1900" dirty="0">
                <a:latin typeface="Courier"/>
                <a:cs typeface="Courier"/>
              </a:rPr>
              <a:t>	&lt;</a:t>
            </a:r>
            <a:r>
              <a:rPr lang="en-US" sz="1900" dirty="0" err="1">
                <a:latin typeface="Courier"/>
                <a:cs typeface="Courier"/>
              </a:rPr>
              <a:t>groupId</a:t>
            </a:r>
            <a:r>
              <a:rPr lang="en-US" sz="1900" dirty="0">
                <a:latin typeface="Courier"/>
                <a:cs typeface="Courier"/>
              </a:rPr>
              <a:t>&gt;org.neo4j&lt;/</a:t>
            </a:r>
            <a:r>
              <a:rPr lang="en-US" sz="1900" dirty="0" err="1">
                <a:latin typeface="Courier"/>
                <a:cs typeface="Courier"/>
              </a:rPr>
              <a:t>groupId</a:t>
            </a:r>
            <a:r>
              <a:rPr lang="en-US" sz="1900" dirty="0">
                <a:latin typeface="Courier"/>
                <a:cs typeface="Courier"/>
              </a:rPr>
              <a:t>&gt;</a:t>
            </a:r>
          </a:p>
          <a:p>
            <a:pPr marL="457200" lvl="1" indent="0">
              <a:buNone/>
            </a:pPr>
            <a:r>
              <a:rPr lang="en-US" sz="1900" dirty="0">
                <a:latin typeface="Courier"/>
                <a:cs typeface="Courier"/>
              </a:rPr>
              <a:t>	&lt;</a:t>
            </a:r>
            <a:r>
              <a:rPr lang="en-US" sz="1900" dirty="0" err="1">
                <a:latin typeface="Courier"/>
                <a:cs typeface="Courier"/>
              </a:rPr>
              <a:t>artifactId</a:t>
            </a:r>
            <a:r>
              <a:rPr lang="en-US" sz="1900" dirty="0">
                <a:latin typeface="Courier"/>
                <a:cs typeface="Courier"/>
              </a:rPr>
              <a:t>&gt;neo4j-kernel&lt;/</a:t>
            </a:r>
            <a:r>
              <a:rPr lang="en-US" sz="1900" dirty="0" err="1">
                <a:latin typeface="Courier"/>
                <a:cs typeface="Courier"/>
              </a:rPr>
              <a:t>artifactId</a:t>
            </a:r>
            <a:r>
              <a:rPr lang="en-US" sz="1900" dirty="0">
                <a:latin typeface="Courier"/>
                <a:cs typeface="Courier"/>
              </a:rPr>
              <a:t>&gt;</a:t>
            </a:r>
          </a:p>
          <a:p>
            <a:pPr marL="457200" lvl="1" indent="0">
              <a:buNone/>
            </a:pPr>
            <a:r>
              <a:rPr lang="en-US" sz="1900" dirty="0">
                <a:latin typeface="Courier"/>
                <a:cs typeface="Courier"/>
              </a:rPr>
              <a:t> 	&lt;version&gt;1.6&lt;/version&gt;</a:t>
            </a:r>
          </a:p>
          <a:p>
            <a:pPr marL="457200" lvl="1" indent="0">
              <a:buNone/>
            </a:pPr>
            <a:r>
              <a:rPr lang="en-US" sz="1900" dirty="0">
                <a:latin typeface="Courier"/>
                <a:cs typeface="Courier"/>
              </a:rPr>
              <a:t>	&lt;type&gt;test-jar&lt;/type&gt;</a:t>
            </a:r>
          </a:p>
          <a:p>
            <a:pPr marL="457200" lvl="1" indent="0">
              <a:buNone/>
            </a:pPr>
            <a:r>
              <a:rPr lang="en-US" sz="1900" dirty="0">
                <a:latin typeface="Courier"/>
                <a:cs typeface="Courier"/>
              </a:rPr>
              <a:t>&lt;/dependency&gt;</a:t>
            </a:r>
          </a:p>
        </p:txBody>
      </p:sp>
    </p:spTree>
    <p:extLst>
      <p:ext uri="{BB962C8B-B14F-4D97-AF65-F5344CB8AC3E}">
        <p14:creationId xmlns:p14="http://schemas.microsoft.com/office/powerpoint/2010/main" val="1956059286"/>
      </p:ext>
    </p:extLst>
  </p:cSld>
  <p:clrMapOvr>
    <a:masterClrMapping/>
  </p:clrMapOvr>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5" y="329536"/>
            <a:ext cx="8229600"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FriendOfAFriendSearch</a:t>
            </a:r>
            <a:r>
              <a:rPr lang="en-US" sz="1400" dirty="0">
                <a:latin typeface="Courier"/>
                <a:cs typeface="Courier"/>
              </a:rPr>
              <a:t> search = </a:t>
            </a:r>
            <a:r>
              <a:rPr lang="en-US" sz="1400" b="1" dirty="0">
                <a:latin typeface="Courier"/>
                <a:cs typeface="Courier"/>
              </a:rPr>
              <a:t>new </a:t>
            </a:r>
            <a:r>
              <a:rPr lang="en-US" sz="1400" b="1" dirty="0" err="1">
                <a:latin typeface="Courier"/>
                <a:cs typeface="Courier"/>
              </a:rPr>
              <a:t>FriendOfAFriendSearch</a:t>
            </a:r>
            <a:r>
              <a:rPr lang="en-US" sz="1400" b="1" dirty="0">
                <a:latin typeface="Courier"/>
                <a:cs typeface="Courier"/>
              </a:rPr>
              <a:t>(</a:t>
            </a:r>
            <a:r>
              <a:rPr lang="en-US" sz="1400" b="1" dirty="0" err="1">
                <a:latin typeface="Courier"/>
                <a:cs typeface="Courier"/>
              </a:rPr>
              <a:t>db</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Collection&lt;String&gt; </a:t>
            </a:r>
            <a:r>
              <a:rPr lang="en-US" sz="1400" dirty="0" err="1">
                <a:latin typeface="Courier"/>
                <a:cs typeface="Courier"/>
              </a:rPr>
              <a:t>foafs</a:t>
            </a:r>
            <a:r>
              <a:rPr lang="en-US" sz="1400" dirty="0">
                <a:latin typeface="Courier"/>
                <a:cs typeface="Courier"/>
              </a:rPr>
              <a:t> = </a:t>
            </a:r>
            <a:r>
              <a:rPr lang="en-US" sz="1400" dirty="0" err="1">
                <a:latin typeface="Courier"/>
                <a:cs typeface="Courier"/>
              </a:rPr>
              <a:t>search.findFoafsFor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foafs</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b="1" dirty="0">
                <a:latin typeface="Courier"/>
                <a:cs typeface="Courier"/>
              </a:rPr>
              <a:t>new </a:t>
            </a:r>
            <a:r>
              <a:rPr lang="en-US" sz="1400" b="1" dirty="0" err="1">
                <a:latin typeface="Courier"/>
                <a:cs typeface="Courier"/>
              </a:rPr>
              <a:t>ImpermanentGraphDatabase</a:t>
            </a:r>
            <a:r>
              <a:rPr lang="en-US" sz="1400" b="1" dirty="0">
                <a:latin typeface="Courier"/>
                <a:cs typeface="Courier"/>
              </a:rPr>
              <a:t>()</a:t>
            </a:r>
            <a:r>
              <a:rPr lang="en-US" sz="1400" dirty="0">
                <a:latin typeface="Courier"/>
                <a:cs typeface="Courier"/>
              </a:rPr>
              <a:t>;</a:t>
            </a:r>
          </a:p>
          <a:p>
            <a:pPr marL="0" indent="0">
              <a:buNone/>
            </a:pPr>
            <a:r>
              <a:rPr lang="en-US" sz="1400" dirty="0">
                <a:latin typeface="Courier"/>
                <a:cs typeface="Courier"/>
              </a:rPr>
              <a:t>	//Populate database</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5" name="Rectangular Callout 4"/>
          <p:cNvSpPr/>
          <p:nvPr/>
        </p:nvSpPr>
        <p:spPr>
          <a:xfrm>
            <a:off x="5346880" y="1270077"/>
            <a:ext cx="2840530" cy="919135"/>
          </a:xfrm>
          <a:prstGeom prst="wedgeRectCallout">
            <a:avLst>
              <a:gd name="adj1" fmla="val -146715"/>
              <a:gd name="adj2" fmla="val 4068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Setup and teardown for each test</a:t>
            </a:r>
            <a:endParaRPr lang="en-US" dirty="0"/>
          </a:p>
        </p:txBody>
      </p:sp>
      <p:sp>
        <p:nvSpPr>
          <p:cNvPr id="6" name="Rectangular Callout 5"/>
          <p:cNvSpPr/>
          <p:nvPr/>
        </p:nvSpPr>
        <p:spPr>
          <a:xfrm>
            <a:off x="3377237" y="2492017"/>
            <a:ext cx="2840530" cy="919135"/>
          </a:xfrm>
          <a:prstGeom prst="wedgeRectCallout">
            <a:avLst>
              <a:gd name="adj1" fmla="val 75049"/>
              <a:gd name="adj2" fmla="val 10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into constructor of object under test</a:t>
            </a:r>
            <a:endParaRPr lang="en-US" dirty="0"/>
          </a:p>
        </p:txBody>
      </p:sp>
      <p:sp>
        <p:nvSpPr>
          <p:cNvPr id="7" name="TextBox 6"/>
          <p:cNvSpPr txBox="1"/>
          <p:nvPr/>
        </p:nvSpPr>
        <p:spPr>
          <a:xfrm>
            <a:off x="3492181" y="334233"/>
            <a:ext cx="5296753" cy="646331"/>
          </a:xfrm>
          <a:prstGeom prst="rect">
            <a:avLst/>
          </a:prstGeom>
          <a:noFill/>
        </p:spPr>
        <p:txBody>
          <a:bodyPr wrap="square" rtlCol="0">
            <a:spAutoFit/>
          </a:bodyPr>
          <a:lstStyle/>
          <a:p>
            <a:pPr algn="r"/>
            <a:r>
              <a:rPr lang="en-US" sz="3600" dirty="0" smtClean="0"/>
              <a:t>Unit testing embedded</a:t>
            </a:r>
            <a:endParaRPr lang="en-US" sz="3600" dirty="0"/>
          </a:p>
        </p:txBody>
      </p:sp>
    </p:spTree>
    <p:extLst>
      <p:ext uri="{BB962C8B-B14F-4D97-AF65-F5344CB8AC3E}">
        <p14:creationId xmlns:p14="http://schemas.microsoft.com/office/powerpoint/2010/main" val="4136076569"/>
      </p:ext>
    </p:extLst>
  </p:cSld>
  <p:clrMapOvr>
    <a:masterClrMapping/>
  </p:clrMapOvr>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Server</a:t>
            </a:r>
            <a:endParaRPr lang="en-US" dirty="0"/>
          </a:p>
        </p:txBody>
      </p:sp>
      <p:sp>
        <p:nvSpPr>
          <p:cNvPr id="3" name="Content Placeholder 2"/>
          <p:cNvSpPr>
            <a:spLocks noGrp="1"/>
          </p:cNvSpPr>
          <p:nvPr>
            <p:ph idx="1"/>
          </p:nvPr>
        </p:nvSpPr>
        <p:spPr/>
        <p:txBody>
          <a:bodyPr>
            <a:normAutofit/>
          </a:bodyPr>
          <a:lstStyle/>
          <a:p>
            <a:r>
              <a:rPr lang="en-US" dirty="0" smtClean="0"/>
              <a:t>Create an </a:t>
            </a:r>
            <a:r>
              <a:rPr lang="en-US" dirty="0" err="1" smtClean="0">
                <a:latin typeface="Courier"/>
                <a:cs typeface="Courier"/>
              </a:rPr>
              <a:t>EmbeddedGraphDatabase</a:t>
            </a:r>
            <a:r>
              <a:rPr lang="en-US" dirty="0" smtClean="0"/>
              <a:t> in a temporary directory</a:t>
            </a:r>
          </a:p>
          <a:p>
            <a:r>
              <a:rPr lang="en-US" dirty="0" smtClean="0"/>
              <a:t>Use </a:t>
            </a:r>
            <a:r>
              <a:rPr lang="en-US" dirty="0" err="1" smtClean="0">
                <a:latin typeface="Courier"/>
                <a:cs typeface="Courier"/>
              </a:rPr>
              <a:t>ServerBuilder</a:t>
            </a:r>
            <a:r>
              <a:rPr lang="en-US" dirty="0" smtClean="0"/>
              <a:t> to create a server</a:t>
            </a:r>
          </a:p>
          <a:p>
            <a:r>
              <a:rPr lang="en-US" dirty="0" smtClean="0"/>
              <a:t>Start the server</a:t>
            </a:r>
          </a:p>
          <a:p>
            <a:r>
              <a:rPr lang="en-US" dirty="0" smtClean="0"/>
              <a:t>Populate the database</a:t>
            </a:r>
          </a:p>
          <a:p>
            <a:r>
              <a:rPr lang="en-US" dirty="0" smtClean="0"/>
              <a:t>Run test</a:t>
            </a:r>
          </a:p>
          <a:p>
            <a:r>
              <a:rPr lang="en-US" dirty="0" smtClean="0"/>
              <a:t>Shutdown server</a:t>
            </a:r>
          </a:p>
          <a:p>
            <a:pPr marL="457200" lvl="1" indent="0">
              <a:buNone/>
            </a:pPr>
            <a:endParaRPr lang="en-US" dirty="0"/>
          </a:p>
        </p:txBody>
      </p:sp>
    </p:spTree>
    <p:extLst>
      <p:ext uri="{BB962C8B-B14F-4D97-AF65-F5344CB8AC3E}">
        <p14:creationId xmlns:p14="http://schemas.microsoft.com/office/powerpoint/2010/main" val="1274039214"/>
      </p:ext>
    </p:extLst>
  </p:cSld>
  <p:clrMapOvr>
    <a:masterClrMapping/>
  </p:clrMapOvr>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ServerBuilder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Utility class for building and configuring a server:</a:t>
            </a:r>
          </a:p>
          <a:p>
            <a:endParaRPr lang="en-US" dirty="0" smtClean="0"/>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&lt;/dependency&gt;</a:t>
            </a:r>
          </a:p>
          <a:p>
            <a:pPr marL="400050" lvl="1" indent="0">
              <a:buNone/>
            </a:pPr>
            <a:r>
              <a:rPr lang="en-US" dirty="0">
                <a:latin typeface="Courier"/>
                <a:cs typeface="Courier"/>
              </a:rPr>
              <a:t>&lt;dependency&gt;</a:t>
            </a:r>
          </a:p>
          <a:p>
            <a:pPr marL="400050" lvl="1" indent="0">
              <a:buNone/>
            </a:pPr>
            <a:r>
              <a:rPr lang="en-US" dirty="0">
                <a:latin typeface="Courier"/>
                <a:cs typeface="Courier"/>
              </a:rPr>
              <a:t>    &lt;</a:t>
            </a:r>
            <a:r>
              <a:rPr lang="en-US" dirty="0" err="1">
                <a:latin typeface="Courier"/>
                <a:cs typeface="Courier"/>
              </a:rPr>
              <a:t>groupId</a:t>
            </a:r>
            <a:r>
              <a:rPr lang="en-US" dirty="0">
                <a:latin typeface="Courier"/>
                <a:cs typeface="Courier"/>
              </a:rPr>
              <a:t>&gt;org.neo4j.app&lt;/</a:t>
            </a:r>
            <a:r>
              <a:rPr lang="en-US" dirty="0" err="1">
                <a:latin typeface="Courier"/>
                <a:cs typeface="Courier"/>
              </a:rPr>
              <a:t>groupId</a:t>
            </a:r>
            <a:r>
              <a:rPr lang="en-US" dirty="0">
                <a:latin typeface="Courier"/>
                <a:cs typeface="Courier"/>
              </a:rPr>
              <a:t>&gt;</a:t>
            </a:r>
          </a:p>
          <a:p>
            <a:pPr marL="400050" lvl="1" indent="0">
              <a:buNone/>
            </a:pPr>
            <a:r>
              <a:rPr lang="en-US" dirty="0">
                <a:latin typeface="Courier"/>
                <a:cs typeface="Courier"/>
              </a:rPr>
              <a:t>    &lt;</a:t>
            </a:r>
            <a:r>
              <a:rPr lang="en-US" dirty="0" err="1">
                <a:latin typeface="Courier"/>
                <a:cs typeface="Courier"/>
              </a:rPr>
              <a:t>artifactId</a:t>
            </a:r>
            <a:r>
              <a:rPr lang="en-US" dirty="0">
                <a:latin typeface="Courier"/>
                <a:cs typeface="Courier"/>
              </a:rPr>
              <a:t>&gt;neo4j-server&lt;/</a:t>
            </a:r>
            <a:r>
              <a:rPr lang="en-US" dirty="0" err="1">
                <a:latin typeface="Courier"/>
                <a:cs typeface="Courier"/>
              </a:rPr>
              <a:t>artifactId</a:t>
            </a:r>
            <a:r>
              <a:rPr lang="en-US" dirty="0">
                <a:latin typeface="Courier"/>
                <a:cs typeface="Courier"/>
              </a:rPr>
              <a:t>&gt;</a:t>
            </a:r>
          </a:p>
          <a:p>
            <a:pPr marL="400050" lvl="1" indent="0">
              <a:buNone/>
            </a:pPr>
            <a:r>
              <a:rPr lang="en-US" dirty="0">
                <a:latin typeface="Courier"/>
                <a:cs typeface="Courier"/>
              </a:rPr>
              <a:t>    &lt;version&gt;1.6&lt;/version&gt;</a:t>
            </a:r>
          </a:p>
          <a:p>
            <a:pPr marL="400050" lvl="1" indent="0">
              <a:buNone/>
            </a:pPr>
            <a:r>
              <a:rPr lang="en-US" dirty="0">
                <a:latin typeface="Courier"/>
                <a:cs typeface="Courier"/>
              </a:rPr>
              <a:t>    &lt;type&gt;test-jar&lt;/type&gt;</a:t>
            </a:r>
          </a:p>
          <a:p>
            <a:pPr marL="400050" lvl="1" indent="0">
              <a:buNone/>
            </a:pPr>
            <a:r>
              <a:rPr lang="en-US" dirty="0">
                <a:latin typeface="Courier"/>
                <a:cs typeface="Courier"/>
              </a:rPr>
              <a:t>&lt;/dependency&gt;</a:t>
            </a:r>
          </a:p>
        </p:txBody>
      </p:sp>
    </p:spTree>
    <p:extLst>
      <p:ext uri="{BB962C8B-B14F-4D97-AF65-F5344CB8AC3E}">
        <p14:creationId xmlns:p14="http://schemas.microsoft.com/office/powerpoint/2010/main" val="3024323509"/>
      </p:ext>
    </p:extLst>
  </p:cSld>
  <p:clrMapOvr>
    <a:masterClrMapping/>
  </p:clrMapOvr>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1215925"/>
            <a:ext cx="8404627" cy="4525963"/>
          </a:xfrm>
        </p:spPr>
        <p:txBody>
          <a:bodyPr>
            <a:noAutofit/>
          </a:bodyPr>
          <a:lstStyle/>
          <a:p>
            <a:pPr marL="0" indent="0">
              <a:buNone/>
            </a:pPr>
            <a:r>
              <a:rPr lang="en-US" sz="1600" dirty="0">
                <a:latin typeface="Courier"/>
                <a:cs typeface="Courier"/>
              </a:rPr>
              <a:t>public class </a:t>
            </a:r>
            <a:r>
              <a:rPr lang="en-US" sz="1600" dirty="0" err="1">
                <a:latin typeface="Courier"/>
                <a:cs typeface="Courier"/>
              </a:rPr>
              <a:t>NeoServerBuilder</a:t>
            </a:r>
            <a:r>
              <a:rPr lang="en-US" sz="1600" dirty="0">
                <a:latin typeface="Courier"/>
                <a:cs typeface="Courier"/>
              </a:rPr>
              <a:t> {</a:t>
            </a:r>
          </a:p>
          <a:p>
            <a:pPr marL="0" indent="0">
              <a:buNone/>
            </a:pPr>
            <a:r>
              <a:rPr lang="en-US" sz="1600" dirty="0">
                <a:latin typeface="Courier"/>
                <a:cs typeface="Courier"/>
              </a:rPr>
              <a:t>	public static </a:t>
            </a:r>
            <a:r>
              <a:rPr lang="en-US" sz="1600" dirty="0" err="1">
                <a:latin typeface="Courier"/>
                <a:cs typeface="Courier"/>
              </a:rPr>
              <a:t>NeoServer</a:t>
            </a:r>
            <a:r>
              <a:rPr lang="en-US" sz="1600" dirty="0">
                <a:latin typeface="Courier"/>
                <a:cs typeface="Courier"/>
              </a:rPr>
              <a:t> </a:t>
            </a:r>
            <a:r>
              <a:rPr lang="en-US" sz="1600" dirty="0" err="1">
                <a:latin typeface="Courier"/>
                <a:cs typeface="Courier"/>
              </a:rPr>
              <a:t>createServer</a:t>
            </a:r>
            <a:r>
              <a:rPr lang="en-US" sz="1600" dirty="0">
                <a:latin typeface="Courier"/>
                <a:cs typeface="Courier"/>
              </a:rPr>
              <a:t>() throws </a:t>
            </a:r>
            <a:r>
              <a:rPr lang="en-US" sz="1600" dirty="0" err="1">
                <a:latin typeface="Courier"/>
                <a:cs typeface="Courier"/>
              </a:rPr>
              <a:t>IOException</a:t>
            </a:r>
            <a:r>
              <a:rPr lang="en-US" sz="1600" dirty="0">
                <a:latin typeface="Courier"/>
                <a:cs typeface="Courier"/>
              </a:rPr>
              <a:t> {</a:t>
            </a:r>
          </a:p>
          <a:p>
            <a:pPr marL="0" indent="0">
              <a:buNone/>
            </a:pPr>
            <a:r>
              <a:rPr lang="en-US" sz="1600" dirty="0">
                <a:latin typeface="Courier"/>
                <a:cs typeface="Courier"/>
              </a:rPr>
              <a:t>		File </a:t>
            </a:r>
            <a:r>
              <a:rPr lang="en-US" sz="1600" dirty="0" err="1">
                <a:latin typeface="Courier"/>
                <a:cs typeface="Courier"/>
              </a:rPr>
              <a:t>tempDir</a:t>
            </a:r>
            <a:r>
              <a:rPr lang="en-US" sz="1600" dirty="0">
                <a:latin typeface="Courier"/>
                <a:cs typeface="Courier"/>
              </a:rPr>
              <a:t> = </a:t>
            </a:r>
            <a:r>
              <a:rPr lang="en-US" sz="1600" dirty="0" err="1">
                <a:latin typeface="Courier"/>
                <a:cs typeface="Courier"/>
              </a:rPr>
              <a:t>File.createTempFile</a:t>
            </a:r>
            <a:r>
              <a:rPr lang="en-US" sz="1600" dirty="0">
                <a:latin typeface="Courier"/>
                <a:cs typeface="Courier"/>
              </a:rPr>
              <a:t>("neo4j-db-", "</a:t>
            </a:r>
            <a:r>
              <a:rPr lang="en-US" sz="1600" dirty="0" err="1">
                <a:latin typeface="Courier"/>
                <a:cs typeface="Courier"/>
              </a:rPr>
              <a:t>dir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tempDir.delete</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tempDir.mkdirs</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err="1">
                <a:latin typeface="Courier"/>
                <a:cs typeface="Courier"/>
              </a:rPr>
              <a:t>EmbeddedGraphDatabase</a:t>
            </a:r>
            <a:r>
              <a:rPr lang="en-US" sz="1600" dirty="0">
                <a:latin typeface="Courier"/>
                <a:cs typeface="Courier"/>
              </a:rPr>
              <a:t> </a:t>
            </a:r>
            <a:r>
              <a:rPr lang="en-US" sz="1600" dirty="0" err="1">
                <a:latin typeface="Courier"/>
                <a:cs typeface="Courier"/>
              </a:rPr>
              <a:t>db</a:t>
            </a:r>
            <a:r>
              <a:rPr lang="en-US" sz="1600" dirty="0">
                <a:latin typeface="Courier"/>
                <a:cs typeface="Courier"/>
              </a:rPr>
              <a:t> =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new </a:t>
            </a:r>
            <a:r>
              <a:rPr lang="en-US" sz="1600" dirty="0" err="1">
                <a:latin typeface="Courier"/>
                <a:cs typeface="Courier"/>
              </a:rPr>
              <a:t>EmbeddedGraphDatabase</a:t>
            </a:r>
            <a:r>
              <a:rPr lang="en-US" sz="1600" dirty="0">
                <a:latin typeface="Courier"/>
                <a:cs typeface="Courier"/>
              </a:rPr>
              <a:t>(</a:t>
            </a:r>
            <a:r>
              <a:rPr lang="en-US" sz="1600" dirty="0" err="1">
                <a:latin typeface="Courier"/>
                <a:cs typeface="Courier"/>
              </a:rPr>
              <a:t>tempDir.getAbsolutePath</a:t>
            </a:r>
            <a:r>
              <a:rPr lang="en-US" sz="1600" dirty="0">
                <a:latin typeface="Courier"/>
                <a:cs typeface="Courier"/>
              </a:rPr>
              <a:t>());</a:t>
            </a:r>
          </a:p>
          <a:p>
            <a:pPr marL="0" indent="0">
              <a:buNone/>
            </a:pPr>
            <a:endParaRPr lang="en-US" sz="1600" dirty="0">
              <a:latin typeface="Courier"/>
              <a:cs typeface="Courier"/>
            </a:endParaRPr>
          </a:p>
          <a:p>
            <a:pPr marL="0" indent="0">
              <a:buNone/>
            </a:pPr>
            <a:r>
              <a:rPr lang="en-US" sz="1600" dirty="0">
                <a:latin typeface="Courier"/>
                <a:cs typeface="Courier"/>
              </a:rPr>
              <a:t>		return </a:t>
            </a:r>
            <a:r>
              <a:rPr lang="en-US" sz="1600" dirty="0" err="1">
                <a:latin typeface="Courier"/>
                <a:cs typeface="Courier"/>
              </a:rPr>
              <a:t>ServerBuilder.server</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usingDatabaseDir</a:t>
            </a:r>
            <a:r>
              <a:rPr lang="en-US" sz="1600" dirty="0">
                <a:latin typeface="Courier"/>
                <a:cs typeface="Courier"/>
              </a:rPr>
              <a:t>(</a:t>
            </a:r>
            <a:r>
              <a:rPr lang="en-US" sz="1600" dirty="0" err="1">
                <a:latin typeface="Courier"/>
                <a:cs typeface="Courier"/>
              </a:rPr>
              <a:t>db.getStoreDir</a:t>
            </a:r>
            <a:r>
              <a:rPr lang="en-US" sz="1600" dirty="0">
                <a:latin typeface="Courier"/>
                <a:cs typeface="Courier"/>
              </a:rPr>
              <a:t>())</a:t>
            </a:r>
          </a:p>
          <a:p>
            <a:pPr marL="0" indent="0">
              <a:buNone/>
            </a:pPr>
            <a:r>
              <a:rPr lang="en-US" sz="1600" dirty="0">
                <a:latin typeface="Courier"/>
                <a:cs typeface="Courier"/>
              </a:rPr>
              <a:t>			.build();</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Neo Server helper class</a:t>
            </a:r>
            <a:endParaRPr lang="en-US" sz="3600" dirty="0"/>
          </a:p>
        </p:txBody>
      </p:sp>
    </p:spTree>
    <p:extLst>
      <p:ext uri="{BB962C8B-B14F-4D97-AF65-F5344CB8AC3E}">
        <p14:creationId xmlns:p14="http://schemas.microsoft.com/office/powerpoint/2010/main" val="1445282765"/>
      </p:ext>
    </p:extLst>
  </p:cSld>
  <p:clrMapOvr>
    <a:masterClrMapping/>
  </p:clrMapOvr>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363613"/>
            <a:ext cx="8404627" cy="4525963"/>
          </a:xfrm>
        </p:spPr>
        <p:txBody>
          <a:bodyPr>
            <a:noAutofit/>
          </a:bodyPr>
          <a:lstStyle/>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a:latin typeface="Courier"/>
                <a:cs typeface="Courier"/>
              </a:rPr>
              <a:t>IOException</a:t>
            </a:r>
            <a:r>
              <a:rPr lang="en-US" sz="1400" dirty="0">
                <a:latin typeface="Courier"/>
                <a:cs typeface="Courier"/>
              </a:rPr>
              <a:t> {</a:t>
            </a:r>
          </a:p>
          <a:p>
            <a:pPr marL="0" indent="0">
              <a:buNone/>
            </a:pPr>
            <a:r>
              <a:rPr lang="en-US" sz="1400" dirty="0">
                <a:latin typeface="Courier"/>
                <a:cs typeface="Courier"/>
              </a:rPr>
              <a:t>	server = </a:t>
            </a:r>
            <a:r>
              <a:rPr lang="en-US" sz="1400" dirty="0" err="1">
                <a:latin typeface="Courier"/>
                <a:cs typeface="Courier"/>
              </a:rPr>
              <a:t>NeoServerBuilder.createServer</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server.start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server.getDatabase</a:t>
            </a:r>
            <a:r>
              <a:rPr lang="en-US" sz="1400" dirty="0">
                <a:latin typeface="Courier"/>
                <a:cs typeface="Courier"/>
              </a:rPr>
              <a:t>().graph);</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server.stop</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shouldFindPersonByName</a:t>
            </a:r>
            <a:r>
              <a:rPr lang="en-US" sz="1400" dirty="0">
                <a:latin typeface="Courier"/>
                <a:cs typeface="Courier"/>
              </a:rPr>
              <a:t>() throws </a:t>
            </a:r>
            <a:r>
              <a:rPr lang="en-US" sz="1400" dirty="0" err="1">
                <a:latin typeface="Courier"/>
                <a:cs typeface="Courier"/>
              </a:rPr>
              <a:t>JsonParseException</a:t>
            </a:r>
            <a:r>
              <a:rPr lang="en-US" sz="1400" dirty="0">
                <a:latin typeface="Courier"/>
                <a:cs typeface="Courier"/>
              </a:rPr>
              <a:t> {</a:t>
            </a:r>
          </a:p>
          <a:p>
            <a:pPr marL="0" indent="0">
              <a:buNone/>
            </a:pPr>
            <a:r>
              <a:rPr lang="en-US" sz="1400" dirty="0">
                <a:latin typeface="Courier"/>
                <a:cs typeface="Courier"/>
              </a:rPr>
              <a:t>	</a:t>
            </a:r>
            <a:r>
              <a:rPr lang="en-US" sz="1400" dirty="0" err="1">
                <a:latin typeface="Courier"/>
                <a:cs typeface="Courier"/>
              </a:rPr>
              <a:t>ClientConfig</a:t>
            </a:r>
            <a:r>
              <a:rPr lang="en-US" sz="1400" dirty="0">
                <a:latin typeface="Courier"/>
                <a:cs typeface="Courier"/>
              </a:rPr>
              <a:t> </a:t>
            </a:r>
            <a:r>
              <a:rPr lang="en-US" sz="1400" dirty="0" err="1">
                <a:latin typeface="Courier"/>
                <a:cs typeface="Courier"/>
              </a:rPr>
              <a:t>config</a:t>
            </a:r>
            <a:r>
              <a:rPr lang="en-US" sz="1400" dirty="0">
                <a:latin typeface="Courier"/>
                <a:cs typeface="Courier"/>
              </a:rPr>
              <a:t> = new </a:t>
            </a:r>
            <a:r>
              <a:rPr lang="en-US" sz="1400" dirty="0" err="1">
                <a:latin typeface="Courier"/>
                <a:cs typeface="Courier"/>
              </a:rPr>
              <a:t>DefaultClientConfig</a:t>
            </a:r>
            <a:r>
              <a:rPr lang="en-US" sz="1400" dirty="0">
                <a:latin typeface="Courier"/>
                <a:cs typeface="Courier"/>
              </a:rPr>
              <a:t>();</a:t>
            </a:r>
          </a:p>
          <a:p>
            <a:pPr marL="0" indent="0">
              <a:buNone/>
            </a:pPr>
            <a:r>
              <a:rPr lang="en-US" sz="1400" dirty="0">
                <a:latin typeface="Courier"/>
                <a:cs typeface="Courier"/>
              </a:rPr>
              <a:t>	Client client = </a:t>
            </a:r>
            <a:r>
              <a:rPr lang="en-US" sz="1400" dirty="0" err="1">
                <a:latin typeface="Courier"/>
                <a:cs typeface="Courier"/>
              </a:rPr>
              <a:t>Client.create</a:t>
            </a:r>
            <a:r>
              <a:rPr lang="en-US" sz="1400" dirty="0">
                <a:latin typeface="Courier"/>
                <a:cs typeface="Courier"/>
              </a:rPr>
              <a:t>(</a:t>
            </a:r>
            <a:r>
              <a:rPr lang="en-US" sz="1400" dirty="0" err="1">
                <a:latin typeface="Courier"/>
                <a:cs typeface="Courier"/>
              </a:rPr>
              <a:t>config</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WebResource</a:t>
            </a:r>
            <a:r>
              <a:rPr lang="en-US" sz="1400" dirty="0">
                <a:latin typeface="Courier"/>
                <a:cs typeface="Courier"/>
              </a:rPr>
              <a:t> resource = </a:t>
            </a:r>
            <a:r>
              <a:rPr lang="en-US" sz="1400" dirty="0" err="1">
                <a:latin typeface="Courier"/>
                <a:cs typeface="Courier"/>
              </a:rPr>
              <a:t>client.resource</a:t>
            </a:r>
            <a:r>
              <a:rPr lang="en-US" sz="1400" dirty="0">
                <a:latin typeface="Courier"/>
                <a:cs typeface="Courier"/>
              </a:rPr>
              <a:t>(</a:t>
            </a:r>
          </a:p>
          <a:p>
            <a:pPr marL="0" indent="0">
              <a:buNone/>
            </a:pPr>
            <a:r>
              <a:rPr lang="en-US" sz="1400" dirty="0">
                <a:latin typeface="Courier"/>
                <a:cs typeface="Courier"/>
              </a:rPr>
              <a:t>		"http://localhost:7474/</a:t>
            </a:r>
            <a:r>
              <a:rPr lang="en-US" sz="1400" dirty="0" err="1">
                <a:latin typeface="Courier"/>
                <a:cs typeface="Courier"/>
              </a:rPr>
              <a:t>db</a:t>
            </a:r>
            <a:r>
              <a:rPr lang="en-US" sz="1400" dirty="0">
                <a:latin typeface="Courier"/>
                <a:cs typeface="Courier"/>
              </a:rPr>
              <a:t>/data/index/node/friends/name/</a:t>
            </a:r>
            <a:r>
              <a:rPr lang="en-US" sz="1400" dirty="0" err="1">
                <a:latin typeface="Courier"/>
                <a:cs typeface="Courier"/>
              </a:rPr>
              <a:t>ian</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ClientResponse</a:t>
            </a:r>
            <a:r>
              <a:rPr lang="en-US" sz="1400" dirty="0">
                <a:latin typeface="Courier"/>
                <a:cs typeface="Courier"/>
              </a:rPr>
              <a:t> response = </a:t>
            </a:r>
            <a:r>
              <a:rPr lang="en-US" sz="1400" dirty="0" err="1">
                <a:latin typeface="Courier"/>
                <a:cs typeface="Courier"/>
              </a:rPr>
              <a:t>resource.accept</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MediaType.APPLICATION_JSON</a:t>
            </a:r>
            <a:r>
              <a:rPr lang="en-US" sz="1400" dirty="0">
                <a:latin typeface="Courier"/>
                <a:cs typeface="Courier"/>
              </a:rPr>
              <a:t>).get(</a:t>
            </a:r>
            <a:r>
              <a:rPr lang="en-US" sz="1400" dirty="0" err="1">
                <a:latin typeface="Courier"/>
                <a:cs typeface="Courier"/>
              </a:rPr>
              <a:t>ClientResponse.class</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assertEquals</a:t>
            </a:r>
            <a:r>
              <a:rPr lang="en-US" sz="1400" dirty="0">
                <a:latin typeface="Courier"/>
                <a:cs typeface="Courier"/>
              </a:rPr>
              <a:t>(200, </a:t>
            </a:r>
            <a:r>
              <a:rPr lang="en-US" sz="1400" dirty="0" err="1">
                <a:latin typeface="Courier"/>
                <a:cs typeface="Courier"/>
              </a:rPr>
              <a:t>response.getStatus</a:t>
            </a:r>
            <a:r>
              <a:rPr lang="en-US" sz="1400" dirty="0">
                <a:latin typeface="Courier"/>
                <a:cs typeface="Courier"/>
              </a:rPr>
              <a:t>());</a:t>
            </a:r>
          </a:p>
          <a:p>
            <a:pPr marL="0" indent="0">
              <a:buNone/>
            </a:pPr>
            <a:r>
              <a:rPr lang="en-US" sz="1400" dirty="0">
                <a:latin typeface="Courier"/>
                <a:cs typeface="Courier"/>
              </a:rPr>
              <a:t>}</a:t>
            </a:r>
          </a:p>
        </p:txBody>
      </p:sp>
      <p:sp>
        <p:nvSpPr>
          <p:cNvPr id="6" name="Rectangular Callout 5"/>
          <p:cNvSpPr/>
          <p:nvPr/>
        </p:nvSpPr>
        <p:spPr>
          <a:xfrm>
            <a:off x="5733206" y="2558863"/>
            <a:ext cx="2840530" cy="919135"/>
          </a:xfrm>
          <a:prstGeom prst="wedgeRectCallout">
            <a:avLst>
              <a:gd name="adj1" fmla="val -85539"/>
              <a:gd name="adj2" fmla="val -137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Starting a server with each test can be slow</a:t>
            </a:r>
            <a:endParaRPr lang="en-US" dirty="0"/>
          </a:p>
        </p:txBody>
      </p:sp>
      <p:sp>
        <p:nvSpPr>
          <p:cNvPr id="4" name="TextBox 3"/>
          <p:cNvSpPr txBox="1"/>
          <p:nvPr/>
        </p:nvSpPr>
        <p:spPr>
          <a:xfrm>
            <a:off x="3492181" y="334233"/>
            <a:ext cx="5296753" cy="646331"/>
          </a:xfrm>
          <a:prstGeom prst="rect">
            <a:avLst/>
          </a:prstGeom>
          <a:noFill/>
        </p:spPr>
        <p:txBody>
          <a:bodyPr wrap="square" rtlCol="0">
            <a:spAutoFit/>
          </a:bodyPr>
          <a:lstStyle/>
          <a:p>
            <a:pPr algn="r"/>
            <a:r>
              <a:rPr lang="en-US" sz="3600" dirty="0" smtClean="0"/>
              <a:t>Test</a:t>
            </a:r>
            <a:endParaRPr lang="en-US" sz="3600" dirty="0"/>
          </a:p>
        </p:txBody>
      </p:sp>
    </p:spTree>
    <p:extLst>
      <p:ext uri="{BB962C8B-B14F-4D97-AF65-F5344CB8AC3E}">
        <p14:creationId xmlns:p14="http://schemas.microsoft.com/office/powerpoint/2010/main" val="228961755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normAutofit/>
          </a:bodyPr>
          <a:lstStyle/>
          <a:p>
            <a:r>
              <a:rPr lang="en-US" dirty="0" smtClean="0"/>
              <a:t>Data </a:t>
            </a:r>
            <a:r>
              <a:rPr lang="en-US" dirty="0"/>
              <a:t>model:</a:t>
            </a:r>
          </a:p>
          <a:p>
            <a:pPr lvl="1"/>
            <a:r>
              <a:rPr lang="en-US" dirty="0"/>
              <a:t>Nodes with properties</a:t>
            </a:r>
          </a:p>
          <a:p>
            <a:pPr lvl="1"/>
            <a:r>
              <a:rPr lang="en-US" dirty="0" smtClean="0"/>
              <a:t>Named relationships </a:t>
            </a:r>
            <a:r>
              <a:rPr lang="en-US" dirty="0"/>
              <a:t>with </a:t>
            </a:r>
            <a:r>
              <a:rPr lang="en-US" dirty="0" smtClean="0"/>
              <a:t>properties</a:t>
            </a:r>
          </a:p>
          <a:p>
            <a:pPr lvl="1"/>
            <a:r>
              <a:rPr lang="en-US" dirty="0" err="1" smtClean="0"/>
              <a:t>Hypergraph</a:t>
            </a:r>
            <a:r>
              <a:rPr lang="en-US" dirty="0" smtClean="0"/>
              <a:t>, sometimes</a:t>
            </a:r>
            <a:endParaRPr lang="en-US" dirty="0"/>
          </a:p>
          <a:p>
            <a:r>
              <a:rPr lang="en-US" dirty="0"/>
              <a:t>Examples:</a:t>
            </a:r>
          </a:p>
          <a:p>
            <a:pPr lvl="1"/>
            <a:r>
              <a:rPr lang="en-US" dirty="0" smtClean="0"/>
              <a:t>Neo4j (of course), </a:t>
            </a:r>
            <a:r>
              <a:rPr lang="en-US" dirty="0" err="1" smtClean="0"/>
              <a:t>Sones</a:t>
            </a:r>
            <a:r>
              <a:rPr lang="en-US" dirty="0" smtClean="0"/>
              <a:t> </a:t>
            </a:r>
            <a:r>
              <a:rPr lang="en-US" dirty="0" err="1" smtClean="0"/>
              <a:t>GraphDB</a:t>
            </a:r>
            <a:r>
              <a:rPr lang="en-US" dirty="0" smtClean="0"/>
              <a:t>, </a:t>
            </a:r>
            <a:r>
              <a:rPr lang="en-US" dirty="0" err="1" smtClean="0"/>
              <a:t>OrientDB</a:t>
            </a:r>
            <a:r>
              <a:rPr lang="en-US" dirty="0" smtClean="0"/>
              <a:t>, </a:t>
            </a:r>
            <a:r>
              <a:rPr lang="en-US" dirty="0" err="1" smtClean="0"/>
              <a:t>InfiniteGraph</a:t>
            </a:r>
            <a:r>
              <a:rPr lang="en-US" dirty="0" smtClean="0"/>
              <a:t>, </a:t>
            </a:r>
            <a:r>
              <a:rPr lang="en-US" dirty="0" err="1" smtClean="0"/>
              <a:t>AllegroGraph</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6808016" y="1743362"/>
            <a:ext cx="1878784" cy="2148609"/>
          </a:xfrm>
          <a:prstGeom prst="rect">
            <a:avLst/>
          </a:prstGeom>
        </p:spPr>
      </p:pic>
    </p:spTree>
    <p:extLst>
      <p:ext uri="{BB962C8B-B14F-4D97-AF65-F5344CB8AC3E}">
        <p14:creationId xmlns:p14="http://schemas.microsoft.com/office/powerpoint/2010/main" val="4276590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Managed Extensions</a:t>
            </a:r>
            <a:endParaRPr lang="en-US" dirty="0"/>
          </a:p>
        </p:txBody>
      </p:sp>
      <p:sp>
        <p:nvSpPr>
          <p:cNvPr id="3" name="Content Placeholder 2"/>
          <p:cNvSpPr>
            <a:spLocks noGrp="1"/>
          </p:cNvSpPr>
          <p:nvPr>
            <p:ph idx="1"/>
          </p:nvPr>
        </p:nvSpPr>
        <p:spPr/>
        <p:txBody>
          <a:bodyPr>
            <a:normAutofit/>
          </a:bodyPr>
          <a:lstStyle/>
          <a:p>
            <a:r>
              <a:rPr lang="en-US" dirty="0" smtClean="0"/>
              <a:t>Unmanaged extensions are JAX-RS annotated classes</a:t>
            </a:r>
          </a:p>
          <a:p>
            <a:r>
              <a:rPr lang="en-US" dirty="0" smtClean="0"/>
              <a:t>They can be tested just like components that use an embedded Neo4j instance</a:t>
            </a:r>
          </a:p>
          <a:p>
            <a:r>
              <a:rPr lang="en-US" dirty="0" smtClean="0"/>
              <a:t>Inject the database using the </a:t>
            </a:r>
            <a:r>
              <a:rPr lang="en-US" dirty="0" smtClean="0">
                <a:latin typeface="Courier"/>
                <a:cs typeface="Courier"/>
              </a:rPr>
              <a:t>@Context </a:t>
            </a:r>
            <a:r>
              <a:rPr lang="en-US" dirty="0" smtClean="0"/>
              <a:t>annotation</a:t>
            </a:r>
          </a:p>
          <a:p>
            <a:r>
              <a:rPr lang="en-US" dirty="0" smtClean="0"/>
              <a:t>Use JAXB annotated DTOs for return values</a:t>
            </a:r>
          </a:p>
          <a:p>
            <a:pPr lvl="1"/>
            <a:r>
              <a:rPr lang="en-US" dirty="0" smtClean="0"/>
              <a:t>Makes content negotiation easy</a:t>
            </a:r>
          </a:p>
          <a:p>
            <a:pPr marL="457200" lvl="1" indent="0">
              <a:buNone/>
            </a:pPr>
            <a:endParaRPr lang="en-US" dirty="0"/>
          </a:p>
        </p:txBody>
      </p:sp>
    </p:spTree>
    <p:extLst>
      <p:ext uri="{BB962C8B-B14F-4D97-AF65-F5344CB8AC3E}">
        <p14:creationId xmlns:p14="http://schemas.microsoft.com/office/powerpoint/2010/main" val="1670706671"/>
      </p:ext>
    </p:extLst>
  </p:cSld>
  <p:clrMapOvr>
    <a:masterClrMapping/>
  </p:clrMapOvr>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17724" y="731277"/>
            <a:ext cx="8404627" cy="4525963"/>
          </a:xfrm>
        </p:spPr>
        <p:txBody>
          <a:bodyPr>
            <a:noAutofit/>
          </a:bodyPr>
          <a:lstStyle/>
          <a:p>
            <a:pPr marL="0" indent="0">
              <a:buNone/>
            </a:pPr>
            <a:r>
              <a:rPr lang="en-US" sz="1600" dirty="0">
                <a:latin typeface="Courier"/>
                <a:cs typeface="Courier"/>
              </a:rPr>
              <a:t>@</a:t>
            </a:r>
            <a:r>
              <a:rPr lang="en-US" sz="1600" dirty="0" err="1">
                <a:latin typeface="Courier"/>
                <a:cs typeface="Courier"/>
              </a:rPr>
              <a:t>XmlRootElement</a:t>
            </a:r>
            <a:endParaRPr lang="en-US" sz="1600" dirty="0">
              <a:latin typeface="Courier"/>
              <a:cs typeface="Courier"/>
            </a:endParaRPr>
          </a:p>
          <a:p>
            <a:pPr marL="0" indent="0">
              <a:buNone/>
            </a:pPr>
            <a:r>
              <a:rPr lang="en-US" sz="1600" dirty="0">
                <a:latin typeface="Courier"/>
                <a:cs typeface="Courier"/>
              </a:rPr>
              <a:t>public class Friends {</a:t>
            </a:r>
          </a:p>
          <a:p>
            <a:pPr marL="0" indent="0">
              <a:buNone/>
            </a:pPr>
            <a:r>
              <a:rPr lang="en-US" sz="1600" dirty="0">
                <a:latin typeface="Courier"/>
                <a:cs typeface="Courier"/>
              </a:rPr>
              <a:t>    @</a:t>
            </a:r>
            <a:r>
              <a:rPr lang="en-US" sz="1600" dirty="0" err="1">
                <a:latin typeface="Courier"/>
                <a:cs typeface="Courier"/>
              </a:rPr>
              <a:t>XmlElement</a:t>
            </a:r>
            <a:endParaRPr lang="en-US" sz="1600" dirty="0">
              <a:latin typeface="Courier"/>
              <a:cs typeface="Courier"/>
            </a:endParaRPr>
          </a:p>
          <a:p>
            <a:pPr marL="0" indent="0">
              <a:buNone/>
            </a:pPr>
            <a:r>
              <a:rPr lang="en-US" sz="1600" dirty="0">
                <a:latin typeface="Courier"/>
                <a:cs typeface="Courier"/>
              </a:rPr>
              <a:t>    private List&lt;String&gt; friends;</a:t>
            </a:r>
          </a:p>
          <a:p>
            <a:pPr marL="0" indent="0">
              <a:buNone/>
            </a:pPr>
            <a:endParaRPr lang="en-US" sz="1600" dirty="0">
              <a:latin typeface="Courier"/>
              <a:cs typeface="Courier"/>
            </a:endParaRPr>
          </a:p>
          <a:p>
            <a:pPr marL="0" indent="0">
              <a:buNone/>
            </a:pPr>
            <a:r>
              <a:rPr lang="en-US" sz="1600" dirty="0">
                <a:latin typeface="Courier"/>
                <a:cs typeface="Courier"/>
              </a:rPr>
              <a:t>    public Friends(){}</a:t>
            </a:r>
          </a:p>
          <a:p>
            <a:pPr marL="0" indent="0">
              <a:buNone/>
            </a:pPr>
            <a:endParaRPr lang="en-US" sz="1600" dirty="0">
              <a:latin typeface="Courier"/>
              <a:cs typeface="Courier"/>
            </a:endParaRPr>
          </a:p>
          <a:p>
            <a:pPr marL="0" indent="0">
              <a:buNone/>
            </a:pPr>
            <a:r>
              <a:rPr lang="en-US" sz="1600" dirty="0">
                <a:latin typeface="Courier"/>
                <a:cs typeface="Courier"/>
              </a:rPr>
              <a:t>    public Friends(List&lt;String&gt; friends) {</a:t>
            </a:r>
          </a:p>
          <a:p>
            <a:pPr marL="0" indent="0">
              <a:buNone/>
            </a:pPr>
            <a:r>
              <a:rPr lang="en-US" sz="1600" dirty="0">
                <a:latin typeface="Courier"/>
                <a:cs typeface="Courier"/>
              </a:rPr>
              <a:t>        </a:t>
            </a:r>
            <a:r>
              <a:rPr lang="en-US" sz="1600" dirty="0" err="1">
                <a:latin typeface="Courier"/>
                <a:cs typeface="Courier"/>
              </a:rPr>
              <a:t>this.friends</a:t>
            </a:r>
            <a:r>
              <a:rPr lang="en-US" sz="1600" dirty="0">
                <a:latin typeface="Courier"/>
                <a:cs typeface="Courier"/>
              </a:rPr>
              <a:t> = friends;</a:t>
            </a:r>
          </a:p>
          <a:p>
            <a:pPr marL="0" indent="0">
              <a:buNone/>
            </a:pPr>
            <a:r>
              <a:rPr lang="en-US" sz="1600" dirty="0">
                <a:latin typeface="Courier"/>
                <a:cs typeface="Courier"/>
              </a:rPr>
              <a:t>    }</a:t>
            </a:r>
          </a:p>
          <a:p>
            <a:pPr marL="0" indent="0">
              <a:buNone/>
            </a:pPr>
            <a:r>
              <a:rPr lang="en-US" sz="1600" dirty="0">
                <a:latin typeface="Courier"/>
                <a:cs typeface="Courier"/>
              </a:rPr>
              <a:t>    </a:t>
            </a:r>
          </a:p>
          <a:p>
            <a:pPr marL="0" indent="0">
              <a:buNone/>
            </a:pPr>
            <a:r>
              <a:rPr lang="en-US" sz="1600" dirty="0">
                <a:latin typeface="Courier"/>
                <a:cs typeface="Courier"/>
              </a:rPr>
              <a:t>    public List&lt;String&gt; </a:t>
            </a:r>
            <a:r>
              <a:rPr lang="en-US" sz="1600" dirty="0" err="1">
                <a:latin typeface="Courier"/>
                <a:cs typeface="Courier"/>
              </a:rPr>
              <a:t>getValue</a:t>
            </a:r>
            <a:r>
              <a:rPr lang="en-US" sz="1600" dirty="0">
                <a:latin typeface="Courier"/>
                <a:cs typeface="Courier"/>
              </a:rPr>
              <a:t>(){</a:t>
            </a:r>
          </a:p>
          <a:p>
            <a:pPr marL="0" indent="0">
              <a:buNone/>
            </a:pPr>
            <a:r>
              <a:rPr lang="en-US" sz="1600" dirty="0">
                <a:latin typeface="Courier"/>
                <a:cs typeface="Courier"/>
              </a:rPr>
              <a:t>        return friends;</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JAXB annotated DTO</a:t>
            </a:r>
            <a:endParaRPr lang="en-US" sz="3600" dirty="0"/>
          </a:p>
        </p:txBody>
      </p:sp>
    </p:spTree>
    <p:extLst>
      <p:ext uri="{BB962C8B-B14F-4D97-AF65-F5344CB8AC3E}">
        <p14:creationId xmlns:p14="http://schemas.microsoft.com/office/powerpoint/2010/main" val="419930457"/>
      </p:ext>
    </p:extLst>
  </p:cSld>
  <p:clrMapOvr>
    <a:masterClrMapping/>
  </p:clrMapOvr>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731277"/>
            <a:ext cx="8726276" cy="4525963"/>
          </a:xfrm>
        </p:spPr>
        <p:txBody>
          <a:bodyPr>
            <a:noAutofit/>
          </a:bodyPr>
          <a:lstStyle/>
          <a:p>
            <a:pPr marL="0" indent="0">
              <a:buNone/>
            </a:pPr>
            <a:r>
              <a:rPr lang="en-US" sz="1600" dirty="0">
                <a:latin typeface="Courier"/>
                <a:cs typeface="Courier"/>
              </a:rPr>
              <a:t>@Path("/{name}")</a:t>
            </a:r>
          </a:p>
          <a:p>
            <a:pPr marL="0" indent="0">
              <a:buNone/>
            </a:pPr>
            <a:r>
              <a:rPr lang="en-US" sz="1600" dirty="0">
                <a:latin typeface="Courier"/>
                <a:cs typeface="Courier"/>
              </a:rPr>
              <a:t>public class </a:t>
            </a:r>
            <a:r>
              <a:rPr lang="en-US" sz="1600" dirty="0" err="1">
                <a:latin typeface="Courier"/>
                <a:cs typeface="Courier"/>
              </a:rPr>
              <a:t>FriendOfFriendsUnmanagedExtension</a:t>
            </a:r>
            <a:r>
              <a:rPr lang="en-US" sz="1600" dirty="0">
                <a:latin typeface="Courier"/>
                <a:cs typeface="Courier"/>
              </a:rPr>
              <a:t> {</a:t>
            </a:r>
          </a:p>
          <a:p>
            <a:pPr marL="0" indent="0">
              <a:buNone/>
            </a:pPr>
            <a:endParaRPr lang="en-US" sz="1600" dirty="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GET</a:t>
            </a:r>
          </a:p>
          <a:p>
            <a:pPr marL="0" indent="0">
              <a:buNone/>
            </a:pPr>
            <a:r>
              <a:rPr lang="en-US" sz="1600" dirty="0">
                <a:latin typeface="Courier"/>
                <a:cs typeface="Courier"/>
              </a:rPr>
              <a:t>  @Path("/</a:t>
            </a:r>
            <a:r>
              <a:rPr lang="en-US" sz="1600" dirty="0" err="1">
                <a:latin typeface="Courier"/>
                <a:cs typeface="Courier"/>
              </a:rPr>
              <a:t>foafs</a:t>
            </a:r>
            <a:r>
              <a:rPr lang="en-US" sz="1600" dirty="0">
                <a:latin typeface="Courier"/>
                <a:cs typeface="Courier"/>
              </a:rPr>
              <a:t>")</a:t>
            </a:r>
          </a:p>
          <a:p>
            <a:pPr marL="0" indent="0">
              <a:buNone/>
            </a:pPr>
            <a:r>
              <a:rPr lang="en-US" sz="1600" dirty="0" smtClean="0">
                <a:latin typeface="Courier"/>
                <a:cs typeface="Courier"/>
              </a:rPr>
              <a:t>  @</a:t>
            </a:r>
            <a:r>
              <a:rPr lang="en-US" sz="1600" dirty="0">
                <a:latin typeface="Courier"/>
                <a:cs typeface="Courier"/>
              </a:rPr>
              <a:t>Produces({</a:t>
            </a:r>
            <a:r>
              <a:rPr lang="en-US" sz="1600" dirty="0" err="1">
                <a:latin typeface="Courier"/>
                <a:cs typeface="Courier"/>
              </a:rPr>
              <a:t>MediaType.APPLICATION_JSON</a:t>
            </a:r>
            <a:r>
              <a:rPr lang="en-US" sz="1600" dirty="0">
                <a:latin typeface="Courier"/>
                <a:cs typeface="Courier"/>
              </a:rPr>
              <a:t>, </a:t>
            </a:r>
            <a:r>
              <a:rPr lang="en-US" sz="1600" dirty="0" err="1">
                <a:latin typeface="Courier"/>
                <a:cs typeface="Courier"/>
              </a:rPr>
              <a:t>MediaType.APPLICATION_XML</a:t>
            </a:r>
            <a:r>
              <a:rPr lang="en-US" sz="1600" dirty="0">
                <a:latin typeface="Courier"/>
                <a:cs typeface="Courier"/>
              </a:rPr>
              <a:t>}</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public </a:t>
            </a:r>
            <a:r>
              <a:rPr lang="en-US" sz="1600" dirty="0">
                <a:latin typeface="Courier"/>
                <a:cs typeface="Courier"/>
              </a:rPr>
              <a:t>Friends </a:t>
            </a:r>
            <a:r>
              <a:rPr lang="en-US" sz="1600" dirty="0" err="1">
                <a:latin typeface="Courier"/>
                <a:cs typeface="Courier"/>
              </a:rPr>
              <a:t>findFoafsFor</a:t>
            </a:r>
            <a:r>
              <a:rPr lang="en-US" sz="1600" dirty="0">
                <a:latin typeface="Courier"/>
                <a:cs typeface="Courier"/>
              </a:rPr>
              <a:t>(@</a:t>
            </a:r>
            <a:r>
              <a:rPr lang="en-US" sz="1600" dirty="0" err="1">
                <a:latin typeface="Courier"/>
                <a:cs typeface="Courier"/>
              </a:rPr>
              <a:t>PathParam</a:t>
            </a:r>
            <a:r>
              <a:rPr lang="en-US" sz="1600" dirty="0">
                <a:latin typeface="Courier"/>
                <a:cs typeface="Courier"/>
              </a:rPr>
              <a:t>("name") String name, </a:t>
            </a:r>
            <a:endParaRPr lang="en-US" sz="1600" dirty="0" smtClean="0">
              <a:latin typeface="Courier"/>
              <a:cs typeface="Courier"/>
            </a:endParaRPr>
          </a:p>
          <a:p>
            <a:pPr marL="0" indent="0">
              <a:buNone/>
            </a:pPr>
            <a:r>
              <a:rPr lang="en-US" sz="1600" dirty="0">
                <a:latin typeface="Courier"/>
                <a:cs typeface="Courier"/>
              </a:rPr>
              <a:t> </a:t>
            </a:r>
            <a:r>
              <a:rPr lang="en-US" sz="1600" dirty="0" smtClean="0">
                <a:latin typeface="Courier"/>
                <a:cs typeface="Courier"/>
              </a:rPr>
              <a:t>   </a:t>
            </a:r>
            <a:r>
              <a:rPr lang="en-US" sz="1600" b="1" dirty="0" smtClean="0">
                <a:latin typeface="Courier"/>
                <a:cs typeface="Courier"/>
              </a:rPr>
              <a:t>@</a:t>
            </a:r>
            <a:r>
              <a:rPr lang="en-US" sz="1600" b="1" dirty="0">
                <a:latin typeface="Courier"/>
                <a:cs typeface="Courier"/>
              </a:rPr>
              <a:t>Context </a:t>
            </a:r>
            <a:r>
              <a:rPr lang="en-US" sz="1600" b="1" dirty="0" err="1">
                <a:latin typeface="Courier"/>
                <a:cs typeface="Courier"/>
              </a:rPr>
              <a:t>GraphDatabaseService</a:t>
            </a:r>
            <a:r>
              <a:rPr lang="en-US" sz="1600" b="1" dirty="0">
                <a:latin typeface="Courier"/>
                <a:cs typeface="Courier"/>
              </a:rPr>
              <a:t> </a:t>
            </a:r>
            <a:r>
              <a:rPr lang="en-US" sz="1600" b="1" dirty="0" err="1">
                <a:latin typeface="Courier"/>
                <a:cs typeface="Courier"/>
              </a:rPr>
              <a:t>db</a:t>
            </a:r>
            <a:r>
              <a:rPr lang="en-US" sz="1600" dirty="0">
                <a:latin typeface="Courier"/>
                <a:cs typeface="Courier"/>
              </a:rPr>
              <a:t>){</a:t>
            </a:r>
          </a:p>
          <a:p>
            <a:pPr marL="0" indent="0">
              <a:buNone/>
            </a:pPr>
            <a:r>
              <a:rPr lang="en-US" sz="1600" dirty="0" smtClean="0">
                <a:latin typeface="Courier"/>
                <a:cs typeface="Courier"/>
              </a:rPr>
              <a:t>      List</a:t>
            </a:r>
            <a:r>
              <a:rPr lang="en-US" sz="1600" dirty="0">
                <a:latin typeface="Courier"/>
                <a:cs typeface="Courier"/>
              </a:rPr>
              <a:t>&lt;String&gt; </a:t>
            </a:r>
            <a:r>
              <a:rPr lang="en-US" sz="1600" dirty="0" err="1">
                <a:latin typeface="Courier"/>
                <a:cs typeface="Courier"/>
              </a:rPr>
              <a:t>foafs</a:t>
            </a:r>
            <a:r>
              <a:rPr lang="en-US" sz="1600" dirty="0">
                <a:latin typeface="Courier"/>
                <a:cs typeface="Courier"/>
              </a:rPr>
              <a:t> = new </a:t>
            </a:r>
            <a:r>
              <a:rPr lang="en-US" sz="1600" dirty="0" err="1">
                <a:latin typeface="Courier"/>
                <a:cs typeface="Courier"/>
              </a:rPr>
              <a:t>FriendOfAFriendSearch</a:t>
            </a:r>
            <a:r>
              <a:rPr lang="en-US" sz="1600" dirty="0">
                <a:latin typeface="Courier"/>
                <a:cs typeface="Courier"/>
              </a:rPr>
              <a:t>(</a:t>
            </a:r>
            <a:r>
              <a:rPr lang="en-US" sz="1600" dirty="0" err="1">
                <a:latin typeface="Courier"/>
                <a:cs typeface="Courier"/>
              </a:rPr>
              <a:t>db</a:t>
            </a:r>
            <a:r>
              <a:rPr lang="en-US" sz="1600" dirty="0" smtClean="0">
                <a:latin typeface="Courier"/>
                <a:cs typeface="Courier"/>
              </a:rPr>
              <a:t>)</a:t>
            </a:r>
          </a:p>
          <a:p>
            <a:pPr marL="0" indent="0">
              <a:buNone/>
            </a:pPr>
            <a:r>
              <a:rPr lang="en-US" sz="1600" dirty="0">
                <a:latin typeface="Courier"/>
                <a:cs typeface="Courier"/>
              </a:rPr>
              <a:t> </a:t>
            </a:r>
            <a:r>
              <a:rPr lang="en-US" sz="1600" dirty="0" smtClean="0">
                <a:latin typeface="Courier"/>
                <a:cs typeface="Courier"/>
              </a:rPr>
              <a:t>       .</a:t>
            </a:r>
            <a:r>
              <a:rPr lang="en-US" sz="1600" dirty="0" err="1">
                <a:latin typeface="Courier"/>
                <a:cs typeface="Courier"/>
              </a:rPr>
              <a:t>findFoafsFor</a:t>
            </a:r>
            <a:r>
              <a:rPr lang="en-US" sz="1600" dirty="0">
                <a:latin typeface="Courier"/>
                <a:cs typeface="Courier"/>
              </a:rPr>
              <a:t>(name);</a:t>
            </a:r>
          </a:p>
          <a:p>
            <a:pPr marL="0" indent="0">
              <a:buNone/>
            </a:pPr>
            <a:r>
              <a:rPr lang="en-US" sz="1600" dirty="0">
                <a:latin typeface="Courier"/>
                <a:cs typeface="Courier"/>
              </a:rPr>
              <a:t>	</a:t>
            </a:r>
            <a:r>
              <a:rPr lang="en-US" sz="1600" dirty="0" smtClean="0">
                <a:latin typeface="Courier"/>
                <a:cs typeface="Courier"/>
              </a:rPr>
              <a:t>  return </a:t>
            </a:r>
            <a:r>
              <a:rPr lang="en-US" sz="1600" dirty="0">
                <a:latin typeface="Courier"/>
                <a:cs typeface="Courier"/>
              </a:rPr>
              <a:t>new Friends(</a:t>
            </a:r>
            <a:r>
              <a:rPr lang="en-US" sz="1600" dirty="0" err="1">
                <a:latin typeface="Courier"/>
                <a:cs typeface="Courier"/>
              </a:rPr>
              <a:t>foafs</a:t>
            </a:r>
            <a:r>
              <a:rPr lang="en-US" sz="1600" dirty="0">
                <a:latin typeface="Courier"/>
                <a:cs typeface="Courier"/>
              </a:rPr>
              <a:t>);</a:t>
            </a:r>
          </a:p>
          <a:p>
            <a:pPr marL="0" indent="0">
              <a:buNone/>
            </a:pPr>
            <a:r>
              <a:rPr lang="en-US" sz="1600" dirty="0">
                <a:latin typeface="Courier"/>
                <a:cs typeface="Courier"/>
              </a:rPr>
              <a:t>	}</a:t>
            </a:r>
          </a:p>
          <a:p>
            <a:pPr marL="0" indent="0">
              <a:buNone/>
            </a:pPr>
            <a:r>
              <a:rPr lang="en-US" sz="1600" dirty="0">
                <a:latin typeface="Courier"/>
                <a:cs typeface="Courier"/>
              </a:rPr>
              <a:t>}</a:t>
            </a:r>
          </a:p>
        </p:txBody>
      </p:sp>
      <p:sp>
        <p:nvSpPr>
          <p:cNvPr id="6" name="Rectangular Callout 5"/>
          <p:cNvSpPr/>
          <p:nvPr/>
        </p:nvSpPr>
        <p:spPr>
          <a:xfrm>
            <a:off x="5532698" y="4397133"/>
            <a:ext cx="2840530" cy="919135"/>
          </a:xfrm>
          <a:prstGeom prst="wedgeRectCallout">
            <a:avLst>
              <a:gd name="adj1" fmla="val -59069"/>
              <a:gd name="adj2" fmla="val -15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instance using @Context</a:t>
            </a:r>
            <a:endParaRPr lang="en-US" dirty="0"/>
          </a:p>
        </p:txBody>
      </p:sp>
      <p:sp>
        <p:nvSpPr>
          <p:cNvPr id="2" name="TextBox 1"/>
          <p:cNvSpPr txBox="1"/>
          <p:nvPr/>
        </p:nvSpPr>
        <p:spPr>
          <a:xfrm>
            <a:off x="4411176" y="334233"/>
            <a:ext cx="4377758" cy="646331"/>
          </a:xfrm>
          <a:prstGeom prst="rect">
            <a:avLst/>
          </a:prstGeom>
          <a:noFill/>
        </p:spPr>
        <p:txBody>
          <a:bodyPr wrap="square" rtlCol="0">
            <a:spAutoFit/>
          </a:bodyPr>
          <a:lstStyle/>
          <a:p>
            <a:pPr algn="r"/>
            <a:r>
              <a:rPr lang="en-US" sz="3600" dirty="0" smtClean="0"/>
              <a:t>Unmanaged extension</a:t>
            </a:r>
            <a:endParaRPr lang="en-US" sz="3600" dirty="0"/>
          </a:p>
        </p:txBody>
      </p:sp>
      <p:sp>
        <p:nvSpPr>
          <p:cNvPr id="7" name="Rectangular Callout 6"/>
          <p:cNvSpPr/>
          <p:nvPr/>
        </p:nvSpPr>
        <p:spPr>
          <a:xfrm>
            <a:off x="2827859" y="5552224"/>
            <a:ext cx="2840530" cy="919135"/>
          </a:xfrm>
          <a:prstGeom prst="wedgeRectCallout">
            <a:avLst>
              <a:gd name="adj1" fmla="val -55539"/>
              <a:gd name="adj2" fmla="val -2120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 DTO</a:t>
            </a:r>
            <a:endParaRPr lang="en-US" dirty="0"/>
          </a:p>
        </p:txBody>
      </p:sp>
    </p:spTree>
    <p:extLst>
      <p:ext uri="{BB962C8B-B14F-4D97-AF65-F5344CB8AC3E}">
        <p14:creationId xmlns:p14="http://schemas.microsoft.com/office/powerpoint/2010/main" val="3850229513"/>
      </p:ext>
    </p:extLst>
  </p:cSld>
  <p:clrMapOvr>
    <a:masterClrMapping/>
  </p:clrMapOvr>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0761" y="246629"/>
            <a:ext cx="8726276" cy="4525963"/>
          </a:xfrm>
        </p:spPr>
        <p:txBody>
          <a:bodyPr>
            <a:noAutofit/>
          </a:bodyPr>
          <a:lstStyle/>
          <a:p>
            <a:pPr marL="0" indent="0">
              <a:buNone/>
            </a:pPr>
            <a:r>
              <a:rPr lang="en-US" sz="1400" dirty="0">
                <a:latin typeface="Courier"/>
                <a:cs typeface="Courier"/>
              </a:rPr>
              <a:t>private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@Before</a:t>
            </a:r>
          </a:p>
          <a:p>
            <a:pPr marL="0" indent="0">
              <a:buNone/>
            </a:pPr>
            <a:r>
              <a:rPr lang="en-US" sz="1400" dirty="0">
                <a:latin typeface="Courier"/>
                <a:cs typeface="Courier"/>
              </a:rPr>
              <a:t>public void </a:t>
            </a:r>
            <a:r>
              <a:rPr lang="en-US" sz="1400" dirty="0" err="1">
                <a:latin typeface="Courier"/>
                <a:cs typeface="Courier"/>
              </a:rPr>
              <a:t>setUp</a:t>
            </a:r>
            <a:r>
              <a:rPr lang="en-US" sz="1400" dirty="0">
                <a:latin typeface="Courier"/>
                <a:cs typeface="Courier"/>
              </a:rPr>
              <a:t>() throws </a:t>
            </a:r>
            <a:r>
              <a:rPr lang="en-US" sz="1400" dirty="0" err="1" smtClean="0">
                <a:latin typeface="Courier"/>
                <a:cs typeface="Courier"/>
              </a:rPr>
              <a:t>IOException</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a:t>
            </a:r>
            <a:r>
              <a:rPr lang="en-US" sz="1400" dirty="0">
                <a:latin typeface="Courier"/>
                <a:cs typeface="Courier"/>
              </a:rPr>
              <a:t> =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@After</a:t>
            </a:r>
          </a:p>
          <a:p>
            <a:pPr marL="0" indent="0">
              <a:buNone/>
            </a:pPr>
            <a:r>
              <a:rPr lang="en-US" sz="1400" dirty="0">
                <a:latin typeface="Courier"/>
                <a:cs typeface="Courier"/>
              </a:rPr>
              <a:t>public void </a:t>
            </a:r>
            <a:r>
              <a:rPr lang="en-US" sz="1400" dirty="0" err="1">
                <a:latin typeface="Courier"/>
                <a:cs typeface="Courier"/>
              </a:rPr>
              <a:t>tearDown</a:t>
            </a:r>
            <a:r>
              <a:rPr lang="en-US" sz="1400" dirty="0">
                <a:latin typeface="Courier"/>
                <a:cs typeface="Courier"/>
              </a:rPr>
              <a:t>(</a:t>
            </a:r>
            <a:r>
              <a:rPr lang="en-US" sz="1400" dirty="0" smtClean="0">
                <a:latin typeface="Courier"/>
                <a:cs typeface="Courier"/>
              </a:rPr>
              <a:t>){</a:t>
            </a:r>
            <a:endParaRPr lang="en-US" sz="1400" dirty="0">
              <a:latin typeface="Courier"/>
              <a:cs typeface="Courier"/>
            </a:endParaRPr>
          </a:p>
          <a:p>
            <a:pPr marL="0" indent="0">
              <a:buNone/>
            </a:pPr>
            <a:r>
              <a:rPr lang="en-US" sz="1400" dirty="0">
                <a:latin typeface="Courier"/>
                <a:cs typeface="Courier"/>
              </a:rPr>
              <a:t>    </a:t>
            </a:r>
            <a:r>
              <a:rPr lang="en-US" sz="1400" dirty="0" err="1">
                <a:latin typeface="Courier"/>
                <a:cs typeface="Courier"/>
              </a:rPr>
              <a:t>db.shutdown</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@Test</a:t>
            </a:r>
          </a:p>
          <a:p>
            <a:pPr marL="0" indent="0">
              <a:buNone/>
            </a:pPr>
            <a:r>
              <a:rPr lang="en-US" sz="1400" dirty="0">
                <a:latin typeface="Courier"/>
                <a:cs typeface="Courier"/>
              </a:rPr>
              <a:t>public void </a:t>
            </a:r>
            <a:r>
              <a:rPr lang="en-US" sz="1400" dirty="0" err="1">
                <a:latin typeface="Courier"/>
                <a:cs typeface="Courier"/>
              </a:rPr>
              <a:t>shouldFindFriendsOfAFriend</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FriendOfFriendsUnmanagedExtension</a:t>
            </a:r>
            <a:r>
              <a:rPr lang="en-US" sz="1400" dirty="0">
                <a:latin typeface="Courier"/>
                <a:cs typeface="Courier"/>
              </a:rPr>
              <a:t> extension = </a:t>
            </a:r>
            <a:endParaRPr lang="en-US" sz="1400" dirty="0" smtClean="0">
              <a:latin typeface="Courier"/>
              <a:cs typeface="Courier"/>
            </a:endParaRPr>
          </a:p>
          <a:p>
            <a:pPr marL="0" indent="0">
              <a:buNone/>
            </a:pPr>
            <a:r>
              <a:rPr lang="en-US" sz="1400" dirty="0">
                <a:latin typeface="Courier"/>
                <a:cs typeface="Courier"/>
              </a:rPr>
              <a:t> </a:t>
            </a:r>
            <a:r>
              <a:rPr lang="en-US" sz="1400" dirty="0" smtClean="0">
                <a:latin typeface="Courier"/>
                <a:cs typeface="Courier"/>
              </a:rPr>
              <a:t>     new </a:t>
            </a:r>
            <a:r>
              <a:rPr lang="en-US" sz="1400" dirty="0" err="1">
                <a:latin typeface="Courier"/>
                <a:cs typeface="Courier"/>
              </a:rPr>
              <a:t>FriendOfFriendsUnmanagedExtension</a:t>
            </a:r>
            <a:r>
              <a:rPr lang="en-US" sz="1400" dirty="0">
                <a:latin typeface="Courier"/>
                <a:cs typeface="Courier"/>
              </a:rPr>
              <a:t>();</a:t>
            </a:r>
          </a:p>
          <a:p>
            <a:pPr marL="0" indent="0">
              <a:buNone/>
            </a:pPr>
            <a:r>
              <a:rPr lang="en-US" sz="1400" dirty="0">
                <a:latin typeface="Courier"/>
                <a:cs typeface="Courier"/>
              </a:rPr>
              <a:t>    Friends friends = </a:t>
            </a:r>
            <a:r>
              <a:rPr lang="en-US" sz="1400" dirty="0" err="1">
                <a:latin typeface="Courier"/>
                <a:cs typeface="Courier"/>
              </a:rPr>
              <a:t>extension.findFoafsFor</a:t>
            </a:r>
            <a:r>
              <a:rPr lang="en-US" sz="1400" dirty="0">
                <a:latin typeface="Courier"/>
                <a:cs typeface="Courier"/>
              </a:rPr>
              <a:t>("</a:t>
            </a:r>
            <a:r>
              <a:rPr lang="en-US" sz="1400" dirty="0" err="1">
                <a:latin typeface="Courier"/>
                <a:cs typeface="Courier"/>
              </a:rPr>
              <a:t>ian</a:t>
            </a:r>
            <a:r>
              <a:rPr lang="en-US" sz="1400" dirty="0">
                <a:latin typeface="Courier"/>
                <a:cs typeface="Courier"/>
              </a:rPr>
              <a:t>", </a:t>
            </a:r>
            <a:r>
              <a:rPr lang="en-US" sz="1400" b="1" dirty="0" err="1">
                <a:latin typeface="Courier"/>
                <a:cs typeface="Courier"/>
              </a:rPr>
              <a:t>db</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assertThat</a:t>
            </a:r>
            <a:r>
              <a:rPr lang="en-US" sz="1400" dirty="0">
                <a:latin typeface="Courier"/>
                <a:cs typeface="Courier"/>
              </a:rPr>
              <a:t>(</a:t>
            </a:r>
            <a:r>
              <a:rPr lang="en-US" sz="1400" dirty="0" err="1">
                <a:latin typeface="Courier"/>
                <a:cs typeface="Courier"/>
              </a:rPr>
              <a:t>friends.getValue</a:t>
            </a:r>
            <a:r>
              <a:rPr lang="en-US" sz="1400" dirty="0">
                <a:latin typeface="Courier"/>
                <a:cs typeface="Courier"/>
              </a:rPr>
              <a:t>(), </a:t>
            </a:r>
            <a:r>
              <a:rPr lang="en-US" sz="1400" dirty="0" err="1">
                <a:latin typeface="Courier"/>
                <a:cs typeface="Courier"/>
              </a:rPr>
              <a:t>hasItems</a:t>
            </a:r>
            <a:r>
              <a:rPr lang="en-US" sz="1400" dirty="0">
                <a:latin typeface="Courier"/>
                <a:cs typeface="Courier"/>
              </a:rPr>
              <a:t>("</a:t>
            </a:r>
            <a:r>
              <a:rPr lang="en-US" sz="1400" dirty="0" err="1">
                <a:latin typeface="Courier"/>
                <a:cs typeface="Courier"/>
              </a:rPr>
              <a:t>emil</a:t>
            </a:r>
            <a:r>
              <a:rPr lang="en-US" sz="1400" dirty="0">
                <a:latin typeface="Courier"/>
                <a:cs typeface="Courier"/>
              </a:rPr>
              <a:t>", "peter", "</a:t>
            </a:r>
            <a:r>
              <a:rPr lang="en-US" sz="1400" dirty="0" err="1">
                <a:latin typeface="Courier"/>
                <a:cs typeface="Courier"/>
              </a:rPr>
              <a:t>michael</a:t>
            </a:r>
            <a:r>
              <a:rPr lang="en-US" sz="1400" dirty="0">
                <a:latin typeface="Courier"/>
                <a:cs typeface="Courier"/>
              </a:rPr>
              <a:t>"));</a:t>
            </a:r>
          </a:p>
          <a:p>
            <a:pPr marL="0" indent="0">
              <a:buNone/>
            </a:pPr>
            <a:r>
              <a:rPr lang="en-US" sz="1400" dirty="0">
                <a:latin typeface="Courier"/>
                <a:cs typeface="Courier"/>
              </a:rPr>
              <a:t>}</a:t>
            </a:r>
          </a:p>
          <a:p>
            <a:pPr marL="0" indent="0">
              <a:buNone/>
            </a:pPr>
            <a:endParaRPr lang="en-US" sz="1400" dirty="0">
              <a:latin typeface="Courier"/>
              <a:cs typeface="Courier"/>
            </a:endParaRPr>
          </a:p>
          <a:p>
            <a:pPr marL="0" indent="0">
              <a:buNone/>
            </a:pPr>
            <a:r>
              <a:rPr lang="en-US" sz="1400" dirty="0">
                <a:latin typeface="Courier"/>
                <a:cs typeface="Courier"/>
              </a:rPr>
              <a:t>private static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createDatabase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GraphDatabaseService</a:t>
            </a:r>
            <a:r>
              <a:rPr lang="en-US" sz="1400" dirty="0">
                <a:latin typeface="Courier"/>
                <a:cs typeface="Courier"/>
              </a:rPr>
              <a:t> </a:t>
            </a:r>
            <a:r>
              <a:rPr lang="en-US" sz="1400" dirty="0" err="1">
                <a:latin typeface="Courier"/>
                <a:cs typeface="Courier"/>
              </a:rPr>
              <a:t>db</a:t>
            </a:r>
            <a:r>
              <a:rPr lang="en-US" sz="1400" dirty="0">
                <a:latin typeface="Courier"/>
                <a:cs typeface="Courier"/>
              </a:rPr>
              <a:t> = new </a:t>
            </a:r>
            <a:r>
              <a:rPr lang="en-US" sz="1400" dirty="0" err="1">
                <a:latin typeface="Courier"/>
                <a:cs typeface="Courier"/>
              </a:rPr>
              <a:t>ImpermanentGraphDatabase</a:t>
            </a:r>
            <a:r>
              <a:rPr lang="en-US" sz="1400" dirty="0">
                <a:latin typeface="Courier"/>
                <a:cs typeface="Courier"/>
              </a:rPr>
              <a:t>();</a:t>
            </a:r>
          </a:p>
          <a:p>
            <a:pPr marL="0" indent="0">
              <a:buNone/>
            </a:pPr>
            <a:r>
              <a:rPr lang="en-US" sz="1400" dirty="0">
                <a:latin typeface="Courier"/>
                <a:cs typeface="Courier"/>
              </a:rPr>
              <a:t>    </a:t>
            </a:r>
            <a:r>
              <a:rPr lang="en-US" sz="1400" dirty="0" err="1">
                <a:latin typeface="Courier"/>
                <a:cs typeface="Courier"/>
              </a:rPr>
              <a:t>SampleData.populate</a:t>
            </a:r>
            <a:r>
              <a:rPr lang="en-US" sz="1400" dirty="0">
                <a:latin typeface="Courier"/>
                <a:cs typeface="Courier"/>
              </a:rPr>
              <a:t>((</a:t>
            </a:r>
            <a:r>
              <a:rPr lang="en-US" sz="1400" dirty="0" err="1">
                <a:latin typeface="Courier"/>
                <a:cs typeface="Courier"/>
              </a:rPr>
              <a:t>AbstractGraphDatabase</a:t>
            </a:r>
            <a:r>
              <a:rPr lang="en-US" sz="1400" dirty="0">
                <a:latin typeface="Courier"/>
                <a:cs typeface="Courier"/>
              </a:rPr>
              <a:t>)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    return </a:t>
            </a:r>
            <a:r>
              <a:rPr lang="en-US" sz="1400" dirty="0" err="1">
                <a:latin typeface="Courier"/>
                <a:cs typeface="Courier"/>
              </a:rPr>
              <a:t>db</a:t>
            </a:r>
            <a:r>
              <a:rPr lang="en-US" sz="1400" dirty="0">
                <a:latin typeface="Courier"/>
                <a:cs typeface="Courier"/>
              </a:rPr>
              <a:t>;</a:t>
            </a:r>
          </a:p>
          <a:p>
            <a:pPr marL="0" indent="0">
              <a:buNone/>
            </a:pPr>
            <a:r>
              <a:rPr lang="en-US" sz="1400" dirty="0">
                <a:latin typeface="Courier"/>
                <a:cs typeface="Courier"/>
              </a:rPr>
              <a:t>}</a:t>
            </a:r>
          </a:p>
        </p:txBody>
      </p:sp>
      <p:sp>
        <p:nvSpPr>
          <p:cNvPr id="2" name="TextBox 1"/>
          <p:cNvSpPr txBox="1"/>
          <p:nvPr/>
        </p:nvSpPr>
        <p:spPr>
          <a:xfrm>
            <a:off x="1904826" y="334233"/>
            <a:ext cx="6884109" cy="646331"/>
          </a:xfrm>
          <a:prstGeom prst="rect">
            <a:avLst/>
          </a:prstGeom>
          <a:noFill/>
        </p:spPr>
        <p:txBody>
          <a:bodyPr wrap="square" rtlCol="0">
            <a:spAutoFit/>
          </a:bodyPr>
          <a:lstStyle/>
          <a:p>
            <a:pPr algn="r"/>
            <a:r>
              <a:rPr lang="en-US" sz="3600" dirty="0" smtClean="0"/>
              <a:t>Unit testing an extension</a:t>
            </a:r>
            <a:endParaRPr lang="en-US" sz="3600" dirty="0"/>
          </a:p>
        </p:txBody>
      </p:sp>
      <p:sp>
        <p:nvSpPr>
          <p:cNvPr id="8" name="Rectangular Callout 7"/>
          <p:cNvSpPr/>
          <p:nvPr/>
        </p:nvSpPr>
        <p:spPr>
          <a:xfrm>
            <a:off x="5800042" y="2241342"/>
            <a:ext cx="2840530" cy="919135"/>
          </a:xfrm>
          <a:prstGeom prst="wedgeRectCallout">
            <a:avLst>
              <a:gd name="adj1" fmla="val -40245"/>
              <a:gd name="adj2" fmla="val 1715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Inject graph database into method</a:t>
            </a:r>
            <a:endParaRPr lang="en-US" dirty="0"/>
          </a:p>
        </p:txBody>
      </p:sp>
    </p:spTree>
    <p:extLst>
      <p:ext uri="{BB962C8B-B14F-4D97-AF65-F5344CB8AC3E}">
        <p14:creationId xmlns:p14="http://schemas.microsoft.com/office/powerpoint/2010/main" val="1784928350"/>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Data </a:t>
            </a:r>
            <a:r>
              <a:rPr lang="en-US" dirty="0" err="1" smtClean="0"/>
              <a:t>modelling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2623945"/>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modelling</a:t>
            </a:r>
            <a:endParaRPr lang="en-US" dirty="0"/>
          </a:p>
        </p:txBody>
      </p:sp>
      <p:sp>
        <p:nvSpPr>
          <p:cNvPr id="3" name="Content Placeholder 2"/>
          <p:cNvSpPr>
            <a:spLocks noGrp="1"/>
          </p:cNvSpPr>
          <p:nvPr>
            <p:ph idx="1"/>
          </p:nvPr>
        </p:nvSpPr>
        <p:spPr/>
        <p:txBody>
          <a:bodyPr/>
          <a:lstStyle/>
          <a:p>
            <a:r>
              <a:rPr lang="en-US" dirty="0" smtClean="0"/>
              <a:t>Nodes</a:t>
            </a:r>
          </a:p>
          <a:p>
            <a:pPr lvl="1"/>
            <a:r>
              <a:rPr lang="en-US" dirty="0" smtClean="0"/>
              <a:t>Describe entities</a:t>
            </a:r>
          </a:p>
          <a:p>
            <a:pPr lvl="2"/>
            <a:r>
              <a:rPr lang="en-US" dirty="0" smtClean="0"/>
              <a:t>Anything with its own identity</a:t>
            </a:r>
          </a:p>
          <a:p>
            <a:pPr lvl="2"/>
            <a:r>
              <a:rPr lang="en-US" dirty="0" smtClean="0"/>
              <a:t>‘Complex’ value types – e.g. addresses</a:t>
            </a:r>
          </a:p>
          <a:p>
            <a:r>
              <a:rPr lang="en-US" dirty="0" smtClean="0"/>
              <a:t>Relationships</a:t>
            </a:r>
          </a:p>
          <a:p>
            <a:pPr lvl="1"/>
            <a:r>
              <a:rPr lang="en-US" dirty="0" smtClean="0"/>
              <a:t>Describe how one thing is related to another</a:t>
            </a:r>
          </a:p>
          <a:p>
            <a:pPr lvl="2"/>
            <a:r>
              <a:rPr lang="en-US" dirty="0" smtClean="0"/>
              <a:t>Including relationships in time/space</a:t>
            </a:r>
            <a:endParaRPr lang="en-US" dirty="0"/>
          </a:p>
        </p:txBody>
      </p:sp>
    </p:spTree>
    <p:extLst>
      <p:ext uri="{BB962C8B-B14F-4D97-AF65-F5344CB8AC3E}">
        <p14:creationId xmlns:p14="http://schemas.microsoft.com/office/powerpoint/2010/main" val="1071199807"/>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a:xfrm>
            <a:off x="457200" y="1600200"/>
            <a:ext cx="8465406" cy="4525963"/>
          </a:xfrm>
        </p:spPr>
        <p:txBody>
          <a:bodyPr/>
          <a:lstStyle/>
          <a:p>
            <a:pPr marL="0" indent="0">
              <a:buNone/>
            </a:pPr>
            <a:r>
              <a:rPr lang="en-US" dirty="0" smtClean="0"/>
              <a:t>Model actions as their product or output:</a:t>
            </a:r>
          </a:p>
          <a:p>
            <a:endParaRPr lang="en-US" dirty="0" smtClean="0"/>
          </a:p>
          <a:p>
            <a:pPr marL="57150" indent="0">
              <a:buNone/>
            </a:pPr>
            <a:r>
              <a:rPr lang="en-US" sz="2800" dirty="0" smtClean="0">
                <a:latin typeface="Courier"/>
                <a:cs typeface="Courier"/>
              </a:rPr>
              <a:t>(Ian)-[:SENT]-&gt;</a:t>
            </a:r>
            <a:r>
              <a:rPr lang="en-US" sz="2800" b="1" dirty="0" smtClean="0">
                <a:latin typeface="Courier"/>
                <a:cs typeface="Courier"/>
              </a:rPr>
              <a:t>(email)</a:t>
            </a:r>
            <a:r>
              <a:rPr lang="en-US" sz="2800" dirty="0" smtClean="0">
                <a:latin typeface="Courier"/>
                <a:cs typeface="Courier"/>
              </a:rPr>
              <a:t>-[:TO]-&gt;(Jim)</a:t>
            </a:r>
          </a:p>
          <a:p>
            <a:pPr marL="57150" indent="0" algn="ctr">
              <a:buNone/>
            </a:pPr>
            <a:r>
              <a:rPr lang="en-US" sz="2800" dirty="0" smtClean="0"/>
              <a:t>NOT </a:t>
            </a:r>
          </a:p>
          <a:p>
            <a:pPr marL="57150" indent="0">
              <a:buNone/>
            </a:pPr>
            <a:r>
              <a:rPr lang="en-US" sz="2800" dirty="0" smtClean="0">
                <a:latin typeface="Courier"/>
                <a:cs typeface="Courier"/>
              </a:rPr>
              <a:t>(Ian)-[:EMAILED]-&gt;(Jim)</a:t>
            </a:r>
            <a:endParaRPr lang="en-US" sz="2800" dirty="0">
              <a:latin typeface="Courier"/>
              <a:cs typeface="Courier"/>
            </a:endParaRPr>
          </a:p>
        </p:txBody>
      </p:sp>
    </p:spTree>
    <p:extLst>
      <p:ext uri="{BB962C8B-B14F-4D97-AF65-F5344CB8AC3E}">
        <p14:creationId xmlns:p14="http://schemas.microsoft.com/office/powerpoint/2010/main" val="1143020218"/>
      </p:ext>
    </p:extLst>
  </p:cSld>
  <p:clrMapOvr>
    <a:masterClrMapping/>
  </p:clrMapOvr>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Entities are easily extended</a:t>
            </a:r>
            <a:endParaRPr lang="en-US" dirty="0"/>
          </a:p>
        </p:txBody>
      </p:sp>
      <p:sp>
        <p:nvSpPr>
          <p:cNvPr id="3" name="Content Placeholder 2"/>
          <p:cNvSpPr>
            <a:spLocks noGrp="1"/>
          </p:cNvSpPr>
          <p:nvPr>
            <p:ph idx="1"/>
          </p:nvPr>
        </p:nvSpPr>
        <p:spPr>
          <a:xfrm>
            <a:off x="250635" y="1600200"/>
            <a:ext cx="8755516" cy="4525963"/>
          </a:xfrm>
        </p:spPr>
        <p:txBody>
          <a:bodyPr>
            <a:normAutofit/>
          </a:bodyPr>
          <a:lstStyle/>
          <a:p>
            <a:pPr marL="0" indent="0">
              <a:buNone/>
            </a:pPr>
            <a:r>
              <a:rPr lang="en-US" sz="2800" dirty="0">
                <a:latin typeface="Courier"/>
                <a:cs typeface="Courier"/>
              </a:rPr>
              <a:t>(Ian)-[:SENT]-&gt;(email)-[:TO]-&gt;(Jim</a:t>
            </a:r>
            <a:r>
              <a:rPr lang="en-US" sz="2800" dirty="0" smtClean="0">
                <a:latin typeface="Courier"/>
                <a:cs typeface="Courier"/>
              </a:rPr>
              <a:t>),</a:t>
            </a:r>
          </a:p>
          <a:p>
            <a:pPr marL="0" indent="0">
              <a:buNone/>
            </a:pPr>
            <a:r>
              <a:rPr lang="en-US" sz="2800" dirty="0" smtClean="0">
                <a:latin typeface="Courier"/>
                <a:cs typeface="Courier"/>
              </a:rPr>
              <a:t>(email)-[:CC]-&gt;(Alistair),</a:t>
            </a:r>
          </a:p>
          <a:p>
            <a:pPr marL="0" indent="0">
              <a:buNone/>
            </a:pPr>
            <a:r>
              <a:rPr lang="en-US" sz="2800" dirty="0" smtClean="0">
                <a:latin typeface="Courier"/>
                <a:cs typeface="Courier"/>
              </a:rPr>
              <a:t>(email)-[:HAS_ATTACHMENT]-&gt;(attachment)</a:t>
            </a:r>
          </a:p>
          <a:p>
            <a:pPr marL="0" indent="0">
              <a:buNone/>
            </a:pPr>
            <a:endParaRPr lang="en-US" sz="2800" dirty="0">
              <a:latin typeface="Courier"/>
              <a:cs typeface="Courier"/>
            </a:endParaRPr>
          </a:p>
          <a:p>
            <a:pPr marL="0" indent="0">
              <a:buNone/>
            </a:pPr>
            <a:r>
              <a:rPr lang="en-US" sz="2800" dirty="0" smtClean="0">
                <a:latin typeface="Courier"/>
                <a:cs typeface="Courier"/>
              </a:rPr>
              <a:t>(Ian)-[:WROTE]-&gt;(review)-[:OF]-&gt;(movie),</a:t>
            </a:r>
          </a:p>
          <a:p>
            <a:pPr marL="0" indent="0">
              <a:buNone/>
            </a:pPr>
            <a:r>
              <a:rPr lang="en-US" sz="2800" dirty="0" smtClean="0">
                <a:latin typeface="Courier"/>
                <a:cs typeface="Courier"/>
              </a:rPr>
              <a:t>(review)-[:PUBLISHED_AT]-&gt;(Amazon)</a:t>
            </a:r>
            <a:endParaRPr lang="en-US" sz="2800" dirty="0">
              <a:latin typeface="Courier"/>
              <a:cs typeface="Courier"/>
            </a:endParaRPr>
          </a:p>
          <a:p>
            <a:pPr marL="0" indent="0">
              <a:buNone/>
            </a:pPr>
            <a:endParaRPr lang="en-US" sz="2800" dirty="0"/>
          </a:p>
        </p:txBody>
      </p:sp>
    </p:spTree>
    <p:extLst>
      <p:ext uri="{BB962C8B-B14F-4D97-AF65-F5344CB8AC3E}">
        <p14:creationId xmlns:p14="http://schemas.microsoft.com/office/powerpoint/2010/main" val="2036593524"/>
      </p:ext>
    </p:extLst>
  </p:cSld>
  <p:clrMapOvr>
    <a:masterClrMapping/>
  </p:clrMapOvr>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a:xfrm>
            <a:off x="457199" y="1600200"/>
            <a:ext cx="8348443" cy="4525963"/>
          </a:xfrm>
        </p:spPr>
        <p:txBody>
          <a:bodyPr/>
          <a:lstStyle/>
          <a:p>
            <a:pPr marL="0" indent="0">
              <a:buNone/>
            </a:pPr>
            <a:r>
              <a:rPr lang="en-US" dirty="0" smtClean="0"/>
              <a:t>Use </a:t>
            </a:r>
            <a:r>
              <a:rPr lang="en-US" dirty="0" smtClean="0">
                <a:latin typeface="Courier"/>
                <a:cs typeface="Courier"/>
              </a:rPr>
              <a:t>HAS_A_XXX</a:t>
            </a:r>
            <a:r>
              <a:rPr lang="en-US" dirty="0" smtClean="0"/>
              <a:t> and </a:t>
            </a:r>
            <a:r>
              <a:rPr lang="en-US" dirty="0" smtClean="0">
                <a:latin typeface="Courier"/>
                <a:cs typeface="Courier"/>
              </a:rPr>
              <a:t>BELONGS_TO_XXX</a:t>
            </a:r>
            <a:r>
              <a:rPr lang="en-US" dirty="0" smtClean="0"/>
              <a:t> relationships (or similar):</a:t>
            </a:r>
          </a:p>
          <a:p>
            <a:pPr marL="0" indent="0">
              <a:buNone/>
            </a:pPr>
            <a:endParaRPr lang="en-US" dirty="0"/>
          </a:p>
          <a:p>
            <a:pPr marL="0" indent="0">
              <a:buNone/>
            </a:pPr>
            <a:r>
              <a:rPr lang="en-US" sz="2800" dirty="0" smtClean="0">
                <a:latin typeface="Courier"/>
                <a:cs typeface="Courier"/>
              </a:rPr>
              <a:t>(Neo)&lt;-[:BELONGS_TO_COMPANY]-(Ian),</a:t>
            </a:r>
          </a:p>
          <a:p>
            <a:pPr marL="0" indent="0">
              <a:buNone/>
            </a:pPr>
            <a:r>
              <a:rPr lang="en-US" sz="2800" dirty="0" smtClean="0">
                <a:latin typeface="Courier"/>
                <a:cs typeface="Courier"/>
              </a:rPr>
              <a:t>(Ian)-[:HAS_A_HOME_ADDRESS]-&gt;(address)</a:t>
            </a:r>
          </a:p>
          <a:p>
            <a:pPr marL="0" indent="0">
              <a:buNone/>
            </a:pPr>
            <a:endParaRPr lang="en-US" dirty="0"/>
          </a:p>
        </p:txBody>
      </p:sp>
    </p:spTree>
    <p:extLst>
      <p:ext uri="{BB962C8B-B14F-4D97-AF65-F5344CB8AC3E}">
        <p14:creationId xmlns:p14="http://schemas.microsoft.com/office/powerpoint/2010/main" val="1946828577"/>
      </p:ext>
    </p:extLst>
  </p:cSld>
  <p:clrMapOvr>
    <a:masterClrMapping/>
  </p:clrMapOvr>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specific</a:t>
            </a:r>
            <a:endParaRPr lang="en-US" dirty="0"/>
          </a:p>
        </p:txBody>
      </p:sp>
      <p:sp>
        <p:nvSpPr>
          <p:cNvPr id="3" name="Content Placeholder 2"/>
          <p:cNvSpPr>
            <a:spLocks noGrp="1"/>
          </p:cNvSpPr>
          <p:nvPr>
            <p:ph idx="1"/>
          </p:nvPr>
        </p:nvSpPr>
        <p:spPr>
          <a:xfrm>
            <a:off x="457199" y="1600200"/>
            <a:ext cx="8448697" cy="4525963"/>
          </a:xfrm>
        </p:spPr>
        <p:txBody>
          <a:bodyPr/>
          <a:lstStyle/>
          <a:p>
            <a:pPr marL="0" indent="0">
              <a:buNone/>
            </a:pPr>
            <a:r>
              <a:rPr lang="en-US" dirty="0" smtClean="0"/>
              <a:t>Avoid loading properties in traversals/matches. Prefer</a:t>
            </a:r>
            <a:endParaRPr lang="en-US" dirty="0"/>
          </a:p>
          <a:p>
            <a:pPr marL="0" indent="0">
              <a:buNone/>
            </a:pPr>
            <a:r>
              <a:rPr lang="en-US" sz="2800" dirty="0" smtClean="0">
                <a:latin typeface="Courier"/>
                <a:cs typeface="Courier"/>
              </a:rPr>
              <a:t>[:HAS_HOME_ADDRESS]</a:t>
            </a:r>
          </a:p>
          <a:p>
            <a:pPr marL="0" indent="0">
              <a:buNone/>
            </a:pPr>
            <a:r>
              <a:rPr lang="en-US" dirty="0" smtClean="0"/>
              <a:t>over </a:t>
            </a:r>
          </a:p>
          <a:p>
            <a:pPr marL="0" indent="0">
              <a:buNone/>
            </a:pPr>
            <a:r>
              <a:rPr lang="en-US" sz="2800" dirty="0" smtClean="0">
                <a:latin typeface="Courier"/>
                <a:cs typeface="Courier"/>
              </a:rPr>
              <a:t>[</a:t>
            </a:r>
            <a:r>
              <a:rPr lang="en-US" sz="2800" dirty="0" err="1" smtClean="0">
                <a:latin typeface="Courier"/>
                <a:cs typeface="Courier"/>
              </a:rPr>
              <a:t>r:HAS_ADDRESS</a:t>
            </a:r>
            <a:r>
              <a:rPr lang="en-US" sz="2800" dirty="0" smtClean="0">
                <a:latin typeface="Courier"/>
                <a:cs typeface="Courier"/>
              </a:rPr>
              <a:t> WHERE </a:t>
            </a:r>
            <a:r>
              <a:rPr lang="en-US" sz="2800" dirty="0" err="1" smtClean="0">
                <a:latin typeface="Courier"/>
                <a:cs typeface="Courier"/>
              </a:rPr>
              <a:t>r.type</a:t>
            </a:r>
            <a:r>
              <a:rPr lang="en-US" sz="2800" dirty="0" smtClean="0">
                <a:latin typeface="Courier"/>
                <a:cs typeface="Courier"/>
              </a:rPr>
              <a:t> = ‘Home’]</a:t>
            </a:r>
          </a:p>
          <a:p>
            <a:pPr marL="0" indent="0">
              <a:buNone/>
            </a:pPr>
            <a:endParaRPr lang="en-US" sz="2800" dirty="0">
              <a:latin typeface="Courier"/>
              <a:cs typeface="Courier"/>
            </a:endParaRPr>
          </a:p>
          <a:p>
            <a:pPr marL="0" indent="0">
              <a:buNone/>
            </a:pPr>
            <a:r>
              <a:rPr lang="en-US" dirty="0" smtClean="0">
                <a:cs typeface="Courier"/>
              </a:rPr>
              <a:t>Neo4j supports 32,000 different relationship types</a:t>
            </a:r>
            <a:endParaRPr lang="en-US" dirty="0">
              <a:cs typeface="Courier"/>
            </a:endParaRPr>
          </a:p>
        </p:txBody>
      </p:sp>
    </p:spTree>
    <p:extLst>
      <p:ext uri="{BB962C8B-B14F-4D97-AF65-F5344CB8AC3E}">
        <p14:creationId xmlns:p14="http://schemas.microsoft.com/office/powerpoint/2010/main" val="331253329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a:t>
            </a:r>
            <a:endParaRPr lang="en-US" dirty="0"/>
          </a:p>
        </p:txBody>
      </p:sp>
      <p:sp>
        <p:nvSpPr>
          <p:cNvPr id="3" name="Content Placeholder 2"/>
          <p:cNvSpPr>
            <a:spLocks noGrp="1"/>
          </p:cNvSpPr>
          <p:nvPr>
            <p:ph idx="1"/>
          </p:nvPr>
        </p:nvSpPr>
        <p:spPr>
          <a:xfrm>
            <a:off x="457200" y="1600200"/>
            <a:ext cx="8109527" cy="4525963"/>
          </a:xfrm>
        </p:spPr>
        <p:txBody>
          <a:bodyPr>
            <a:normAutofit/>
          </a:bodyPr>
          <a:lstStyle/>
          <a:p>
            <a:r>
              <a:rPr lang="en-US" dirty="0"/>
              <a:t>Strengths</a:t>
            </a:r>
          </a:p>
          <a:p>
            <a:pPr lvl="1"/>
            <a:r>
              <a:rPr lang="en-US" dirty="0" smtClean="0"/>
              <a:t>Powerful data model</a:t>
            </a:r>
          </a:p>
          <a:p>
            <a:pPr lvl="1"/>
            <a:r>
              <a:rPr lang="en-US" dirty="0" smtClean="0"/>
              <a:t>Fast</a:t>
            </a:r>
          </a:p>
          <a:p>
            <a:pPr lvl="2"/>
            <a:r>
              <a:rPr lang="en-US" dirty="0" smtClean="0"/>
              <a:t>For connected data, can be many orders of magnitude faster than RDBMS</a:t>
            </a:r>
          </a:p>
          <a:p>
            <a:r>
              <a:rPr lang="en-US" dirty="0" smtClean="0"/>
              <a:t>Weaknesses</a:t>
            </a:r>
            <a:r>
              <a:rPr lang="en-US" dirty="0"/>
              <a:t>:</a:t>
            </a:r>
          </a:p>
          <a:p>
            <a:pPr lvl="1"/>
            <a:r>
              <a:rPr lang="en-US" dirty="0" err="1" smtClean="0"/>
              <a:t>Sharding</a:t>
            </a:r>
            <a:endParaRPr lang="en-US" dirty="0" smtClean="0"/>
          </a:p>
          <a:p>
            <a:pPr lvl="2"/>
            <a:r>
              <a:rPr lang="en-US" dirty="0" smtClean="0"/>
              <a:t>Though they </a:t>
            </a:r>
            <a:r>
              <a:rPr lang="en-US" i="1" dirty="0" smtClean="0"/>
              <a:t>can</a:t>
            </a:r>
            <a:r>
              <a:rPr lang="en-US" dirty="0" smtClean="0"/>
              <a:t> scale reasonably well</a:t>
            </a:r>
          </a:p>
          <a:p>
            <a:pPr lvl="2"/>
            <a:r>
              <a:rPr lang="en-US" dirty="0" smtClean="0"/>
              <a:t>And for some domains you can shard too!</a:t>
            </a:r>
          </a:p>
        </p:txBody>
      </p:sp>
    </p:spTree>
    <p:extLst>
      <p:ext uri="{BB962C8B-B14F-4D97-AF65-F5344CB8AC3E}">
        <p14:creationId xmlns:p14="http://schemas.microsoft.com/office/powerpoint/2010/main" val="3639470550"/>
      </p:ext>
    </p:extLst>
  </p:cSld>
  <p:clrMapOvr>
    <a:masterClrMapping/>
  </p:clrMapOvr>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Properties</a:t>
            </a:r>
            <a:endParaRPr lang="en-US" dirty="0"/>
          </a:p>
        </p:txBody>
      </p:sp>
      <p:sp>
        <p:nvSpPr>
          <p:cNvPr id="3" name="Content Placeholder 2"/>
          <p:cNvSpPr>
            <a:spLocks noGrp="1"/>
          </p:cNvSpPr>
          <p:nvPr>
            <p:ph idx="1"/>
          </p:nvPr>
        </p:nvSpPr>
        <p:spPr/>
        <p:txBody>
          <a:bodyPr/>
          <a:lstStyle/>
          <a:p>
            <a:pPr marL="0" indent="0">
              <a:buNone/>
            </a:pPr>
            <a:r>
              <a:rPr lang="en-US" dirty="0" smtClean="0"/>
              <a:t>Use for weighted graph algorithms</a:t>
            </a:r>
            <a:endParaRPr lang="en-US" dirty="0"/>
          </a:p>
        </p:txBody>
      </p:sp>
      <p:pic>
        <p:nvPicPr>
          <p:cNvPr id="4" name="Picture 3" descr="ro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85" y="2390377"/>
            <a:ext cx="7101325" cy="4255045"/>
          </a:xfrm>
          <a:prstGeom prst="rect">
            <a:avLst/>
          </a:prstGeom>
        </p:spPr>
      </p:pic>
    </p:spTree>
    <p:extLst>
      <p:ext uri="{BB962C8B-B14F-4D97-AF65-F5344CB8AC3E}">
        <p14:creationId xmlns:p14="http://schemas.microsoft.com/office/powerpoint/2010/main" val="712682415"/>
      </p:ext>
    </p:extLst>
  </p:cSld>
  <p:clrMapOvr>
    <a:masterClrMapping/>
  </p:clrMapOvr>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or Node?</a:t>
            </a:r>
            <a:endParaRPr lang="en-US" dirty="0"/>
          </a:p>
        </p:txBody>
      </p:sp>
      <p:sp>
        <p:nvSpPr>
          <p:cNvPr id="3" name="Content Placeholder 2"/>
          <p:cNvSpPr>
            <a:spLocks noGrp="1"/>
          </p:cNvSpPr>
          <p:nvPr>
            <p:ph idx="1"/>
          </p:nvPr>
        </p:nvSpPr>
        <p:spPr/>
        <p:txBody>
          <a:bodyPr/>
          <a:lstStyle/>
          <a:p>
            <a:r>
              <a:rPr lang="en-US" dirty="0" smtClean="0"/>
              <a:t>Is ‘Route’ a relationship or a node?</a:t>
            </a:r>
          </a:p>
          <a:p>
            <a:pPr lvl="1"/>
            <a:r>
              <a:rPr lang="en-US" dirty="0" smtClean="0"/>
              <a:t>If it simply describes how 2 things (e.g. places) are related, it’s a relationship</a:t>
            </a:r>
          </a:p>
          <a:p>
            <a:pPr lvl="1"/>
            <a:r>
              <a:rPr lang="en-US" dirty="0" smtClean="0"/>
              <a:t>If it is important as a thing in itself (associated, for example, with the companies maintaining or tolling it), then model it as a node</a:t>
            </a:r>
            <a:endParaRPr lang="en-US" dirty="0"/>
          </a:p>
        </p:txBody>
      </p:sp>
    </p:spTree>
    <p:extLst>
      <p:ext uri="{BB962C8B-B14F-4D97-AF65-F5344CB8AC3E}">
        <p14:creationId xmlns:p14="http://schemas.microsoft.com/office/powerpoint/2010/main" val="724432724"/>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(name=‘Ian’)</a:t>
            </a:r>
          </a:p>
          <a:p>
            <a:pPr marL="0" indent="0">
              <a:buNone/>
            </a:pPr>
            <a:r>
              <a:rPr lang="en-US" sz="1800" dirty="0" smtClean="0">
                <a:latin typeface="Courier"/>
                <a:cs typeface="Courier"/>
              </a:rPr>
              <a:t>match (</a:t>
            </a:r>
            <a:r>
              <a:rPr lang="en-US" sz="1800" dirty="0" err="1" smtClean="0">
                <a:latin typeface="Courier"/>
                <a:cs typeface="Courier"/>
              </a:rPr>
              <a:t>ian</a:t>
            </a:r>
            <a:r>
              <a:rPr lang="en-US" sz="1800" dirty="0" smtClean="0">
                <a:latin typeface="Courier"/>
                <a:cs typeface="Courier"/>
              </a:rPr>
              <a:t>)-[:HAS_INTEREST]-&gt;(interest)</a:t>
            </a:r>
          </a:p>
          <a:p>
            <a:pPr marL="0" indent="0">
              <a:buNone/>
            </a:pPr>
            <a:r>
              <a:rPr lang="en-US" sz="1800" dirty="0" smtClean="0">
                <a:latin typeface="Courier"/>
                <a:cs typeface="Courier"/>
              </a:rPr>
              <a:t>return interest</a:t>
            </a:r>
            <a:endParaRPr lang="en-US" sz="1800" dirty="0">
              <a:latin typeface="Courier"/>
              <a:cs typeface="Courier"/>
            </a:endParaRPr>
          </a:p>
        </p:txBody>
      </p:sp>
      <p:pic>
        <p:nvPicPr>
          <p:cNvPr id="4" name="Picture 3" descr="Traversa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95" y="2527396"/>
            <a:ext cx="6741716" cy="3959743"/>
          </a:xfrm>
          <a:prstGeom prst="rect">
            <a:avLst/>
          </a:prstGeom>
        </p:spPr>
      </p:pic>
    </p:spTree>
    <p:extLst>
      <p:ext uri="{BB962C8B-B14F-4D97-AF65-F5344CB8AC3E}">
        <p14:creationId xmlns:p14="http://schemas.microsoft.com/office/powerpoint/2010/main" val="1336117794"/>
      </p:ext>
    </p:extLst>
  </p:cSld>
  <p:clrMapOvr>
    <a:masterClrMapping/>
  </p:clrMapOvr>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Non-Breaking Changes – Adding New Relationships</a:t>
            </a:r>
            <a:endParaRPr lang="en-US" dirty="0"/>
          </a:p>
        </p:txBody>
      </p:sp>
      <p:sp>
        <p:nvSpPr>
          <p:cNvPr id="3" name="Content Placeholder 2"/>
          <p:cNvSpPr>
            <a:spLocks noGrp="1"/>
          </p:cNvSpPr>
          <p:nvPr>
            <p:ph idx="1"/>
          </p:nvPr>
        </p:nvSpPr>
        <p:spPr/>
        <p:txBody>
          <a:bodyPr>
            <a:normAutofit/>
          </a:bodyPr>
          <a:lstStyle/>
          <a:p>
            <a:pPr marL="0" indent="0">
              <a:buNone/>
            </a:pPr>
            <a:r>
              <a:rPr lang="en-US" sz="1800" b="1" dirty="0" smtClean="0">
                <a:solidFill>
                  <a:srgbClr val="008000"/>
                </a:solidFill>
                <a:latin typeface="Courier"/>
                <a:cs typeface="Courier"/>
              </a:rPr>
              <a:t>start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a:t>
            </a:r>
            <a:r>
              <a:rPr lang="en-US" sz="1800" b="1" dirty="0" err="1" smtClean="0">
                <a:solidFill>
                  <a:srgbClr val="008000"/>
                </a:solidFill>
                <a:latin typeface="Courier"/>
                <a:cs typeface="Courier"/>
              </a:rPr>
              <a:t>node:users</a:t>
            </a:r>
            <a:r>
              <a:rPr lang="en-US" sz="1800" b="1" dirty="0" smtClean="0">
                <a:solidFill>
                  <a:srgbClr val="008000"/>
                </a:solidFill>
                <a:latin typeface="Courier"/>
                <a:cs typeface="Courier"/>
              </a:rPr>
              <a:t>(name=‘Ian’)</a:t>
            </a:r>
          </a:p>
          <a:p>
            <a:pPr marL="0" indent="0">
              <a:buNone/>
            </a:pPr>
            <a:r>
              <a:rPr lang="en-US" sz="1800" b="1" dirty="0" smtClean="0">
                <a:solidFill>
                  <a:srgbClr val="008000"/>
                </a:solidFill>
                <a:latin typeface="Courier"/>
                <a:cs typeface="Courier"/>
              </a:rPr>
              <a:t>match (</a:t>
            </a:r>
            <a:r>
              <a:rPr lang="en-US" sz="1800" b="1" dirty="0" err="1" smtClean="0">
                <a:solidFill>
                  <a:srgbClr val="008000"/>
                </a:solidFill>
                <a:latin typeface="Courier"/>
                <a:cs typeface="Courier"/>
              </a:rPr>
              <a:t>ian</a:t>
            </a:r>
            <a:r>
              <a:rPr lang="en-US" sz="1800" b="1" dirty="0" smtClean="0">
                <a:solidFill>
                  <a:srgbClr val="008000"/>
                </a:solidFill>
                <a:latin typeface="Courier"/>
                <a:cs typeface="Courier"/>
              </a:rPr>
              <a:t>)-[:HAS_INTEREST]-&gt;(interest)</a:t>
            </a:r>
          </a:p>
          <a:p>
            <a:pPr marL="0" indent="0">
              <a:buNone/>
            </a:pPr>
            <a:r>
              <a:rPr lang="en-US" sz="1800" b="1" dirty="0" smtClean="0">
                <a:solidFill>
                  <a:srgbClr val="008000"/>
                </a:solidFill>
                <a:latin typeface="Courier"/>
                <a:cs typeface="Courier"/>
              </a:rPr>
              <a:t>return interest</a:t>
            </a:r>
            <a:endParaRPr lang="en-US" sz="1800" b="1" dirty="0">
              <a:solidFill>
                <a:srgbClr val="008000"/>
              </a:solidFill>
              <a:latin typeface="Courier"/>
              <a:cs typeface="Courier"/>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64" y="2527396"/>
            <a:ext cx="6656378" cy="3959743"/>
          </a:xfrm>
          <a:prstGeom prst="rect">
            <a:avLst/>
          </a:prstGeom>
        </p:spPr>
      </p:pic>
    </p:spTree>
    <p:extLst>
      <p:ext uri="{BB962C8B-B14F-4D97-AF65-F5344CB8AC3E}">
        <p14:creationId xmlns:p14="http://schemas.microsoft.com/office/powerpoint/2010/main" val="2964832878"/>
      </p:ext>
    </p:extLst>
  </p:cSld>
  <p:clrMapOvr>
    <a:masterClrMapping/>
  </p:clrMapOvr>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smtClean="0">
                <a:latin typeface="Courier"/>
                <a:cs typeface="Courier"/>
              </a:rPr>
              <a:t>neo=</a:t>
            </a:r>
            <a:r>
              <a:rPr lang="en-US" sz="1800" dirty="0" err="1" smtClean="0">
                <a:latin typeface="Courier"/>
                <a:cs typeface="Courier"/>
              </a:rPr>
              <a:t>node:companies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‘Neo’</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(neo)&lt;-</a:t>
            </a:r>
            <a:r>
              <a:rPr lang="en-US" sz="1800" dirty="0">
                <a:latin typeface="Courier"/>
                <a:cs typeface="Courier"/>
              </a:rPr>
              <a:t>[</a:t>
            </a:r>
            <a:r>
              <a:rPr lang="en-US" sz="1800" dirty="0" smtClean="0">
                <a:latin typeface="Courier"/>
                <a:cs typeface="Courier"/>
              </a:rPr>
              <a:t>:BELONGS_TO_COMPANY]-(employee)</a:t>
            </a:r>
            <a:endParaRPr lang="en-US" sz="1800" dirty="0">
              <a:latin typeface="Courier"/>
              <a:cs typeface="Courier"/>
            </a:endParaRPr>
          </a:p>
          <a:p>
            <a:pPr marL="0" indent="0">
              <a:buNone/>
            </a:pPr>
            <a:r>
              <a:rPr lang="en-US" sz="1800" dirty="0">
                <a:latin typeface="Courier"/>
                <a:cs typeface="Courier"/>
              </a:rPr>
              <a:t>return </a:t>
            </a:r>
            <a:r>
              <a:rPr lang="en-US" sz="1800" dirty="0" err="1" smtClean="0">
                <a:latin typeface="Courier"/>
                <a:cs typeface="Courier"/>
              </a:rPr>
              <a:t>employee.address</a:t>
            </a:r>
            <a:endParaRPr lang="en-US" sz="1800" dirty="0">
              <a:latin typeface="Courier"/>
              <a:cs typeface="Courier"/>
            </a:endParaRP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907452733"/>
      </p:ext>
    </p:extLst>
  </p:cSld>
  <p:clrMapOvr>
    <a:masterClrMapping/>
  </p:clrMapOvr>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New Nodes From Existing Nodes</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smtClean="0">
                <a:solidFill>
                  <a:srgbClr val="FF0000"/>
                </a:solidFill>
                <a:latin typeface="Courier"/>
                <a:cs typeface="Courier"/>
              </a:rPr>
              <a:t>neo=</a:t>
            </a:r>
            <a:r>
              <a:rPr lang="en-US" sz="1800" b="1" dirty="0" err="1" smtClean="0">
                <a:solidFill>
                  <a:srgbClr val="FF0000"/>
                </a:solidFill>
                <a:latin typeface="Courier"/>
                <a:cs typeface="Courier"/>
              </a:rPr>
              <a:t>node:companies</a:t>
            </a:r>
            <a:r>
              <a:rPr lang="en-US" sz="1800" b="1" dirty="0" smtClean="0">
                <a:solidFill>
                  <a:srgbClr val="FF0000"/>
                </a:solidFill>
                <a:latin typeface="Courier"/>
                <a:cs typeface="Courier"/>
              </a:rPr>
              <a:t>(</a:t>
            </a:r>
            <a:r>
              <a:rPr lang="en-US" sz="1800" b="1" dirty="0">
                <a:solidFill>
                  <a:srgbClr val="FF0000"/>
                </a:solidFill>
                <a:latin typeface="Courier"/>
                <a:cs typeface="Courier"/>
              </a:rPr>
              <a:t>name=</a:t>
            </a:r>
            <a:r>
              <a:rPr lang="en-US" sz="1800" b="1" dirty="0" smtClean="0">
                <a:solidFill>
                  <a:srgbClr val="FF0000"/>
                </a:solidFill>
                <a:latin typeface="Courier"/>
                <a:cs typeface="Courier"/>
              </a:rPr>
              <a:t>‘Neo’</a:t>
            </a:r>
            <a:r>
              <a:rPr lang="en-US" sz="1800" b="1" dirty="0">
                <a:solidFill>
                  <a:srgbClr val="FF0000"/>
                </a:solidFill>
                <a:latin typeface="Courier"/>
                <a:cs typeface="Courier"/>
              </a:rPr>
              <a:t>)</a:t>
            </a:r>
          </a:p>
          <a:p>
            <a:pPr marL="0" indent="0">
              <a:buNone/>
            </a:pPr>
            <a:r>
              <a:rPr lang="en-US" sz="1800" b="1" dirty="0">
                <a:solidFill>
                  <a:srgbClr val="FF0000"/>
                </a:solidFill>
                <a:latin typeface="Courier"/>
                <a:cs typeface="Courier"/>
              </a:rPr>
              <a:t>match </a:t>
            </a:r>
            <a:r>
              <a:rPr lang="en-US" sz="1800" b="1" dirty="0" smtClean="0">
                <a:solidFill>
                  <a:srgbClr val="FF0000"/>
                </a:solidFill>
                <a:latin typeface="Courier"/>
                <a:cs typeface="Courier"/>
              </a:rPr>
              <a:t>(neo)&lt;-</a:t>
            </a:r>
            <a:r>
              <a:rPr lang="en-US" sz="1800" b="1" dirty="0">
                <a:solidFill>
                  <a:srgbClr val="FF0000"/>
                </a:solidFill>
                <a:latin typeface="Courier"/>
                <a:cs typeface="Courier"/>
              </a:rPr>
              <a:t>[</a:t>
            </a:r>
            <a:r>
              <a:rPr lang="en-US" sz="1800" b="1" dirty="0" smtClean="0">
                <a:solidFill>
                  <a:srgbClr val="FF0000"/>
                </a:solidFill>
                <a:latin typeface="Courier"/>
                <a:cs typeface="Courier"/>
              </a:rPr>
              <a:t>:BELONGS_TO_COMPANY]-(employee)</a:t>
            </a:r>
            <a:endParaRPr lang="en-US" sz="1800" b="1" dirty="0">
              <a:solidFill>
                <a:srgbClr val="FF0000"/>
              </a:solidFill>
              <a:latin typeface="Courier"/>
              <a:cs typeface="Courier"/>
            </a:endParaRPr>
          </a:p>
          <a:p>
            <a:pPr marL="0" indent="0">
              <a:buNone/>
            </a:pPr>
            <a:r>
              <a:rPr lang="en-US" sz="1800" b="1" dirty="0">
                <a:solidFill>
                  <a:srgbClr val="FF0000"/>
                </a:solidFill>
                <a:latin typeface="Courier"/>
                <a:cs typeface="Courier"/>
              </a:rPr>
              <a:t>return </a:t>
            </a:r>
            <a:r>
              <a:rPr lang="en-US" sz="1800" b="1" dirty="0" err="1" smtClean="0">
                <a:solidFill>
                  <a:srgbClr val="FF0000"/>
                </a:solidFill>
                <a:latin typeface="Courier"/>
                <a:cs typeface="Courier"/>
              </a:rPr>
              <a:t>employee.address</a:t>
            </a:r>
            <a:endParaRPr lang="en-US" sz="1800" b="1" dirty="0">
              <a:solidFill>
                <a:srgbClr val="FF0000"/>
              </a:solidFill>
              <a:latin typeface="Courier"/>
              <a:cs typeface="Courier"/>
            </a:endParaRPr>
          </a:p>
          <a:p>
            <a:pPr marL="0" indent="0">
              <a:buNone/>
            </a:pPr>
            <a:endParaRPr lang="en-US" b="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56" y="2225277"/>
            <a:ext cx="7051197" cy="4474622"/>
          </a:xfrm>
          <a:prstGeom prst="rect">
            <a:avLst/>
          </a:prstGeom>
        </p:spPr>
      </p:pic>
    </p:spTree>
    <p:extLst>
      <p:ext uri="{BB962C8B-B14F-4D97-AF65-F5344CB8AC3E}">
        <p14:creationId xmlns:p14="http://schemas.microsoft.com/office/powerpoint/2010/main" val="1834911126"/>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dirty="0">
                <a:latin typeface="Courier"/>
                <a:cs typeface="Courier"/>
              </a:rPr>
              <a:t>start </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node:users</a:t>
            </a:r>
            <a:r>
              <a:rPr lang="en-US" sz="1800" dirty="0" smtClean="0">
                <a:latin typeface="Courier"/>
                <a:cs typeface="Courier"/>
              </a:rPr>
              <a:t>(</a:t>
            </a:r>
            <a:r>
              <a:rPr lang="en-US" sz="1800" dirty="0">
                <a:latin typeface="Courier"/>
                <a:cs typeface="Courier"/>
              </a:rPr>
              <a:t>name=</a:t>
            </a:r>
            <a:r>
              <a:rPr lang="en-US" sz="1800" dirty="0" smtClean="0">
                <a:latin typeface="Courier"/>
                <a:cs typeface="Courier"/>
              </a:rPr>
              <a:t>‘Ian’</a:t>
            </a:r>
            <a:r>
              <a:rPr lang="en-US" sz="1800" dirty="0">
                <a:latin typeface="Courier"/>
                <a:cs typeface="Courier"/>
              </a:rPr>
              <a:t>)</a:t>
            </a:r>
          </a:p>
          <a:p>
            <a:pPr marL="0" indent="0">
              <a:buNone/>
            </a:pPr>
            <a:r>
              <a:rPr lang="en-US" sz="1800" dirty="0">
                <a:latin typeface="Courier"/>
                <a:cs typeface="Courier"/>
              </a:rPr>
              <a:t>match </a:t>
            </a:r>
            <a:r>
              <a:rPr lang="en-US" sz="1800" dirty="0" smtClean="0">
                <a:latin typeface="Courier"/>
                <a:cs typeface="Courier"/>
              </a:rPr>
              <a:t>(</a:t>
            </a:r>
            <a:r>
              <a:rPr lang="en-US" sz="1800" dirty="0" err="1" smtClean="0">
                <a:latin typeface="Courier"/>
                <a:cs typeface="Courier"/>
              </a:rPr>
              <a:t>ian</a:t>
            </a:r>
            <a:r>
              <a:rPr lang="en-US" sz="1800" dirty="0" smtClean="0">
                <a:latin typeface="Courier"/>
                <a:cs typeface="Courier"/>
              </a:rPr>
              <a:t>)-[</a:t>
            </a:r>
            <a:r>
              <a:rPr lang="en-US" sz="1800" dirty="0" err="1" smtClean="0">
                <a:latin typeface="Courier"/>
                <a:cs typeface="Courier"/>
              </a:rPr>
              <a:t>email:EMAILED</a:t>
            </a:r>
            <a:r>
              <a:rPr lang="en-US" sz="1800" dirty="0" smtClean="0">
                <a:latin typeface="Courier"/>
                <a:cs typeface="Courier"/>
              </a:rPr>
              <a:t>]-&gt;(recipient)</a:t>
            </a:r>
            <a:endParaRPr lang="en-US" sz="1800" dirty="0">
              <a:latin typeface="Courier"/>
              <a:cs typeface="Courier"/>
            </a:endParaRPr>
          </a:p>
          <a:p>
            <a:pPr marL="0" indent="0">
              <a:buNone/>
            </a:pPr>
            <a:r>
              <a:rPr lang="en-US" sz="1800" dirty="0">
                <a:latin typeface="Courier"/>
                <a:cs typeface="Courier"/>
              </a:rPr>
              <a:t>r</a:t>
            </a:r>
            <a:r>
              <a:rPr lang="en-US" sz="1800" dirty="0" smtClean="0">
                <a:latin typeface="Courier"/>
                <a:cs typeface="Courier"/>
              </a:rPr>
              <a:t>eturn email</a:t>
            </a:r>
            <a:endParaRPr lang="en-US" sz="1800" dirty="0">
              <a:latin typeface="Courier"/>
              <a:cs typeface="Courier"/>
            </a:endParaRP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292555515"/>
      </p:ext>
    </p:extLst>
  </p:cSld>
  <p:clrMapOvr>
    <a:masterClrMapping/>
  </p:clrMapOvr>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Breaking Changes – Pulling Out Node From Relationship</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FF0000"/>
                </a:solidFill>
                <a:latin typeface="Courier"/>
                <a:cs typeface="Courier"/>
              </a:rPr>
              <a:t>start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node:users</a:t>
            </a:r>
            <a:r>
              <a:rPr lang="en-US" sz="1800" b="1" dirty="0">
                <a:solidFill>
                  <a:srgbClr val="FF0000"/>
                </a:solidFill>
                <a:latin typeface="Courier"/>
                <a:cs typeface="Courier"/>
              </a:rPr>
              <a:t>(name=‘Ian’)</a:t>
            </a:r>
          </a:p>
          <a:p>
            <a:pPr marL="0" indent="0">
              <a:buNone/>
            </a:pPr>
            <a:r>
              <a:rPr lang="en-US" sz="1800" b="1" dirty="0">
                <a:solidFill>
                  <a:srgbClr val="FF0000"/>
                </a:solidFill>
                <a:latin typeface="Courier"/>
                <a:cs typeface="Courier"/>
              </a:rPr>
              <a:t>match (</a:t>
            </a:r>
            <a:r>
              <a:rPr lang="en-US" sz="1800" b="1" dirty="0" err="1">
                <a:solidFill>
                  <a:srgbClr val="FF0000"/>
                </a:solidFill>
                <a:latin typeface="Courier"/>
                <a:cs typeface="Courier"/>
              </a:rPr>
              <a:t>ian</a:t>
            </a:r>
            <a:r>
              <a:rPr lang="en-US" sz="1800" b="1" dirty="0">
                <a:solidFill>
                  <a:srgbClr val="FF0000"/>
                </a:solidFill>
                <a:latin typeface="Courier"/>
                <a:cs typeface="Courier"/>
              </a:rPr>
              <a:t>)-[</a:t>
            </a:r>
            <a:r>
              <a:rPr lang="en-US" sz="1800" b="1" dirty="0" err="1">
                <a:solidFill>
                  <a:srgbClr val="FF0000"/>
                </a:solidFill>
                <a:latin typeface="Courier"/>
                <a:cs typeface="Courier"/>
              </a:rPr>
              <a:t>email:EMAILED</a:t>
            </a:r>
            <a:r>
              <a:rPr lang="en-US" sz="1800" b="1" dirty="0">
                <a:solidFill>
                  <a:srgbClr val="FF0000"/>
                </a:solidFill>
                <a:latin typeface="Courier"/>
                <a:cs typeface="Courier"/>
              </a:rPr>
              <a:t>]-&gt;(recipient)</a:t>
            </a:r>
          </a:p>
          <a:p>
            <a:pPr marL="0" indent="0">
              <a:buNone/>
            </a:pPr>
            <a:r>
              <a:rPr lang="en-US" sz="1800" b="1" dirty="0">
                <a:solidFill>
                  <a:srgbClr val="FF0000"/>
                </a:solidFill>
                <a:latin typeface="Courier"/>
                <a:cs typeface="Courier"/>
              </a:rPr>
              <a:t>return email</a:t>
            </a:r>
          </a:p>
          <a:p>
            <a:pPr marL="0" indent="0">
              <a:buNone/>
            </a:pPr>
            <a:endParaRPr lang="en-US" sz="1800" b="1"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29" y="2230541"/>
            <a:ext cx="7652722" cy="4627458"/>
          </a:xfrm>
          <a:prstGeom prst="rect">
            <a:avLst/>
          </a:prstGeom>
        </p:spPr>
      </p:pic>
    </p:spTree>
    <p:extLst>
      <p:ext uri="{BB962C8B-B14F-4D97-AF65-F5344CB8AC3E}">
        <p14:creationId xmlns:p14="http://schemas.microsoft.com/office/powerpoint/2010/main" val="4102034398"/>
      </p:ext>
    </p:extLst>
  </p:cSld>
  <p:clrMapOvr>
    <a:masterClrMapping/>
  </p:clrMapOvr>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Indexes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DO use indexes:</a:t>
            </a:r>
          </a:p>
          <a:p>
            <a:r>
              <a:rPr lang="en-US" dirty="0" smtClean="0"/>
              <a:t>As a naming service, to look up start nodes</a:t>
            </a:r>
          </a:p>
          <a:p>
            <a:r>
              <a:rPr lang="en-US" dirty="0" smtClean="0"/>
              <a:t>For optimization, to speed up access to nodes/relationships</a:t>
            </a:r>
          </a:p>
          <a:p>
            <a:pPr marL="0" indent="0">
              <a:spcBef>
                <a:spcPts val="1320"/>
              </a:spcBef>
              <a:buNone/>
            </a:pPr>
            <a:r>
              <a:rPr lang="en-US" dirty="0" smtClean="0"/>
              <a:t>DO NOT use indexes:</a:t>
            </a:r>
          </a:p>
          <a:p>
            <a:r>
              <a:rPr lang="en-US" dirty="0" smtClean="0"/>
              <a:t>As a substitute for putting data in </a:t>
            </a:r>
            <a:r>
              <a:rPr lang="en-US" smtClean="0"/>
              <a:t>the graph</a:t>
            </a:r>
            <a:endParaRPr lang="en-US" dirty="0" smtClean="0"/>
          </a:p>
          <a:p>
            <a:pPr marL="0" indent="0">
              <a:spcBef>
                <a:spcPts val="1320"/>
              </a:spcBef>
              <a:buNone/>
            </a:pPr>
            <a:r>
              <a:rPr lang="en-US" dirty="0" smtClean="0"/>
              <a:t>Ask yourself:</a:t>
            </a:r>
          </a:p>
          <a:p>
            <a:r>
              <a:rPr lang="en-US" dirty="0" smtClean="0"/>
              <a:t>Could I rebuild my indexes based only on the data in the graph?</a:t>
            </a:r>
            <a:endParaRPr lang="en-US" dirty="0"/>
          </a:p>
        </p:txBody>
      </p:sp>
    </p:spTree>
    <p:extLst>
      <p:ext uri="{BB962C8B-B14F-4D97-AF65-F5344CB8AC3E}">
        <p14:creationId xmlns:p14="http://schemas.microsoft.com/office/powerpoint/2010/main" val="1940392763"/>
      </p:ext>
    </p:extLst>
  </p:cSld>
  <p:clrMapOvr>
    <a:masterClrMapping/>
  </p:clrMapOvr>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‘Typed’ Nodes</a:t>
            </a:r>
            <a:endParaRPr lang="en-US" dirty="0"/>
          </a:p>
        </p:txBody>
      </p:sp>
      <p:sp>
        <p:nvSpPr>
          <p:cNvPr id="3" name="Content Placeholder 2"/>
          <p:cNvSpPr>
            <a:spLocks noGrp="1"/>
          </p:cNvSpPr>
          <p:nvPr>
            <p:ph idx="1"/>
          </p:nvPr>
        </p:nvSpPr>
        <p:spPr/>
        <p:txBody>
          <a:bodyPr/>
          <a:lstStyle/>
          <a:p>
            <a:pPr marL="0" indent="0">
              <a:buNone/>
            </a:pPr>
            <a:r>
              <a:rPr lang="en-US" dirty="0" smtClean="0"/>
              <a:t>Several strategies:</a:t>
            </a:r>
          </a:p>
          <a:p>
            <a:r>
              <a:rPr lang="en-US" dirty="0" smtClean="0"/>
              <a:t>Use a ‘type’ property</a:t>
            </a:r>
          </a:p>
          <a:p>
            <a:r>
              <a:rPr lang="en-US" dirty="0" smtClean="0"/>
              <a:t>Use a category node and a </a:t>
            </a:r>
            <a:r>
              <a:rPr lang="en-US" dirty="0" smtClean="0">
                <a:latin typeface="Courier"/>
                <a:cs typeface="Courier"/>
              </a:rPr>
              <a:t>IS_A</a:t>
            </a:r>
            <a:r>
              <a:rPr lang="en-US" dirty="0" smtClean="0"/>
              <a:t> relationship</a:t>
            </a:r>
          </a:p>
          <a:p>
            <a:r>
              <a:rPr lang="en-US" dirty="0" smtClean="0"/>
              <a:t>‘Duck typing’: infer type based on relationship used to reach the node:</a:t>
            </a:r>
          </a:p>
          <a:p>
            <a:pPr lvl="1"/>
            <a:r>
              <a:rPr lang="en-US" dirty="0" smtClean="0"/>
              <a:t>If </a:t>
            </a:r>
            <a:r>
              <a:rPr lang="en-US" dirty="0" smtClean="0">
                <a:latin typeface="Courier"/>
                <a:cs typeface="Courier"/>
              </a:rPr>
              <a:t>HAS_CUSTOMER</a:t>
            </a:r>
            <a:r>
              <a:rPr lang="en-US" dirty="0" smtClean="0"/>
              <a:t>, treat as customer</a:t>
            </a:r>
          </a:p>
          <a:p>
            <a:pPr lvl="1"/>
            <a:r>
              <a:rPr lang="en-US" dirty="0" smtClean="0"/>
              <a:t>If </a:t>
            </a:r>
            <a:r>
              <a:rPr lang="en-US" dirty="0" smtClean="0">
                <a:latin typeface="Courier"/>
                <a:cs typeface="Courier"/>
              </a:rPr>
              <a:t>HAS_SUPPLIER</a:t>
            </a:r>
            <a:r>
              <a:rPr lang="en-US" dirty="0" smtClean="0"/>
              <a:t>, treat as supplier</a:t>
            </a:r>
            <a:endParaRPr lang="en-US" dirty="0"/>
          </a:p>
        </p:txBody>
      </p:sp>
    </p:spTree>
    <p:extLst>
      <p:ext uri="{BB962C8B-B14F-4D97-AF65-F5344CB8AC3E}">
        <p14:creationId xmlns:p14="http://schemas.microsoft.com/office/powerpoint/2010/main" val="22387356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74363213"/>
              </p:ext>
            </p:extLst>
          </p:nvPr>
        </p:nvGraphicFramePr>
        <p:xfrm>
          <a:off x="5038435" y="2327564"/>
          <a:ext cx="3648365" cy="1094970"/>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bl>
          </a:graphicData>
        </a:graphic>
      </p:graphicFrame>
    </p:spTree>
    <p:extLst>
      <p:ext uri="{BB962C8B-B14F-4D97-AF65-F5344CB8AC3E}">
        <p14:creationId xmlns:p14="http://schemas.microsoft.com/office/powerpoint/2010/main" val="2992728537"/>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Stores</a:t>
            </a:r>
            <a:endParaRPr lang="en-US" dirty="0"/>
          </a:p>
        </p:txBody>
      </p:sp>
      <p:sp>
        <p:nvSpPr>
          <p:cNvPr id="3" name="Content Placeholder 2"/>
          <p:cNvSpPr>
            <a:spLocks noGrp="1"/>
          </p:cNvSpPr>
          <p:nvPr>
            <p:ph idx="1"/>
          </p:nvPr>
        </p:nvSpPr>
        <p:spPr/>
        <p:txBody>
          <a:bodyPr>
            <a:normAutofit/>
          </a:bodyPr>
          <a:lstStyle/>
          <a:p>
            <a:r>
              <a:rPr lang="en-US" dirty="0" smtClean="0"/>
              <a:t>Neo4j uses several stores:</a:t>
            </a:r>
          </a:p>
          <a:p>
            <a:pPr lvl="1"/>
            <a:r>
              <a:rPr lang="en-US" dirty="0" smtClean="0"/>
              <a:t>Node</a:t>
            </a:r>
          </a:p>
          <a:p>
            <a:pPr lvl="1"/>
            <a:r>
              <a:rPr lang="en-US" dirty="0" smtClean="0"/>
              <a:t>Relationship</a:t>
            </a:r>
          </a:p>
          <a:p>
            <a:pPr lvl="1"/>
            <a:r>
              <a:rPr lang="en-US" dirty="0" smtClean="0"/>
              <a:t>Property </a:t>
            </a:r>
          </a:p>
          <a:p>
            <a:pPr lvl="2"/>
            <a:r>
              <a:rPr lang="en-US" dirty="0" err="1" smtClean="0"/>
              <a:t>inclduing</a:t>
            </a:r>
            <a:r>
              <a:rPr lang="en-US" dirty="0" smtClean="0"/>
              <a:t> short strings and small arrays</a:t>
            </a:r>
          </a:p>
          <a:p>
            <a:pPr lvl="1"/>
            <a:r>
              <a:rPr lang="en-US" dirty="0" smtClean="0"/>
              <a:t>String</a:t>
            </a:r>
          </a:p>
          <a:p>
            <a:pPr lvl="2"/>
            <a:r>
              <a:rPr lang="en-US" dirty="0" smtClean="0"/>
              <a:t>for long strings</a:t>
            </a:r>
          </a:p>
          <a:p>
            <a:pPr lvl="1"/>
            <a:r>
              <a:rPr lang="en-US" dirty="0" smtClean="0"/>
              <a:t>Array </a:t>
            </a:r>
          </a:p>
          <a:p>
            <a:pPr lvl="2"/>
            <a:r>
              <a:rPr lang="en-US" dirty="0" smtClean="0"/>
              <a:t>for large arrays</a:t>
            </a:r>
          </a:p>
          <a:p>
            <a:endParaRPr lang="en-US" dirty="0"/>
          </a:p>
        </p:txBody>
      </p:sp>
    </p:spTree>
    <p:extLst>
      <p:ext uri="{BB962C8B-B14F-4D97-AF65-F5344CB8AC3E}">
        <p14:creationId xmlns:p14="http://schemas.microsoft.com/office/powerpoint/2010/main" val="2519607768"/>
      </p:ext>
    </p:extLst>
  </p:cSld>
  <p:clrMapOvr>
    <a:masterClrMapping/>
  </p:clrMapOvr>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Cache</a:t>
            </a:r>
            <a:endParaRPr lang="en-US" dirty="0"/>
          </a:p>
        </p:txBody>
      </p:sp>
      <p:sp>
        <p:nvSpPr>
          <p:cNvPr id="3" name="Content Placeholder 2"/>
          <p:cNvSpPr>
            <a:spLocks noGrp="1"/>
          </p:cNvSpPr>
          <p:nvPr>
            <p:ph idx="1"/>
          </p:nvPr>
        </p:nvSpPr>
        <p:spPr/>
        <p:txBody>
          <a:bodyPr>
            <a:normAutofit lnSpcReduction="10000"/>
          </a:bodyPr>
          <a:lstStyle/>
          <a:p>
            <a:r>
              <a:rPr lang="en-US" dirty="0" smtClean="0"/>
              <a:t>Initially, only nodes and relationships, not properties, are loaded into memory</a:t>
            </a:r>
          </a:p>
          <a:p>
            <a:r>
              <a:rPr lang="en-US" dirty="0" smtClean="0"/>
              <a:t>When you access one property, all properties for that node/relationship are loaded into memory</a:t>
            </a:r>
          </a:p>
          <a:p>
            <a:pPr lvl="1"/>
            <a:r>
              <a:rPr lang="en-US" dirty="0" smtClean="0"/>
              <a:t>Long strings and large arrays are represented by placeholders</a:t>
            </a:r>
          </a:p>
          <a:p>
            <a:r>
              <a:rPr lang="en-US" dirty="0" smtClean="0"/>
              <a:t>Long strings and large arrays are loaded on an as-needed basis</a:t>
            </a:r>
            <a:endParaRPr lang="en-US" dirty="0"/>
          </a:p>
        </p:txBody>
      </p:sp>
    </p:spTree>
    <p:extLst>
      <p:ext uri="{BB962C8B-B14F-4D97-AF65-F5344CB8AC3E}">
        <p14:creationId xmlns:p14="http://schemas.microsoft.com/office/powerpoint/2010/main" val="3007014913"/>
      </p:ext>
    </p:extLst>
  </p:cSld>
  <p:clrMapOvr>
    <a:masterClrMapping/>
  </p:clrMapOvr>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a:t>
            </a:r>
            <a:endParaRPr lang="en-US" dirty="0"/>
          </a:p>
        </p:txBody>
      </p:sp>
      <p:sp>
        <p:nvSpPr>
          <p:cNvPr id="3" name="Content Placeholder 2"/>
          <p:cNvSpPr>
            <a:spLocks noGrp="1"/>
          </p:cNvSpPr>
          <p:nvPr>
            <p:ph idx="1"/>
          </p:nvPr>
        </p:nvSpPr>
        <p:spPr/>
        <p:txBody>
          <a:bodyPr>
            <a:normAutofit fontScale="92500"/>
          </a:bodyPr>
          <a:lstStyle/>
          <a:p>
            <a:r>
              <a:rPr lang="en-US" dirty="0" smtClean="0"/>
              <a:t>Internal implementation detail: IDs represent a file offset</a:t>
            </a:r>
          </a:p>
          <a:p>
            <a:r>
              <a:rPr lang="en-US" dirty="0" smtClean="0"/>
              <a:t>IDs of deleted nodes/relationships can be reused between database restarts</a:t>
            </a:r>
          </a:p>
          <a:p>
            <a:r>
              <a:rPr lang="en-US" dirty="0" smtClean="0"/>
              <a:t>DO NOT hold onto IDs or use them for lookups</a:t>
            </a:r>
          </a:p>
          <a:p>
            <a:pPr lvl="1"/>
            <a:r>
              <a:rPr lang="en-US" dirty="0" err="1">
                <a:latin typeface="Courier"/>
                <a:cs typeface="Courier"/>
              </a:rPr>
              <a:t>n</a:t>
            </a:r>
            <a:r>
              <a:rPr lang="en-US" dirty="0" err="1" smtClean="0">
                <a:latin typeface="Courier"/>
                <a:cs typeface="Courier"/>
              </a:rPr>
              <a:t>ode.getId</a:t>
            </a:r>
            <a:r>
              <a:rPr lang="en-US" dirty="0" smtClean="0">
                <a:latin typeface="Courier"/>
                <a:cs typeface="Courier"/>
              </a:rPr>
              <a:t>()</a:t>
            </a:r>
            <a:r>
              <a:rPr lang="en-US" dirty="0" smtClean="0"/>
              <a:t> and </a:t>
            </a:r>
            <a:r>
              <a:rPr lang="en-US" dirty="0" err="1" smtClean="0">
                <a:latin typeface="Courier"/>
                <a:cs typeface="Courier"/>
              </a:rPr>
              <a:t>relationship.getId</a:t>
            </a:r>
            <a:r>
              <a:rPr lang="en-US" dirty="0" smtClean="0">
                <a:latin typeface="Courier"/>
                <a:cs typeface="Courier"/>
              </a:rPr>
              <a:t>()</a:t>
            </a:r>
            <a:r>
              <a:rPr lang="en-US" dirty="0" smtClean="0"/>
              <a:t> should never have been published!</a:t>
            </a:r>
          </a:p>
          <a:p>
            <a:r>
              <a:rPr lang="en-US" dirty="0" smtClean="0"/>
              <a:t>For ID lookup, create your own IDs (e.g. </a:t>
            </a:r>
            <a:r>
              <a:rPr lang="en-US" dirty="0" err="1" smtClean="0"/>
              <a:t>UserID</a:t>
            </a:r>
            <a:r>
              <a:rPr lang="en-US" dirty="0" smtClean="0"/>
              <a:t>), and index them</a:t>
            </a:r>
            <a:endParaRPr lang="en-US" dirty="0"/>
          </a:p>
        </p:txBody>
      </p:sp>
    </p:spTree>
    <p:extLst>
      <p:ext uri="{BB962C8B-B14F-4D97-AF65-F5344CB8AC3E}">
        <p14:creationId xmlns:p14="http://schemas.microsoft.com/office/powerpoint/2010/main" val="172183897"/>
      </p:ext>
    </p:extLst>
  </p:cSld>
  <p:clrMapOvr>
    <a:masterClrMapping/>
  </p:clrMapOvr>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we haven’t covered…</a:t>
            </a:r>
            <a:endParaRPr lang="en-US" dirty="0"/>
          </a:p>
        </p:txBody>
      </p:sp>
    </p:spTree>
    <p:extLst>
      <p:ext uri="{BB962C8B-B14F-4D97-AF65-F5344CB8AC3E}">
        <p14:creationId xmlns:p14="http://schemas.microsoft.com/office/powerpoint/2010/main" val="2975373996"/>
      </p:ext>
    </p:extLst>
  </p:cSld>
  <p:clrMapOvr>
    <a:masterClrMapping/>
  </p:clrMapOvr>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Neo4j Topics</a:t>
            </a:r>
            <a:endParaRPr lang="en-US" dirty="0"/>
          </a:p>
        </p:txBody>
      </p:sp>
      <p:sp>
        <p:nvSpPr>
          <p:cNvPr id="3" name="Content Placeholder 2"/>
          <p:cNvSpPr>
            <a:spLocks noGrp="1"/>
          </p:cNvSpPr>
          <p:nvPr>
            <p:ph idx="1"/>
          </p:nvPr>
        </p:nvSpPr>
        <p:spPr/>
        <p:txBody>
          <a:bodyPr/>
          <a:lstStyle/>
          <a:p>
            <a:r>
              <a:rPr lang="en-US" dirty="0" smtClean="0"/>
              <a:t>Kernel extensions</a:t>
            </a:r>
          </a:p>
          <a:p>
            <a:pPr lvl="1"/>
            <a:r>
              <a:rPr lang="en-US" dirty="0" smtClean="0"/>
              <a:t>Add your own code to adapt the kernel</a:t>
            </a:r>
          </a:p>
          <a:p>
            <a:pPr lvl="1"/>
            <a:r>
              <a:rPr lang="en-US" dirty="0"/>
              <a:t>Listen for transaction lifecycles and </a:t>
            </a:r>
            <a:r>
              <a:rPr lang="en-US" dirty="0" smtClean="0"/>
              <a:t>respond</a:t>
            </a:r>
          </a:p>
          <a:p>
            <a:r>
              <a:rPr lang="en-US" dirty="0" smtClean="0"/>
              <a:t>Running HA</a:t>
            </a:r>
          </a:p>
          <a:p>
            <a:pPr lvl="1"/>
            <a:r>
              <a:rPr lang="en-US" dirty="0" smtClean="0"/>
              <a:t>Puppet</a:t>
            </a:r>
            <a:r>
              <a:rPr lang="en-US" smtClean="0"/>
              <a:t>/Chef, </a:t>
            </a:r>
            <a:r>
              <a:rPr lang="en-US" dirty="0" err="1" smtClean="0"/>
              <a:t>ZooKeeper</a:t>
            </a:r>
            <a:r>
              <a:rPr lang="en-US" dirty="0" smtClean="0"/>
              <a:t>, Ops hygiene</a:t>
            </a:r>
          </a:p>
          <a:p>
            <a:endParaRPr lang="en-US" dirty="0"/>
          </a:p>
        </p:txBody>
      </p:sp>
    </p:spTree>
    <p:extLst>
      <p:ext uri="{BB962C8B-B14F-4D97-AF65-F5344CB8AC3E}">
        <p14:creationId xmlns:p14="http://schemas.microsoft.com/office/powerpoint/2010/main" val="1793063537"/>
      </p:ext>
    </p:extLst>
  </p:cSld>
  <p:clrMapOvr>
    <a:masterClrMapping/>
  </p:clrMapOvr>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Data Neo4j</a:t>
            </a:r>
            <a:endParaRPr lang="en-US" dirty="0"/>
          </a:p>
        </p:txBody>
      </p:sp>
      <p:sp>
        <p:nvSpPr>
          <p:cNvPr id="3" name="Content Placeholder 2"/>
          <p:cNvSpPr>
            <a:spLocks noGrp="1"/>
          </p:cNvSpPr>
          <p:nvPr>
            <p:ph idx="1"/>
          </p:nvPr>
        </p:nvSpPr>
        <p:spPr/>
        <p:txBody>
          <a:bodyPr/>
          <a:lstStyle/>
          <a:p>
            <a:r>
              <a:rPr lang="en-US" dirty="0" smtClean="0"/>
              <a:t>Part of the Spring Data project</a:t>
            </a:r>
          </a:p>
          <a:p>
            <a:r>
              <a:rPr lang="en-US" dirty="0"/>
              <a:t>Domain objects backed by Nodes and Relationships</a:t>
            </a:r>
          </a:p>
          <a:p>
            <a:pPr lvl="1"/>
            <a:r>
              <a:rPr lang="en-US" dirty="0"/>
              <a:t>Wired up with </a:t>
            </a:r>
            <a:r>
              <a:rPr lang="en-US" dirty="0" err="1"/>
              <a:t>AspectJ</a:t>
            </a:r>
            <a:r>
              <a:rPr lang="en-US" dirty="0"/>
              <a:t> </a:t>
            </a:r>
            <a:r>
              <a:rPr lang="en-US" dirty="0" smtClean="0"/>
              <a:t>aspects</a:t>
            </a:r>
          </a:p>
          <a:p>
            <a:pPr lvl="1"/>
            <a:r>
              <a:rPr lang="en-US" dirty="0" smtClean="0"/>
              <a:t>Or via repository pattern</a:t>
            </a:r>
            <a:endParaRPr lang="en-US" dirty="0"/>
          </a:p>
          <a:p>
            <a:r>
              <a:rPr lang="en-US" dirty="0" smtClean="0"/>
              <a:t>A clean domain layer above Neo4j</a:t>
            </a:r>
          </a:p>
        </p:txBody>
      </p:sp>
    </p:spTree>
    <p:extLst>
      <p:ext uri="{BB962C8B-B14F-4D97-AF65-F5344CB8AC3E}">
        <p14:creationId xmlns:p14="http://schemas.microsoft.com/office/powerpoint/2010/main" val="3355544439"/>
      </p:ext>
    </p:extLst>
  </p:cSld>
  <p:clrMapOvr>
    <a:masterClrMapping/>
  </p:clrMapOvr>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Spatial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Domain-specific add-on library for Geo computing</a:t>
            </a:r>
          </a:p>
          <a:p>
            <a:r>
              <a:rPr lang="en-US" dirty="0"/>
              <a:t>Storage </a:t>
            </a:r>
            <a:endParaRPr lang="en-US" dirty="0" smtClean="0"/>
          </a:p>
          <a:p>
            <a:pPr lvl="1"/>
            <a:r>
              <a:rPr lang="en-US" dirty="0" smtClean="0"/>
              <a:t>Store </a:t>
            </a:r>
            <a:r>
              <a:rPr lang="en-US" dirty="0"/>
              <a:t>spatial objects in a way that </a:t>
            </a:r>
            <a:r>
              <a:rPr lang="en-US" dirty="0" smtClean="0"/>
              <a:t>supports spatial </a:t>
            </a:r>
            <a:r>
              <a:rPr lang="en-US" dirty="0"/>
              <a:t>requirements</a:t>
            </a:r>
          </a:p>
          <a:p>
            <a:r>
              <a:rPr lang="en-US" dirty="0" smtClean="0"/>
              <a:t>Search</a:t>
            </a:r>
          </a:p>
          <a:p>
            <a:pPr lvl="1"/>
            <a:r>
              <a:rPr lang="en-US" dirty="0" smtClean="0"/>
              <a:t>Index spatial </a:t>
            </a:r>
            <a:r>
              <a:rPr lang="en-US" dirty="0"/>
              <a:t>data for optimal search performance (both time and memory) as well as performance of spatial operations</a:t>
            </a:r>
          </a:p>
          <a:p>
            <a:r>
              <a:rPr lang="en-US" dirty="0" smtClean="0"/>
              <a:t>Operations</a:t>
            </a:r>
          </a:p>
          <a:p>
            <a:pPr lvl="1"/>
            <a:r>
              <a:rPr lang="en-US" dirty="0" smtClean="0"/>
              <a:t>Provide common </a:t>
            </a:r>
            <a:r>
              <a:rPr lang="en-US" dirty="0"/>
              <a:t>spatial operations in the Neo4j </a:t>
            </a:r>
            <a:r>
              <a:rPr lang="en-US" dirty="0" smtClean="0"/>
              <a:t>API</a:t>
            </a:r>
            <a:endParaRPr lang="en-US" dirty="0"/>
          </a:p>
          <a:p>
            <a:r>
              <a:rPr lang="en-US" dirty="0"/>
              <a:t>I/</a:t>
            </a:r>
            <a:r>
              <a:rPr lang="en-US" dirty="0" smtClean="0"/>
              <a:t>O</a:t>
            </a:r>
          </a:p>
          <a:p>
            <a:pPr lvl="1"/>
            <a:r>
              <a:rPr lang="en-US" dirty="0" smtClean="0"/>
              <a:t>Support import </a:t>
            </a:r>
            <a:r>
              <a:rPr lang="en-US" dirty="0"/>
              <a:t>and </a:t>
            </a:r>
            <a:r>
              <a:rPr lang="en-US" dirty="0" smtClean="0"/>
              <a:t>export of </a:t>
            </a:r>
            <a:r>
              <a:rPr lang="en-US" dirty="0"/>
              <a:t>spatial data using </a:t>
            </a:r>
            <a:r>
              <a:rPr lang="en-US" dirty="0" smtClean="0"/>
              <a:t/>
            </a:r>
            <a:br>
              <a:rPr lang="en-US" dirty="0" smtClean="0"/>
            </a:br>
            <a:r>
              <a:rPr lang="en-US" dirty="0" smtClean="0"/>
              <a:t>popular </a:t>
            </a:r>
            <a:r>
              <a:rPr lang="en-US" dirty="0"/>
              <a:t>spatial standards </a:t>
            </a:r>
          </a:p>
        </p:txBody>
      </p:sp>
    </p:spTree>
    <p:extLst>
      <p:ext uri="{BB962C8B-B14F-4D97-AF65-F5344CB8AC3E}">
        <p14:creationId xmlns:p14="http://schemas.microsoft.com/office/powerpoint/2010/main" val="4123658452"/>
      </p:ext>
    </p:extLst>
  </p:cSld>
  <p:clrMapOvr>
    <a:masterClrMapping/>
  </p:clrMapOvr>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800" y="914809"/>
            <a:ext cx="7772400" cy="1729100"/>
          </a:xfrm>
        </p:spPr>
        <p:txBody>
          <a:bodyPr>
            <a:normAutofit/>
          </a:bodyPr>
          <a:lstStyle/>
          <a:p>
            <a:r>
              <a:rPr lang="en-US" dirty="0" smtClean="0"/>
              <a:t>This is just the beginning...</a:t>
            </a:r>
            <a:br>
              <a:rPr lang="en-US" dirty="0" smtClean="0"/>
            </a:br>
            <a:r>
              <a:rPr lang="en-US" dirty="0" smtClean="0"/>
              <a:t>visit </a:t>
            </a:r>
            <a:r>
              <a:rPr lang="en-US" b="1" dirty="0" smtClean="0"/>
              <a:t>http://neo4j.org</a:t>
            </a:r>
            <a:r>
              <a:rPr lang="en-US" dirty="0" smtClean="0"/>
              <a:t> for more!</a:t>
            </a:r>
            <a:endParaRPr lang="en-US" sz="7600" dirty="0"/>
          </a:p>
        </p:txBody>
      </p:sp>
      <p:pic>
        <p:nvPicPr>
          <p:cNvPr id="5" name="Picture 4"/>
          <p:cNvPicPr>
            <a:picLocks noChangeAspect="1"/>
          </p:cNvPicPr>
          <p:nvPr/>
        </p:nvPicPr>
        <p:blipFill>
          <a:blip r:embed="rId2"/>
          <a:stretch>
            <a:fillRect/>
          </a:stretch>
        </p:blipFill>
        <p:spPr>
          <a:xfrm>
            <a:off x="6477000" y="0"/>
            <a:ext cx="2551545" cy="1275773"/>
          </a:xfrm>
          <a:prstGeom prst="rect">
            <a:avLst/>
          </a:prstGeom>
        </p:spPr>
      </p:pic>
      <p:sp>
        <p:nvSpPr>
          <p:cNvPr id="7" name="Subtitle 2"/>
          <p:cNvSpPr txBox="1">
            <a:spLocks/>
          </p:cNvSpPr>
          <p:nvPr/>
        </p:nvSpPr>
        <p:spPr>
          <a:xfrm>
            <a:off x="276063" y="3423227"/>
            <a:ext cx="4128963" cy="1752600"/>
          </a:xfrm>
          <a:prstGeom prst="rect">
            <a:avLst/>
          </a:prstGeom>
        </p:spPr>
        <p:txBody>
          <a:bodyPr vert="horz" lIns="91440" tIns="45720" rIns="91440" bIns="45720" rtlCol="0">
            <a:normAutofit fontScale="925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Ian Robinson</a:t>
            </a:r>
          </a:p>
          <a:p>
            <a:r>
              <a:rPr lang="en-US" dirty="0" smtClean="0"/>
              <a:t>http://</a:t>
            </a:r>
            <a:r>
              <a:rPr lang="en-US" dirty="0" err="1" smtClean="0"/>
              <a:t>ian</a:t>
            </a:r>
            <a:r>
              <a:rPr lang="en-US" b="1" dirty="0" err="1" smtClean="0"/>
              <a:t>S</a:t>
            </a:r>
            <a:r>
              <a:rPr lang="en-US" dirty="0" err="1" smtClean="0"/>
              <a:t>robinson.com</a:t>
            </a:r>
            <a:endParaRPr lang="en-US" dirty="0" smtClean="0"/>
          </a:p>
          <a:p>
            <a:r>
              <a:rPr lang="en-US" dirty="0" smtClean="0"/>
              <a:t>@</a:t>
            </a:r>
            <a:r>
              <a:rPr lang="en-US" dirty="0" err="1" smtClean="0"/>
              <a:t>ian</a:t>
            </a:r>
            <a:r>
              <a:rPr lang="en-US" b="1" dirty="0" err="1" smtClean="0"/>
              <a:t>S</a:t>
            </a:r>
            <a:r>
              <a:rPr lang="en-US" dirty="0" err="1" smtClean="0"/>
              <a:t>robinson</a:t>
            </a:r>
            <a:endParaRPr lang="en-US" dirty="0" smtClean="0"/>
          </a:p>
        </p:txBody>
      </p:sp>
      <p:sp>
        <p:nvSpPr>
          <p:cNvPr id="8" name="Subtitle 2"/>
          <p:cNvSpPr txBox="1">
            <a:spLocks/>
          </p:cNvSpPr>
          <p:nvPr/>
        </p:nvSpPr>
        <p:spPr>
          <a:xfrm>
            <a:off x="4570006" y="3423224"/>
            <a:ext cx="4128963"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smtClean="0"/>
              <a:t>Jim Webber</a:t>
            </a:r>
          </a:p>
          <a:p>
            <a:r>
              <a:rPr lang="en-US" dirty="0" smtClean="0"/>
              <a:t>http://</a:t>
            </a:r>
            <a:r>
              <a:rPr lang="en-US" dirty="0" err="1" smtClean="0"/>
              <a:t>jimwebber.org</a:t>
            </a:r>
            <a:endParaRPr lang="en-US" dirty="0" smtClean="0"/>
          </a:p>
          <a:p>
            <a:r>
              <a:rPr lang="en-US" dirty="0" smtClean="0"/>
              <a:t>@</a:t>
            </a:r>
            <a:r>
              <a:rPr lang="en-US" dirty="0" err="1" smtClean="0"/>
              <a:t>jimwebber</a:t>
            </a:r>
            <a:endParaRPr lang="en-US" dirty="0" smtClean="0"/>
          </a:p>
        </p:txBody>
      </p:sp>
    </p:spTree>
    <p:extLst>
      <p:ext uri="{BB962C8B-B14F-4D97-AF65-F5344CB8AC3E}">
        <p14:creationId xmlns:p14="http://schemas.microsoft.com/office/powerpoint/2010/main" val="29269271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4033305"/>
              </p:ext>
            </p:extLst>
          </p:nvPr>
        </p:nvGraphicFramePr>
        <p:xfrm>
          <a:off x="5038435" y="2327564"/>
          <a:ext cx="3648365" cy="1597427"/>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1685360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Social Network “path exists” Performance</a:t>
            </a:r>
            <a:endParaRPr lang="en-US" dirty="0"/>
          </a:p>
        </p:txBody>
      </p:sp>
      <p:sp>
        <p:nvSpPr>
          <p:cNvPr id="7" name="Content Placeholder 6"/>
          <p:cNvSpPr>
            <a:spLocks noGrp="1"/>
          </p:cNvSpPr>
          <p:nvPr>
            <p:ph idx="1"/>
          </p:nvPr>
        </p:nvSpPr>
        <p:spPr>
          <a:xfrm>
            <a:off x="457200" y="1600200"/>
            <a:ext cx="4299527" cy="4525963"/>
          </a:xfrm>
        </p:spPr>
        <p:txBody>
          <a:bodyPr/>
          <a:lstStyle/>
          <a:p>
            <a:pPr marL="285750" indent="-285750"/>
            <a:r>
              <a:rPr lang="en-US" dirty="0"/>
              <a:t>Experiment:</a:t>
            </a:r>
          </a:p>
          <a:p>
            <a:pPr lvl="1">
              <a:buFont typeface="Arial"/>
              <a:buChar char="•"/>
            </a:pPr>
            <a:r>
              <a:rPr lang="en-US" dirty="0"/>
              <a:t>~1k persons</a:t>
            </a:r>
          </a:p>
          <a:p>
            <a:pPr lvl="1">
              <a:buFont typeface="Arial"/>
              <a:buChar char="•"/>
            </a:pPr>
            <a:r>
              <a:rPr lang="en-US" dirty="0"/>
              <a:t>Average 50 friends per person</a:t>
            </a:r>
          </a:p>
          <a:p>
            <a:pPr lvl="1">
              <a:buFont typeface="Arial"/>
              <a:buChar char="•"/>
            </a:pPr>
            <a:r>
              <a:rPr lang="en-US" dirty="0" err="1">
                <a:latin typeface="Courier New"/>
                <a:cs typeface="Courier New"/>
              </a:rPr>
              <a:t>pathExists</a:t>
            </a:r>
            <a:r>
              <a:rPr lang="en-US" dirty="0">
                <a:latin typeface="Courier New"/>
                <a:cs typeface="Courier New"/>
              </a:rPr>
              <a:t>(</a:t>
            </a:r>
            <a:r>
              <a:rPr lang="en-US" dirty="0" err="1">
                <a:latin typeface="Courier New"/>
                <a:cs typeface="Courier New"/>
              </a:rPr>
              <a:t>a</a:t>
            </a:r>
            <a:r>
              <a:rPr lang="en-US" dirty="0" err="1" smtClean="0">
                <a:latin typeface="Courier New"/>
                <a:cs typeface="Courier New"/>
              </a:rPr>
              <a:t>,b</a:t>
            </a:r>
            <a:r>
              <a:rPr lang="en-US" dirty="0">
                <a:latin typeface="Courier New"/>
                <a:cs typeface="Courier New"/>
              </a:rPr>
              <a:t>)</a:t>
            </a:r>
            <a:r>
              <a:rPr lang="en-US" dirty="0"/>
              <a:t> limited to depth 4</a:t>
            </a:r>
          </a:p>
          <a:p>
            <a:pPr lvl="1">
              <a:buFont typeface="Arial"/>
              <a:buChar char="•"/>
            </a:pPr>
            <a:r>
              <a:rPr lang="en-US" dirty="0"/>
              <a:t>Caches warm to eliminate disk IO</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63121006"/>
              </p:ext>
            </p:extLst>
          </p:nvPr>
        </p:nvGraphicFramePr>
        <p:xfrm>
          <a:off x="5038435" y="2327564"/>
          <a:ext cx="3648365" cy="2013064"/>
        </p:xfrm>
        <a:graphic>
          <a:graphicData uri="http://schemas.openxmlformats.org/drawingml/2006/table">
            <a:tbl>
              <a:tblPr firstRow="1" bandRow="1">
                <a:tableStyleId>{6E25E649-3F16-4E02-A733-19D2CDBF48F0}</a:tableStyleId>
              </a:tblPr>
              <a:tblGrid>
                <a:gridCol w="1293093"/>
                <a:gridCol w="1119909"/>
                <a:gridCol w="1235363"/>
              </a:tblGrid>
              <a:tr h="454890">
                <a:tc>
                  <a:txBody>
                    <a:bodyPr/>
                    <a:lstStyle/>
                    <a:p>
                      <a:endParaRPr lang="en-US" sz="1800" kern="1200" dirty="0" smtClean="0"/>
                    </a:p>
                  </a:txBody>
                  <a:tcPr/>
                </a:tc>
                <a:tc>
                  <a:txBody>
                    <a:bodyPr/>
                    <a:lstStyle/>
                    <a:p>
                      <a:r>
                        <a:rPr lang="en-US" sz="1800" kern="1200" dirty="0" smtClean="0"/>
                        <a:t># persons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query time</a:t>
                      </a:r>
                      <a:endParaRPr lang="en-US" dirty="0"/>
                    </a:p>
                  </a:txBody>
                  <a:tcPr/>
                </a:tc>
              </a:tr>
              <a:tr h="54206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t>Relational database</a:t>
                      </a:r>
                      <a:endParaRPr lang="en-US" dirty="0"/>
                    </a:p>
                  </a:txBody>
                  <a:tcPr/>
                </a:tc>
                <a:tc>
                  <a:txBody>
                    <a:bodyPr/>
                    <a:lstStyle/>
                    <a:p>
                      <a:r>
                        <a:rPr lang="en-US" dirty="0" smtClean="0"/>
                        <a:t>1000</a:t>
                      </a:r>
                      <a:endParaRPr lang="en-US" dirty="0"/>
                    </a:p>
                  </a:txBody>
                  <a:tcPr/>
                </a:tc>
                <a:tc>
                  <a:txBody>
                    <a:bodyPr/>
                    <a:lstStyle/>
                    <a:p>
                      <a:r>
                        <a:rPr lang="en-US" dirty="0" smtClean="0"/>
                        <a:t>2000ms</a:t>
                      </a:r>
                      <a:endParaRPr lang="en-US" dirty="0"/>
                    </a:p>
                  </a:txBody>
                  <a:tcPr/>
                </a:tc>
              </a:tr>
              <a:tr h="502457">
                <a:tc>
                  <a:txBody>
                    <a:bodyPr/>
                    <a:lstStyle/>
                    <a:p>
                      <a:r>
                        <a:rPr lang="en-US" sz="1800" kern="1200" dirty="0" smtClean="0"/>
                        <a:t>Neo4j</a:t>
                      </a:r>
                      <a:endParaRPr lang="en-US" dirty="0"/>
                    </a:p>
                  </a:txBody>
                  <a:tcPr/>
                </a:tc>
                <a:tc>
                  <a:txBody>
                    <a:bodyPr/>
                    <a:lstStyle/>
                    <a:p>
                      <a:r>
                        <a:rPr lang="en-US" dirty="0" smtClean="0"/>
                        <a:t>1000</a:t>
                      </a:r>
                      <a:endParaRPr lang="en-US" dirty="0"/>
                    </a:p>
                  </a:txBody>
                  <a:tcPr/>
                </a:tc>
                <a:tc>
                  <a:txBody>
                    <a:bodyPr/>
                    <a:lstStyle/>
                    <a:p>
                      <a:r>
                        <a:rPr lang="en-US" dirty="0" smtClean="0"/>
                        <a:t>2ms</a:t>
                      </a:r>
                      <a:endParaRPr lang="en-US" dirty="0"/>
                    </a:p>
                  </a:txBody>
                  <a:tcPr/>
                </a:tc>
              </a:tr>
              <a:tr h="415637">
                <a:tc>
                  <a:txBody>
                    <a:bodyPr/>
                    <a:lstStyle/>
                    <a:p>
                      <a:r>
                        <a:rPr lang="en-US" sz="1800" kern="1200" dirty="0" smtClean="0"/>
                        <a:t>Neo4j</a:t>
                      </a:r>
                      <a:endParaRPr lang="en-US" dirty="0"/>
                    </a:p>
                  </a:txBody>
                  <a:tcPr/>
                </a:tc>
                <a:tc>
                  <a:txBody>
                    <a:bodyPr/>
                    <a:lstStyle/>
                    <a:p>
                      <a:r>
                        <a:rPr lang="en-US" dirty="0" smtClean="0"/>
                        <a:t>1000000</a:t>
                      </a:r>
                      <a:endParaRPr lang="en-US" dirty="0"/>
                    </a:p>
                  </a:txBody>
                  <a:tcPr/>
                </a:tc>
                <a:tc>
                  <a:txBody>
                    <a:bodyPr/>
                    <a:lstStyle/>
                    <a:p>
                      <a:r>
                        <a:rPr lang="en-US" dirty="0" smtClean="0"/>
                        <a:t>2ms</a:t>
                      </a:r>
                      <a:endParaRPr lang="en-US" dirty="0"/>
                    </a:p>
                  </a:txBody>
                  <a:tcPr/>
                </a:tc>
              </a:tr>
            </a:tbl>
          </a:graphicData>
        </a:graphic>
      </p:graphicFrame>
    </p:spTree>
    <p:extLst>
      <p:ext uri="{BB962C8B-B14F-4D97-AF65-F5344CB8AC3E}">
        <p14:creationId xmlns:p14="http://schemas.microsoft.com/office/powerpoint/2010/main" val="32210619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graphs good for?</a:t>
            </a:r>
            <a:endParaRPr lang="en-US" dirty="0"/>
          </a:p>
        </p:txBody>
      </p:sp>
      <p:sp>
        <p:nvSpPr>
          <p:cNvPr id="4" name="Content Placeholder 3"/>
          <p:cNvSpPr>
            <a:spLocks noGrp="1"/>
          </p:cNvSpPr>
          <p:nvPr>
            <p:ph idx="1"/>
          </p:nvPr>
        </p:nvSpPr>
        <p:spPr/>
        <p:txBody>
          <a:bodyPr>
            <a:normAutofit fontScale="62500" lnSpcReduction="20000"/>
          </a:bodyPr>
          <a:lstStyle/>
          <a:p>
            <a:r>
              <a:rPr lang="en-US" dirty="0" smtClean="0"/>
              <a:t>Recommendations</a:t>
            </a:r>
          </a:p>
          <a:p>
            <a:r>
              <a:rPr lang="en-US" dirty="0" smtClean="0"/>
              <a:t>Business intelligence</a:t>
            </a:r>
          </a:p>
          <a:p>
            <a:r>
              <a:rPr lang="en-US" dirty="0" smtClean="0"/>
              <a:t>Social computing</a:t>
            </a:r>
          </a:p>
          <a:p>
            <a:r>
              <a:rPr lang="en-US" dirty="0" smtClean="0"/>
              <a:t>Geospatial</a:t>
            </a:r>
          </a:p>
          <a:p>
            <a:r>
              <a:rPr lang="en-US" dirty="0" smtClean="0"/>
              <a:t>MDM</a:t>
            </a:r>
          </a:p>
          <a:p>
            <a:r>
              <a:rPr lang="en-US" dirty="0" smtClean="0"/>
              <a:t>Systems management</a:t>
            </a:r>
          </a:p>
          <a:p>
            <a:r>
              <a:rPr lang="en-US" dirty="0" smtClean="0"/>
              <a:t>Web of things</a:t>
            </a:r>
          </a:p>
          <a:p>
            <a:r>
              <a:rPr lang="en-US" dirty="0" smtClean="0"/>
              <a:t>Genealogy</a:t>
            </a:r>
          </a:p>
          <a:p>
            <a:r>
              <a:rPr lang="en-US" dirty="0" smtClean="0"/>
              <a:t>Time series data</a:t>
            </a:r>
          </a:p>
          <a:p>
            <a:r>
              <a:rPr lang="en-US" dirty="0" smtClean="0"/>
              <a:t>Product catalogue</a:t>
            </a:r>
          </a:p>
          <a:p>
            <a:r>
              <a:rPr lang="en-US" dirty="0" smtClean="0"/>
              <a:t>Web analytics</a:t>
            </a:r>
          </a:p>
          <a:p>
            <a:r>
              <a:rPr lang="en-US" dirty="0" smtClean="0"/>
              <a:t>Scientific computing (especially bioinformatics)</a:t>
            </a:r>
          </a:p>
          <a:p>
            <a:r>
              <a:rPr lang="en-US" dirty="0" smtClean="0"/>
              <a:t>Indexing your </a:t>
            </a:r>
            <a:r>
              <a:rPr lang="en-US" i="1" dirty="0" smtClean="0"/>
              <a:t>slow</a:t>
            </a:r>
            <a:r>
              <a:rPr lang="en-US" dirty="0" smtClean="0"/>
              <a:t> RDBMS</a:t>
            </a:r>
          </a:p>
          <a:p>
            <a:r>
              <a:rPr lang="en-US" dirty="0" smtClean="0"/>
              <a:t>And much more!</a:t>
            </a:r>
          </a:p>
          <a:p>
            <a:endParaRPr lang="en-US" dirty="0"/>
          </a:p>
        </p:txBody>
      </p:sp>
    </p:spTree>
    <p:extLst>
      <p:ext uri="{BB962C8B-B14F-4D97-AF65-F5344CB8AC3E}">
        <p14:creationId xmlns:p14="http://schemas.microsoft.com/office/powerpoint/2010/main" val="1831259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r>
              <a:rPr lang="en-US" dirty="0" smtClean="0"/>
              <a:t>09:00 Tutorial starts</a:t>
            </a:r>
          </a:p>
          <a:p>
            <a:r>
              <a:rPr lang="en-US" dirty="0" smtClean="0"/>
              <a:t>10:30 Coffee</a:t>
            </a:r>
          </a:p>
          <a:p>
            <a:r>
              <a:rPr lang="en-US" dirty="0" smtClean="0"/>
              <a:t>12:00 Lunch</a:t>
            </a:r>
          </a:p>
          <a:p>
            <a:r>
              <a:rPr lang="en-US" dirty="0" smtClean="0"/>
              <a:t>13:00 Tutorial resumes</a:t>
            </a:r>
          </a:p>
          <a:p>
            <a:r>
              <a:rPr lang="en-US" dirty="0" smtClean="0"/>
              <a:t>14:30 Coffee break</a:t>
            </a:r>
          </a:p>
          <a:p>
            <a:r>
              <a:rPr lang="en-US" dirty="0" smtClean="0"/>
              <a:t>15:00 Tutorial resumes</a:t>
            </a:r>
          </a:p>
          <a:p>
            <a:r>
              <a:rPr lang="en-US" dirty="0" smtClean="0"/>
              <a:t>16:30ish </a:t>
            </a:r>
            <a:r>
              <a:rPr lang="en-US" dirty="0"/>
              <a:t>E</a:t>
            </a:r>
            <a:r>
              <a:rPr lang="en-US" dirty="0" smtClean="0"/>
              <a:t>nd of day</a:t>
            </a:r>
            <a:endParaRPr lang="en-US" dirty="0"/>
          </a:p>
        </p:txBody>
      </p:sp>
    </p:spTree>
    <p:extLst>
      <p:ext uri="{BB962C8B-B14F-4D97-AF65-F5344CB8AC3E}">
        <p14:creationId xmlns:p14="http://schemas.microsoft.com/office/powerpoint/2010/main" val="33203042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Neo4j is a </a:t>
            </a:r>
            <a:r>
              <a:rPr lang="en-US" i="1" dirty="0" smtClean="0"/>
              <a:t>Graph Database</a:t>
            </a:r>
            <a:endParaRPr lang="en-US" i="1" dirty="0"/>
          </a:p>
        </p:txBody>
      </p:sp>
      <p:sp>
        <p:nvSpPr>
          <p:cNvPr id="5" name="Subtitle 4"/>
          <p:cNvSpPr>
            <a:spLocks noGrp="1"/>
          </p:cNvSpPr>
          <p:nvPr>
            <p:ph type="subTitle" idx="1"/>
          </p:nvPr>
        </p:nvSpPr>
        <p:spPr/>
        <p:txBody>
          <a:bodyPr/>
          <a:lstStyle/>
          <a:p>
            <a:r>
              <a:rPr lang="en-US" dirty="0" smtClean="0"/>
              <a:t>So we need to detour through a little graph theory</a:t>
            </a:r>
            <a:endParaRPr lang="en-US" dirty="0"/>
          </a:p>
        </p:txBody>
      </p:sp>
    </p:spTree>
    <p:extLst>
      <p:ext uri="{BB962C8B-B14F-4D97-AF65-F5344CB8AC3E}">
        <p14:creationId xmlns:p14="http://schemas.microsoft.com/office/powerpoint/2010/main" val="11572125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437" y="542637"/>
            <a:ext cx="4285673" cy="5357091"/>
          </a:xfrm>
          <a:prstGeom prst="rect">
            <a:avLst/>
          </a:prstGeom>
        </p:spPr>
      </p:pic>
      <p:sp>
        <p:nvSpPr>
          <p:cNvPr id="5" name="TextBox 4"/>
          <p:cNvSpPr txBox="1"/>
          <p:nvPr/>
        </p:nvSpPr>
        <p:spPr>
          <a:xfrm>
            <a:off x="4458661" y="6546516"/>
            <a:ext cx="4801014" cy="338554"/>
          </a:xfrm>
          <a:prstGeom prst="rect">
            <a:avLst/>
          </a:prstGeom>
          <a:noFill/>
        </p:spPr>
        <p:txBody>
          <a:bodyPr wrap="none" rtlCol="0">
            <a:spAutoFit/>
          </a:bodyPr>
          <a:lstStyle/>
          <a:p>
            <a:r>
              <a:rPr lang="en-US" sz="1600" dirty="0">
                <a:solidFill>
                  <a:schemeClr val="bg1"/>
                </a:solidFill>
              </a:rPr>
              <a:t>http://</a:t>
            </a:r>
            <a:r>
              <a:rPr lang="en-US" sz="1600" dirty="0" err="1">
                <a:solidFill>
                  <a:schemeClr val="bg1"/>
                </a:solidFill>
              </a:rPr>
              <a:t>en.wikipedia.org</a:t>
            </a:r>
            <a:r>
              <a:rPr lang="en-US" sz="1600" dirty="0">
                <a:solidFill>
                  <a:schemeClr val="bg1"/>
                </a:solidFill>
              </a:rPr>
              <a:t>/wiki/File:Leonhard_Euler_2.jpg</a:t>
            </a:r>
          </a:p>
        </p:txBody>
      </p:sp>
      <p:sp>
        <p:nvSpPr>
          <p:cNvPr id="6" name="TextBox 5"/>
          <p:cNvSpPr txBox="1"/>
          <p:nvPr/>
        </p:nvSpPr>
        <p:spPr>
          <a:xfrm>
            <a:off x="4873242" y="531198"/>
            <a:ext cx="4143758" cy="646331"/>
          </a:xfrm>
          <a:prstGeom prst="rect">
            <a:avLst/>
          </a:prstGeom>
          <a:noFill/>
        </p:spPr>
        <p:txBody>
          <a:bodyPr wrap="none" rtlCol="0">
            <a:spAutoFit/>
          </a:bodyPr>
          <a:lstStyle/>
          <a:p>
            <a:r>
              <a:rPr lang="en-US" sz="3600" dirty="0" smtClean="0"/>
              <a:t>Meet Leonhard Euler</a:t>
            </a:r>
            <a:endParaRPr lang="en-US" sz="3600" dirty="0"/>
          </a:p>
        </p:txBody>
      </p:sp>
      <p:sp>
        <p:nvSpPr>
          <p:cNvPr id="8" name="Content Placeholder 2"/>
          <p:cNvSpPr txBox="1">
            <a:spLocks/>
          </p:cNvSpPr>
          <p:nvPr/>
        </p:nvSpPr>
        <p:spPr>
          <a:xfrm>
            <a:off x="4873242" y="1207548"/>
            <a:ext cx="4143758" cy="257936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Swiss mathematician</a:t>
            </a:r>
          </a:p>
          <a:p>
            <a:r>
              <a:rPr lang="en-US" dirty="0" smtClean="0"/>
              <a:t>Inventor of Graph Theory (1736)</a:t>
            </a:r>
          </a:p>
          <a:p>
            <a:endParaRPr lang="en-US" dirty="0"/>
          </a:p>
        </p:txBody>
      </p:sp>
    </p:spTree>
    <p:extLst>
      <p:ext uri="{BB962C8B-B14F-4D97-AF65-F5344CB8AC3E}">
        <p14:creationId xmlns:p14="http://schemas.microsoft.com/office/powerpoint/2010/main" val="43775167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727" y="2442441"/>
            <a:ext cx="2286000" cy="1803400"/>
          </a:xfrm>
          <a:prstGeom prst="rect">
            <a:avLst/>
          </a:prstGeom>
        </p:spPr>
      </p:pic>
      <p:pic>
        <p:nvPicPr>
          <p:cNvPr id="4" name="Picture 3"/>
          <p:cNvPicPr>
            <a:picLocks noChangeAspect="1"/>
          </p:cNvPicPr>
          <p:nvPr/>
        </p:nvPicPr>
        <p:blipFill>
          <a:blip r:embed="rId4"/>
          <a:stretch>
            <a:fillRect/>
          </a:stretch>
        </p:blipFill>
        <p:spPr>
          <a:xfrm>
            <a:off x="3286123" y="2183246"/>
            <a:ext cx="2902239" cy="2321791"/>
          </a:xfrm>
          <a:prstGeom prst="rect">
            <a:avLst/>
          </a:prstGeom>
        </p:spPr>
      </p:pic>
      <p:pic>
        <p:nvPicPr>
          <p:cNvPr id="5" name="Picture 4"/>
          <p:cNvPicPr>
            <a:picLocks noChangeAspect="1"/>
          </p:cNvPicPr>
          <p:nvPr/>
        </p:nvPicPr>
        <p:blipFill>
          <a:blip r:embed="rId5"/>
          <a:stretch>
            <a:fillRect/>
          </a:stretch>
        </p:blipFill>
        <p:spPr>
          <a:xfrm>
            <a:off x="6739657" y="2429741"/>
            <a:ext cx="2286000" cy="1828800"/>
          </a:xfrm>
          <a:prstGeom prst="rect">
            <a:avLst/>
          </a:prstGeom>
        </p:spPr>
      </p:pic>
      <p:sp>
        <p:nvSpPr>
          <p:cNvPr id="6" name="TextBox 5"/>
          <p:cNvSpPr txBox="1"/>
          <p:nvPr/>
        </p:nvSpPr>
        <p:spPr>
          <a:xfrm>
            <a:off x="4615294" y="6538800"/>
            <a:ext cx="4521678" cy="307777"/>
          </a:xfrm>
          <a:prstGeom prst="rect">
            <a:avLst/>
          </a:prstGeom>
          <a:noFill/>
        </p:spPr>
        <p:txBody>
          <a:bodyPr wrap="none" rtlCol="0">
            <a:spAutoFit/>
          </a:bodyPr>
          <a:lstStyle/>
          <a:p>
            <a:r>
              <a:rPr lang="en-US" sz="1400" dirty="0">
                <a:solidFill>
                  <a:srgbClr val="FFFFFF"/>
                </a:solidFill>
              </a:rPr>
              <a:t>http://</a:t>
            </a:r>
            <a:r>
              <a:rPr lang="en-US" sz="1400" dirty="0" err="1">
                <a:solidFill>
                  <a:srgbClr val="FFFFFF"/>
                </a:solidFill>
              </a:rPr>
              <a:t>en.wikipedia.org</a:t>
            </a:r>
            <a:r>
              <a:rPr lang="en-US" sz="1400" dirty="0">
                <a:solidFill>
                  <a:srgbClr val="FFFFFF"/>
                </a:solidFill>
              </a:rPr>
              <a:t>/wiki/</a:t>
            </a:r>
            <a:r>
              <a:rPr lang="en-US" sz="1400" dirty="0" err="1" smtClean="0">
                <a:solidFill>
                  <a:srgbClr val="FFFFFF"/>
                </a:solidFill>
              </a:rPr>
              <a:t>Seven_Bridges_of_Königsberg</a:t>
            </a:r>
            <a:endParaRPr lang="en-US" sz="1400" dirty="0">
              <a:solidFill>
                <a:srgbClr val="FFFFFF"/>
              </a:solidFill>
            </a:endParaRPr>
          </a:p>
        </p:txBody>
      </p:sp>
      <p:cxnSp>
        <p:nvCxnSpPr>
          <p:cNvPr id="8" name="Straight Arrow Connector 7"/>
          <p:cNvCxnSpPr>
            <a:stCxn id="3" idx="3"/>
            <a:endCxn id="4" idx="1"/>
          </p:cNvCxnSpPr>
          <p:nvPr/>
        </p:nvCxnSpPr>
        <p:spPr>
          <a:xfrm>
            <a:off x="2597727" y="3344141"/>
            <a:ext cx="68839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5" idx="1"/>
          </p:cNvCxnSpPr>
          <p:nvPr/>
        </p:nvCxnSpPr>
        <p:spPr>
          <a:xfrm flipV="1">
            <a:off x="6188362" y="3344141"/>
            <a:ext cx="55129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4298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maturity of data models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4801122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970624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1302" y="11545"/>
            <a:ext cx="14887666" cy="683368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8540" y="862562"/>
            <a:ext cx="3452092" cy="351254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4726" y="91419"/>
            <a:ext cx="5149273" cy="782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54095" y="3839412"/>
            <a:ext cx="1551820" cy="287208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14119" y="4046952"/>
            <a:ext cx="1118335" cy="2786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38502" y="4202544"/>
            <a:ext cx="1350554" cy="2655455"/>
          </a:xfrm>
          <a:prstGeom prst="rect">
            <a:avLst/>
          </a:prstGeom>
        </p:spPr>
      </p:pic>
      <p:sp>
        <p:nvSpPr>
          <p:cNvPr id="2" name="Rectangle 1"/>
          <p:cNvSpPr/>
          <p:nvPr/>
        </p:nvSpPr>
        <p:spPr>
          <a:xfrm>
            <a:off x="155071" y="5641483"/>
            <a:ext cx="8723379" cy="892552"/>
          </a:xfrm>
          <a:prstGeom prst="rect">
            <a:avLst/>
          </a:prstGeom>
          <a:solidFill>
            <a:schemeClr val="lt1">
              <a:alpha val="68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600" b="1" u="sng" dirty="0" err="1">
                <a:latin typeface="Courier New"/>
                <a:cs typeface="Courier New"/>
              </a:rPr>
              <a:t>Koans</a:t>
            </a:r>
            <a:r>
              <a:rPr lang="en-US" sz="2600" b="1" u="sng" dirty="0">
                <a:latin typeface="Courier New"/>
                <a:cs typeface="Courier New"/>
              </a:rPr>
              <a:t>:</a:t>
            </a:r>
            <a:r>
              <a:rPr lang="en-US" sz="2600" b="1" dirty="0">
                <a:latin typeface="Courier New"/>
                <a:cs typeface="Courier New"/>
              </a:rPr>
              <a:t/>
            </a:r>
            <a:br>
              <a:rPr lang="en-US" sz="2600" b="1" dirty="0">
                <a:latin typeface="Courier New"/>
                <a:cs typeface="Courier New"/>
              </a:rPr>
            </a:br>
            <a:r>
              <a:rPr lang="en-US" sz="2600" b="1" dirty="0">
                <a:latin typeface="Courier New"/>
                <a:cs typeface="Courier New"/>
              </a:rPr>
              <a:t>https://</a:t>
            </a:r>
            <a:r>
              <a:rPr lang="en-US" sz="2600" b="1" dirty="0" err="1">
                <a:latin typeface="Courier New"/>
                <a:cs typeface="Courier New"/>
              </a:rPr>
              <a:t>github.com</a:t>
            </a:r>
            <a:r>
              <a:rPr lang="en-US" sz="2600" b="1" dirty="0">
                <a:latin typeface="Courier New"/>
                <a:cs typeface="Courier New"/>
              </a:rPr>
              <a:t>/</a:t>
            </a:r>
            <a:r>
              <a:rPr lang="en-US" sz="2600" b="1" dirty="0" err="1">
                <a:latin typeface="Courier New"/>
                <a:cs typeface="Courier New"/>
              </a:rPr>
              <a:t>jimwebber</a:t>
            </a:r>
            <a:r>
              <a:rPr lang="en-US" sz="2600" b="1" dirty="0">
                <a:latin typeface="Courier New"/>
                <a:cs typeface="Courier New"/>
              </a:rPr>
              <a:t>/neo4j-tutorial</a:t>
            </a:r>
          </a:p>
        </p:txBody>
      </p:sp>
    </p:spTree>
    <p:extLst>
      <p:ext uri="{BB962C8B-B14F-4D97-AF65-F5344CB8AC3E}">
        <p14:creationId xmlns:p14="http://schemas.microsoft.com/office/powerpoint/2010/main" val="1466083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7" name="Picture 376" descr="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4067" y="71624"/>
            <a:ext cx="1943845" cy="1406447"/>
          </a:xfrm>
          <a:prstGeom prst="rect">
            <a:avLst/>
          </a:prstGeom>
        </p:spPr>
      </p:pic>
      <p:grpSp>
        <p:nvGrpSpPr>
          <p:cNvPr id="7" name="Group 6"/>
          <p:cNvGrpSpPr/>
          <p:nvPr/>
        </p:nvGrpSpPr>
        <p:grpSpPr>
          <a:xfrm>
            <a:off x="3016368" y="351584"/>
            <a:ext cx="1480731" cy="2179830"/>
            <a:chOff x="3016368" y="351584"/>
            <a:chExt cx="1480731" cy="2179830"/>
          </a:xfrm>
        </p:grpSpPr>
        <p:sp>
          <p:nvSpPr>
            <p:cNvPr id="395" name="Freeform 394"/>
            <p:cNvSpPr/>
            <p:nvPr/>
          </p:nvSpPr>
          <p:spPr>
            <a:xfrm>
              <a:off x="3248345" y="1510918"/>
              <a:ext cx="397215" cy="1020496"/>
            </a:xfrm>
            <a:custGeom>
              <a:avLst/>
              <a:gdLst>
                <a:gd name="connsiteX0" fmla="*/ 87635 w 98583"/>
                <a:gd name="connsiteY0" fmla="*/ 996333 h 996333"/>
                <a:gd name="connsiteX1" fmla="*/ 54 w 98583"/>
                <a:gd name="connsiteY1" fmla="*/ 383205 h 996333"/>
                <a:gd name="connsiteX2" fmla="*/ 98583 w 98583"/>
                <a:gd name="connsiteY2" fmla="*/ 0 h 996333"/>
              </a:gdLst>
              <a:ahLst/>
              <a:cxnLst>
                <a:cxn ang="0">
                  <a:pos x="connsiteX0" y="connsiteY0"/>
                </a:cxn>
                <a:cxn ang="0">
                  <a:pos x="connsiteX1" y="connsiteY1"/>
                </a:cxn>
                <a:cxn ang="0">
                  <a:pos x="connsiteX2" y="connsiteY2"/>
                </a:cxn>
              </a:cxnLst>
              <a:rect l="l" t="t" r="r" b="b"/>
              <a:pathLst>
                <a:path w="98583" h="996333">
                  <a:moveTo>
                    <a:pt x="87635" y="996333"/>
                  </a:moveTo>
                  <a:cubicBezTo>
                    <a:pt x="42932" y="772796"/>
                    <a:pt x="-1771" y="549260"/>
                    <a:pt x="54" y="383205"/>
                  </a:cubicBezTo>
                  <a:cubicBezTo>
                    <a:pt x="1879" y="217150"/>
                    <a:pt x="50231" y="108575"/>
                    <a:pt x="98583"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descr="tardi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6368" y="351584"/>
              <a:ext cx="1456789" cy="1456789"/>
            </a:xfrm>
            <a:prstGeom prst="rect">
              <a:avLst/>
            </a:prstGeom>
          </p:spPr>
        </p:pic>
        <p:sp>
          <p:nvSpPr>
            <p:cNvPr id="402" name="TextBox 401"/>
            <p:cNvSpPr txBox="1"/>
            <p:nvPr/>
          </p:nvSpPr>
          <p:spPr>
            <a:xfrm>
              <a:off x="3267738" y="1746905"/>
              <a:ext cx="1229361" cy="369332"/>
            </a:xfrm>
            <a:prstGeom prst="rect">
              <a:avLst/>
            </a:prstGeom>
            <a:noFill/>
          </p:spPr>
          <p:txBody>
            <a:bodyPr wrap="square" rtlCol="0">
              <a:spAutoFit/>
            </a:bodyPr>
            <a:lstStyle/>
            <a:p>
              <a:r>
                <a:rPr lang="en-US" dirty="0" smtClean="0">
                  <a:solidFill>
                    <a:srgbClr val="FFFFFF"/>
                  </a:solidFill>
                </a:rPr>
                <a:t>stole</a:t>
              </a:r>
              <a:endParaRPr lang="en-US" dirty="0">
                <a:solidFill>
                  <a:srgbClr val="FFFFFF"/>
                </a:solidFill>
              </a:endParaRPr>
            </a:p>
          </p:txBody>
        </p:sp>
      </p:grpSp>
      <p:grpSp>
        <p:nvGrpSpPr>
          <p:cNvPr id="3" name="Group 2"/>
          <p:cNvGrpSpPr/>
          <p:nvPr/>
        </p:nvGrpSpPr>
        <p:grpSpPr>
          <a:xfrm>
            <a:off x="1221597" y="692897"/>
            <a:ext cx="2161186" cy="1945743"/>
            <a:chOff x="1221597" y="692897"/>
            <a:chExt cx="2161186" cy="1945743"/>
          </a:xfrm>
        </p:grpSpPr>
        <p:pic>
          <p:nvPicPr>
            <p:cNvPr id="9" name="Picture 8" descr="gallifrey.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1597" y="692897"/>
              <a:ext cx="1456789" cy="1456789"/>
            </a:xfrm>
            <a:prstGeom prst="rect">
              <a:avLst/>
            </a:prstGeom>
          </p:spPr>
        </p:pic>
        <p:grpSp>
          <p:nvGrpSpPr>
            <p:cNvPr id="2" name="Group 1"/>
            <p:cNvGrpSpPr/>
            <p:nvPr/>
          </p:nvGrpSpPr>
          <p:grpSpPr>
            <a:xfrm>
              <a:off x="2232764" y="1808373"/>
              <a:ext cx="1150019" cy="830267"/>
              <a:chOff x="2232764" y="1808373"/>
              <a:chExt cx="1150019" cy="830267"/>
            </a:xfrm>
          </p:grpSpPr>
          <p:sp>
            <p:nvSpPr>
              <p:cNvPr id="378" name="Freeform 377"/>
              <p:cNvSpPr/>
              <p:nvPr/>
            </p:nvSpPr>
            <p:spPr>
              <a:xfrm>
                <a:off x="2232764" y="1808373"/>
                <a:ext cx="1150019" cy="830267"/>
              </a:xfrm>
              <a:custGeom>
                <a:avLst/>
                <a:gdLst>
                  <a:gd name="connsiteX0" fmla="*/ 1379401 w 1379401"/>
                  <a:gd name="connsiteY0" fmla="*/ 1007281 h 1007281"/>
                  <a:gd name="connsiteX1" fmla="*/ 426958 w 1379401"/>
                  <a:gd name="connsiteY1" fmla="*/ 602179 h 1007281"/>
                  <a:gd name="connsiteX2" fmla="*/ 0 w 1379401"/>
                  <a:gd name="connsiteY2" fmla="*/ 0 h 1007281"/>
                </a:gdLst>
                <a:ahLst/>
                <a:cxnLst>
                  <a:cxn ang="0">
                    <a:pos x="connsiteX0" y="connsiteY0"/>
                  </a:cxn>
                  <a:cxn ang="0">
                    <a:pos x="connsiteX1" y="connsiteY1"/>
                  </a:cxn>
                  <a:cxn ang="0">
                    <a:pos x="connsiteX2" y="connsiteY2"/>
                  </a:cxn>
                </a:cxnLst>
                <a:rect l="l" t="t" r="r" b="b"/>
                <a:pathLst>
                  <a:path w="1379401" h="1007281">
                    <a:moveTo>
                      <a:pt x="1379401" y="1007281"/>
                    </a:moveTo>
                    <a:cubicBezTo>
                      <a:pt x="1018129" y="888670"/>
                      <a:pt x="656858" y="770059"/>
                      <a:pt x="426958" y="602179"/>
                    </a:cubicBezTo>
                    <a:cubicBezTo>
                      <a:pt x="197058" y="434299"/>
                      <a:pt x="98529" y="217149"/>
                      <a:pt x="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3" name="TextBox 402"/>
              <p:cNvSpPr txBox="1"/>
              <p:nvPr/>
            </p:nvSpPr>
            <p:spPr>
              <a:xfrm>
                <a:off x="2579506" y="2008795"/>
                <a:ext cx="668839" cy="369332"/>
              </a:xfrm>
              <a:prstGeom prst="rect">
                <a:avLst/>
              </a:prstGeom>
              <a:noFill/>
            </p:spPr>
            <p:txBody>
              <a:bodyPr wrap="square" rtlCol="0">
                <a:spAutoFit/>
              </a:bodyPr>
              <a:lstStyle/>
              <a:p>
                <a:r>
                  <a:rPr lang="en-US" dirty="0" smtClean="0">
                    <a:solidFill>
                      <a:srgbClr val="FFFFFF"/>
                    </a:solidFill>
                  </a:rPr>
                  <a:t>from</a:t>
                </a:r>
                <a:endParaRPr lang="en-US" dirty="0">
                  <a:solidFill>
                    <a:srgbClr val="FFFFFF"/>
                  </a:solidFill>
                </a:endParaRPr>
              </a:p>
            </p:txBody>
          </p:sp>
        </p:grpSp>
      </p:grpSp>
      <p:grpSp>
        <p:nvGrpSpPr>
          <p:cNvPr id="14" name="Group 13"/>
          <p:cNvGrpSpPr/>
          <p:nvPr/>
        </p:nvGrpSpPr>
        <p:grpSpPr>
          <a:xfrm>
            <a:off x="5514768" y="1882290"/>
            <a:ext cx="1841434" cy="851692"/>
            <a:chOff x="5514768" y="1882290"/>
            <a:chExt cx="1841434" cy="851692"/>
          </a:xfrm>
        </p:grpSpPr>
        <p:sp>
          <p:nvSpPr>
            <p:cNvPr id="396" name="Freeform 395"/>
            <p:cNvSpPr/>
            <p:nvPr/>
          </p:nvSpPr>
          <p:spPr>
            <a:xfrm>
              <a:off x="5514768" y="1992666"/>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1" name="Freeform 400"/>
            <p:cNvSpPr/>
            <p:nvPr/>
          </p:nvSpPr>
          <p:spPr>
            <a:xfrm rot="10800000">
              <a:off x="6356892" y="1882290"/>
              <a:ext cx="155264" cy="741316"/>
            </a:xfrm>
            <a:custGeom>
              <a:avLst/>
              <a:gdLst>
                <a:gd name="connsiteX0" fmla="*/ 175788 w 230526"/>
                <a:gd name="connsiteY0" fmla="*/ 0 h 733564"/>
                <a:gd name="connsiteX1" fmla="*/ 626 w 230526"/>
                <a:gd name="connsiteY1" fmla="*/ 339410 h 733564"/>
                <a:gd name="connsiteX2" fmla="*/ 230526 w 230526"/>
                <a:gd name="connsiteY2" fmla="*/ 733564 h 733564"/>
              </a:gdLst>
              <a:ahLst/>
              <a:cxnLst>
                <a:cxn ang="0">
                  <a:pos x="connsiteX0" y="connsiteY0"/>
                </a:cxn>
                <a:cxn ang="0">
                  <a:pos x="connsiteX1" y="connsiteY1"/>
                </a:cxn>
                <a:cxn ang="0">
                  <a:pos x="connsiteX2" y="connsiteY2"/>
                </a:cxn>
              </a:cxnLst>
              <a:rect l="l" t="t" r="r" b="b"/>
              <a:pathLst>
                <a:path w="230526" h="733564">
                  <a:moveTo>
                    <a:pt x="175788" y="0"/>
                  </a:moveTo>
                  <a:cubicBezTo>
                    <a:pt x="83645" y="108574"/>
                    <a:pt x="-8497" y="217149"/>
                    <a:pt x="626" y="339410"/>
                  </a:cubicBezTo>
                  <a:cubicBezTo>
                    <a:pt x="9749" y="461671"/>
                    <a:pt x="230526" y="733564"/>
                    <a:pt x="230526" y="73356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6" name="TextBox 405"/>
            <p:cNvSpPr txBox="1"/>
            <p:nvPr/>
          </p:nvSpPr>
          <p:spPr>
            <a:xfrm>
              <a:off x="5523293" y="2162082"/>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sp>
          <p:nvSpPr>
            <p:cNvPr id="407" name="TextBox 406"/>
            <p:cNvSpPr txBox="1"/>
            <p:nvPr/>
          </p:nvSpPr>
          <p:spPr>
            <a:xfrm>
              <a:off x="6474897" y="1942216"/>
              <a:ext cx="881305" cy="369332"/>
            </a:xfrm>
            <a:prstGeom prst="rect">
              <a:avLst/>
            </a:prstGeom>
            <a:noFill/>
          </p:spPr>
          <p:txBody>
            <a:bodyPr wrap="square" rtlCol="0">
              <a:spAutoFit/>
            </a:bodyPr>
            <a:lstStyle/>
            <a:p>
              <a:r>
                <a:rPr lang="en-US" dirty="0" smtClean="0">
                  <a:solidFill>
                    <a:srgbClr val="FFFFFF"/>
                  </a:solidFill>
                </a:rPr>
                <a:t>loves</a:t>
              </a:r>
              <a:endParaRPr lang="en-US" dirty="0">
                <a:solidFill>
                  <a:srgbClr val="FFFFFF"/>
                </a:solidFill>
              </a:endParaRPr>
            </a:p>
          </p:txBody>
        </p:sp>
      </p:grpSp>
      <p:grpSp>
        <p:nvGrpSpPr>
          <p:cNvPr id="15" name="Group 14"/>
          <p:cNvGrpSpPr/>
          <p:nvPr/>
        </p:nvGrpSpPr>
        <p:grpSpPr>
          <a:xfrm>
            <a:off x="552758" y="2325430"/>
            <a:ext cx="2665843" cy="1954491"/>
            <a:chOff x="552758" y="2325430"/>
            <a:chExt cx="2665843" cy="1954491"/>
          </a:xfrm>
        </p:grpSpPr>
        <p:sp>
          <p:nvSpPr>
            <p:cNvPr id="379" name="Freeform 378"/>
            <p:cNvSpPr/>
            <p:nvPr/>
          </p:nvSpPr>
          <p:spPr>
            <a:xfrm>
              <a:off x="1642144" y="2680123"/>
              <a:ext cx="1576457" cy="330774"/>
            </a:xfrm>
            <a:custGeom>
              <a:avLst/>
              <a:gdLst>
                <a:gd name="connsiteX0" fmla="*/ 1664038 w 1664038"/>
                <a:gd name="connsiteY0" fmla="*/ 210338 h 330774"/>
                <a:gd name="connsiteX1" fmla="*/ 821072 w 1664038"/>
                <a:gd name="connsiteY1" fmla="*/ 2312 h 330774"/>
                <a:gd name="connsiteX2" fmla="*/ 0 w 1664038"/>
                <a:gd name="connsiteY2" fmla="*/ 330774 h 330774"/>
              </a:gdLst>
              <a:ahLst/>
              <a:cxnLst>
                <a:cxn ang="0">
                  <a:pos x="connsiteX0" y="connsiteY0"/>
                </a:cxn>
                <a:cxn ang="0">
                  <a:pos x="connsiteX1" y="connsiteY1"/>
                </a:cxn>
                <a:cxn ang="0">
                  <a:pos x="connsiteX2" y="connsiteY2"/>
                </a:cxn>
              </a:cxnLst>
              <a:rect l="l" t="t" r="r" b="b"/>
              <a:pathLst>
                <a:path w="1664038" h="330774">
                  <a:moveTo>
                    <a:pt x="1664038" y="210338"/>
                  </a:moveTo>
                  <a:cubicBezTo>
                    <a:pt x="1381225" y="96288"/>
                    <a:pt x="1098412" y="-17761"/>
                    <a:pt x="821072" y="2312"/>
                  </a:cubicBezTo>
                  <a:cubicBezTo>
                    <a:pt x="543732" y="22385"/>
                    <a:pt x="0" y="330774"/>
                    <a:pt x="0" y="33077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 name="Picture 5" descr="dalek.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2758" y="2823132"/>
              <a:ext cx="1456789" cy="1456789"/>
            </a:xfrm>
            <a:prstGeom prst="rect">
              <a:avLst/>
            </a:prstGeom>
          </p:spPr>
        </p:pic>
        <p:sp>
          <p:nvSpPr>
            <p:cNvPr id="410" name="TextBox 409"/>
            <p:cNvSpPr txBox="1"/>
            <p:nvPr/>
          </p:nvSpPr>
          <p:spPr>
            <a:xfrm>
              <a:off x="1691846" y="2325430"/>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16" name="Group 15"/>
          <p:cNvGrpSpPr/>
          <p:nvPr/>
        </p:nvGrpSpPr>
        <p:grpSpPr>
          <a:xfrm>
            <a:off x="3109122" y="3591173"/>
            <a:ext cx="1456789" cy="3214403"/>
            <a:chOff x="3109122" y="3591173"/>
            <a:chExt cx="1456789" cy="3214403"/>
          </a:xfrm>
        </p:grpSpPr>
        <p:pic>
          <p:nvPicPr>
            <p:cNvPr id="5" name="Picture 4" descr="cyberman.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109122" y="5348787"/>
              <a:ext cx="1456789" cy="1456789"/>
            </a:xfrm>
            <a:prstGeom prst="rect">
              <a:avLst/>
            </a:prstGeom>
          </p:spPr>
        </p:pic>
        <p:sp>
          <p:nvSpPr>
            <p:cNvPr id="387" name="Freeform 386"/>
            <p:cNvSpPr/>
            <p:nvPr/>
          </p:nvSpPr>
          <p:spPr>
            <a:xfrm>
              <a:off x="3371836" y="3591173"/>
              <a:ext cx="262776" cy="1848702"/>
            </a:xfrm>
            <a:custGeom>
              <a:avLst/>
              <a:gdLst>
                <a:gd name="connsiteX0" fmla="*/ 164243 w 175191"/>
                <a:gd name="connsiteY0" fmla="*/ 0 h 2036460"/>
                <a:gd name="connsiteX1" fmla="*/ 29 w 175191"/>
                <a:gd name="connsiteY1" fmla="*/ 952538 h 2036460"/>
                <a:gd name="connsiteX2" fmla="*/ 175191 w 175191"/>
                <a:gd name="connsiteY2" fmla="*/ 2036460 h 2036460"/>
              </a:gdLst>
              <a:ahLst/>
              <a:cxnLst>
                <a:cxn ang="0">
                  <a:pos x="connsiteX0" y="connsiteY0"/>
                </a:cxn>
                <a:cxn ang="0">
                  <a:pos x="connsiteX1" y="connsiteY1"/>
                </a:cxn>
                <a:cxn ang="0">
                  <a:pos x="connsiteX2" y="connsiteY2"/>
                </a:cxn>
              </a:cxnLst>
              <a:rect l="l" t="t" r="r" b="b"/>
              <a:pathLst>
                <a:path w="175191" h="2036460">
                  <a:moveTo>
                    <a:pt x="164243" y="0"/>
                  </a:moveTo>
                  <a:cubicBezTo>
                    <a:pt x="81223" y="306564"/>
                    <a:pt x="-1796" y="613128"/>
                    <a:pt x="29" y="952538"/>
                  </a:cubicBezTo>
                  <a:cubicBezTo>
                    <a:pt x="1854" y="1291948"/>
                    <a:pt x="175191" y="2036460"/>
                    <a:pt x="175191" y="203646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1" name="TextBox 410"/>
            <p:cNvSpPr txBox="1"/>
            <p:nvPr/>
          </p:nvSpPr>
          <p:spPr>
            <a:xfrm>
              <a:off x="3366143" y="4316712"/>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grpSp>
        <p:nvGrpSpPr>
          <p:cNvPr id="22" name="Group 21"/>
          <p:cNvGrpSpPr/>
          <p:nvPr/>
        </p:nvGrpSpPr>
        <p:grpSpPr>
          <a:xfrm>
            <a:off x="4213244" y="1423334"/>
            <a:ext cx="4709069" cy="5028497"/>
            <a:chOff x="4213244" y="1423334"/>
            <a:chExt cx="4709069" cy="5028497"/>
          </a:xfrm>
        </p:grpSpPr>
        <p:sp>
          <p:nvSpPr>
            <p:cNvPr id="384" name="Freeform 383"/>
            <p:cNvSpPr/>
            <p:nvPr/>
          </p:nvSpPr>
          <p:spPr>
            <a:xfrm>
              <a:off x="4213244" y="3308986"/>
              <a:ext cx="2835548" cy="1278522"/>
            </a:xfrm>
            <a:custGeom>
              <a:avLst/>
              <a:gdLst>
                <a:gd name="connsiteX0" fmla="*/ 0 w 3043438"/>
                <a:gd name="connsiteY0" fmla="*/ 0 h 1423333"/>
                <a:gd name="connsiteX1" fmla="*/ 1795410 w 3043438"/>
                <a:gd name="connsiteY1" fmla="*/ 547436 h 1423333"/>
                <a:gd name="connsiteX2" fmla="*/ 3043438 w 3043438"/>
                <a:gd name="connsiteY2" fmla="*/ 1423333 h 1423333"/>
              </a:gdLst>
              <a:ahLst/>
              <a:cxnLst>
                <a:cxn ang="0">
                  <a:pos x="connsiteX0" y="connsiteY0"/>
                </a:cxn>
                <a:cxn ang="0">
                  <a:pos x="connsiteX1" y="connsiteY1"/>
                </a:cxn>
                <a:cxn ang="0">
                  <a:pos x="connsiteX2" y="connsiteY2"/>
                </a:cxn>
              </a:cxnLst>
              <a:rect l="l" t="t" r="r" b="b"/>
              <a:pathLst>
                <a:path w="3043438" h="1423333">
                  <a:moveTo>
                    <a:pt x="0" y="0"/>
                  </a:moveTo>
                  <a:cubicBezTo>
                    <a:pt x="644085" y="155107"/>
                    <a:pt x="1288170" y="310214"/>
                    <a:pt x="1795410" y="547436"/>
                  </a:cubicBezTo>
                  <a:cubicBezTo>
                    <a:pt x="2302650" y="784658"/>
                    <a:pt x="3043438" y="1423333"/>
                    <a:pt x="3043438" y="142333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1" name="Group 20"/>
            <p:cNvGrpSpPr/>
            <p:nvPr/>
          </p:nvGrpSpPr>
          <p:grpSpPr>
            <a:xfrm>
              <a:off x="6764308" y="4357642"/>
              <a:ext cx="1456789" cy="1456789"/>
              <a:chOff x="6764308" y="4357642"/>
              <a:chExt cx="1456789" cy="1456789"/>
            </a:xfrm>
          </p:grpSpPr>
          <p:pic>
            <p:nvPicPr>
              <p:cNvPr id="49" name="Picture 48"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64308" y="4357642"/>
                <a:ext cx="1456789" cy="1456789"/>
              </a:xfrm>
              <a:prstGeom prst="rect">
                <a:avLst/>
              </a:prstGeom>
            </p:spPr>
          </p:pic>
          <p:sp>
            <p:nvSpPr>
              <p:cNvPr id="393" name="TextBox 392"/>
              <p:cNvSpPr txBox="1"/>
              <p:nvPr/>
            </p:nvSpPr>
            <p:spPr>
              <a:xfrm>
                <a:off x="7048792" y="4747521"/>
                <a:ext cx="918510" cy="400110"/>
              </a:xfrm>
              <a:prstGeom prst="rect">
                <a:avLst/>
              </a:prstGeom>
              <a:noFill/>
            </p:spPr>
            <p:txBody>
              <a:bodyPr wrap="square" rtlCol="0">
                <a:spAutoFit/>
              </a:bodyPr>
              <a:lstStyle/>
              <a:p>
                <a:pPr algn="ctr"/>
                <a:r>
                  <a:rPr lang="en-US" sz="1000" dirty="0" smtClean="0">
                    <a:solidFill>
                      <a:schemeClr val="bg1"/>
                    </a:solidFill>
                  </a:rPr>
                  <a:t>A Good Man Goes to War</a:t>
                </a:r>
                <a:endParaRPr lang="en-US" sz="1000" dirty="0">
                  <a:solidFill>
                    <a:schemeClr val="bg1"/>
                  </a:solidFill>
                </a:endParaRPr>
              </a:p>
            </p:txBody>
          </p:sp>
        </p:grpSp>
        <p:sp>
          <p:nvSpPr>
            <p:cNvPr id="381" name="Freeform 380"/>
            <p:cNvSpPr/>
            <p:nvPr/>
          </p:nvSpPr>
          <p:spPr>
            <a:xfrm>
              <a:off x="6402428" y="1423334"/>
              <a:ext cx="1326593" cy="2978050"/>
            </a:xfrm>
            <a:custGeom>
              <a:avLst/>
              <a:gdLst>
                <a:gd name="connsiteX0" fmla="*/ 0 w 1372045"/>
                <a:gd name="connsiteY0" fmla="*/ 0 h 2846665"/>
                <a:gd name="connsiteX1" fmla="*/ 1302767 w 1372045"/>
                <a:gd name="connsiteY1" fmla="*/ 952538 h 2846665"/>
                <a:gd name="connsiteX2" fmla="*/ 1204238 w 1372045"/>
                <a:gd name="connsiteY2" fmla="*/ 2846665 h 2846665"/>
                <a:gd name="connsiteX3" fmla="*/ 1204238 w 1372045"/>
                <a:gd name="connsiteY3" fmla="*/ 2846665 h 2846665"/>
                <a:gd name="connsiteX4" fmla="*/ 1204238 w 1372045"/>
                <a:gd name="connsiteY4" fmla="*/ 2846665 h 284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045" h="2846665">
                  <a:moveTo>
                    <a:pt x="0" y="0"/>
                  </a:moveTo>
                  <a:cubicBezTo>
                    <a:pt x="551030" y="239047"/>
                    <a:pt x="1102061" y="478094"/>
                    <a:pt x="1302767" y="952538"/>
                  </a:cubicBezTo>
                  <a:cubicBezTo>
                    <a:pt x="1503473" y="1426982"/>
                    <a:pt x="1204238" y="2846665"/>
                    <a:pt x="1204238" y="2846665"/>
                  </a:cubicBezTo>
                  <a:lnTo>
                    <a:pt x="1204238" y="2846665"/>
                  </a:lnTo>
                  <a:lnTo>
                    <a:pt x="1204238" y="2846665"/>
                  </a:ln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8" name="Freeform 387"/>
            <p:cNvSpPr/>
            <p:nvPr/>
          </p:nvSpPr>
          <p:spPr>
            <a:xfrm>
              <a:off x="6645207" y="3308985"/>
              <a:ext cx="634963" cy="1136192"/>
            </a:xfrm>
            <a:custGeom>
              <a:avLst/>
              <a:gdLst>
                <a:gd name="connsiteX0" fmla="*/ 0 w 864862"/>
                <a:gd name="connsiteY0" fmla="*/ 0 h 1302897"/>
                <a:gd name="connsiteX1" fmla="*/ 591171 w 864862"/>
                <a:gd name="connsiteY1" fmla="*/ 339410 h 1302897"/>
                <a:gd name="connsiteX2" fmla="*/ 864862 w 864862"/>
                <a:gd name="connsiteY2" fmla="*/ 1302897 h 1302897"/>
              </a:gdLst>
              <a:ahLst/>
              <a:cxnLst>
                <a:cxn ang="0">
                  <a:pos x="connsiteX0" y="connsiteY0"/>
                </a:cxn>
                <a:cxn ang="0">
                  <a:pos x="connsiteX1" y="connsiteY1"/>
                </a:cxn>
                <a:cxn ang="0">
                  <a:pos x="connsiteX2" y="connsiteY2"/>
                </a:cxn>
              </a:cxnLst>
              <a:rect l="l" t="t" r="r" b="b"/>
              <a:pathLst>
                <a:path w="864862" h="1302897">
                  <a:moveTo>
                    <a:pt x="0" y="0"/>
                  </a:moveTo>
                  <a:cubicBezTo>
                    <a:pt x="223513" y="61130"/>
                    <a:pt x="447027" y="122261"/>
                    <a:pt x="591171" y="339410"/>
                  </a:cubicBezTo>
                  <a:cubicBezTo>
                    <a:pt x="735315" y="556559"/>
                    <a:pt x="864862" y="1302897"/>
                    <a:pt x="864862" y="1302897"/>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9" name="Freeform 388"/>
            <p:cNvSpPr/>
            <p:nvPr/>
          </p:nvSpPr>
          <p:spPr>
            <a:xfrm>
              <a:off x="4400942" y="5326888"/>
              <a:ext cx="2572690" cy="777419"/>
            </a:xfrm>
            <a:custGeom>
              <a:avLst/>
              <a:gdLst>
                <a:gd name="connsiteX0" fmla="*/ 0 w 3076281"/>
                <a:gd name="connsiteY0" fmla="*/ 777358 h 914622"/>
                <a:gd name="connsiteX1" fmla="*/ 1762567 w 3076281"/>
                <a:gd name="connsiteY1" fmla="*/ 853999 h 914622"/>
                <a:gd name="connsiteX2" fmla="*/ 3076281 w 3076281"/>
                <a:gd name="connsiteY2" fmla="*/ 0 h 914622"/>
              </a:gdLst>
              <a:ahLst/>
              <a:cxnLst>
                <a:cxn ang="0">
                  <a:pos x="connsiteX0" y="connsiteY0"/>
                </a:cxn>
                <a:cxn ang="0">
                  <a:pos x="connsiteX1" y="connsiteY1"/>
                </a:cxn>
                <a:cxn ang="0">
                  <a:pos x="connsiteX2" y="connsiteY2"/>
                </a:cxn>
              </a:cxnLst>
              <a:rect l="l" t="t" r="r" b="b"/>
              <a:pathLst>
                <a:path w="3076281" h="914622">
                  <a:moveTo>
                    <a:pt x="0" y="777358"/>
                  </a:moveTo>
                  <a:cubicBezTo>
                    <a:pt x="624927" y="880458"/>
                    <a:pt x="1249854" y="983559"/>
                    <a:pt x="1762567" y="853999"/>
                  </a:cubicBezTo>
                  <a:cubicBezTo>
                    <a:pt x="2275280" y="724439"/>
                    <a:pt x="3076281" y="0"/>
                    <a:pt x="3076281"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0" name="Freeform 389"/>
            <p:cNvSpPr/>
            <p:nvPr/>
          </p:nvSpPr>
          <p:spPr>
            <a:xfrm>
              <a:off x="5419278" y="4981662"/>
              <a:ext cx="1455829" cy="231663"/>
            </a:xfrm>
            <a:custGeom>
              <a:avLst/>
              <a:gdLst>
                <a:gd name="connsiteX0" fmla="*/ 0 w 1751620"/>
                <a:gd name="connsiteY0" fmla="*/ 10949 h 109535"/>
                <a:gd name="connsiteX1" fmla="*/ 930548 w 1751620"/>
                <a:gd name="connsiteY1" fmla="*/ 109487 h 109535"/>
                <a:gd name="connsiteX2" fmla="*/ 1751620 w 1751620"/>
                <a:gd name="connsiteY2" fmla="*/ 0 h 109535"/>
              </a:gdLst>
              <a:ahLst/>
              <a:cxnLst>
                <a:cxn ang="0">
                  <a:pos x="connsiteX0" y="connsiteY0"/>
                </a:cxn>
                <a:cxn ang="0">
                  <a:pos x="connsiteX1" y="connsiteY1"/>
                </a:cxn>
                <a:cxn ang="0">
                  <a:pos x="connsiteX2" y="connsiteY2"/>
                </a:cxn>
              </a:cxnLst>
              <a:rect l="l" t="t" r="r" b="b"/>
              <a:pathLst>
                <a:path w="1751620" h="109535">
                  <a:moveTo>
                    <a:pt x="0" y="10949"/>
                  </a:moveTo>
                  <a:cubicBezTo>
                    <a:pt x="319305" y="61130"/>
                    <a:pt x="638611" y="111312"/>
                    <a:pt x="930548" y="109487"/>
                  </a:cubicBezTo>
                  <a:cubicBezTo>
                    <a:pt x="1222485" y="107662"/>
                    <a:pt x="1751620" y="0"/>
                    <a:pt x="1751620" y="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8" name="TextBox 407"/>
            <p:cNvSpPr txBox="1"/>
            <p:nvPr/>
          </p:nvSpPr>
          <p:spPr>
            <a:xfrm>
              <a:off x="7700201" y="2116514"/>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09" name="TextBox 408"/>
            <p:cNvSpPr txBox="1"/>
            <p:nvPr/>
          </p:nvSpPr>
          <p:spPr>
            <a:xfrm>
              <a:off x="6681165" y="275067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3" name="TextBox 412"/>
            <p:cNvSpPr txBox="1"/>
            <p:nvPr/>
          </p:nvSpPr>
          <p:spPr>
            <a:xfrm>
              <a:off x="5423087" y="4478024"/>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sp>
          <p:nvSpPr>
            <p:cNvPr id="414" name="TextBox 413"/>
            <p:cNvSpPr txBox="1"/>
            <p:nvPr/>
          </p:nvSpPr>
          <p:spPr>
            <a:xfrm>
              <a:off x="6132611" y="5805500"/>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grpSp>
      <p:grpSp>
        <p:nvGrpSpPr>
          <p:cNvPr id="19" name="Group 18"/>
          <p:cNvGrpSpPr/>
          <p:nvPr/>
        </p:nvGrpSpPr>
        <p:grpSpPr>
          <a:xfrm>
            <a:off x="-17882" y="3197020"/>
            <a:ext cx="5623066" cy="2929152"/>
            <a:chOff x="-17882" y="3197020"/>
            <a:chExt cx="5623066" cy="2929152"/>
          </a:xfrm>
        </p:grpSpPr>
        <p:sp>
          <p:nvSpPr>
            <p:cNvPr id="380" name="Freeform 379"/>
            <p:cNvSpPr/>
            <p:nvPr/>
          </p:nvSpPr>
          <p:spPr>
            <a:xfrm>
              <a:off x="1080645" y="3977221"/>
              <a:ext cx="320649" cy="862106"/>
            </a:xfrm>
            <a:custGeom>
              <a:avLst/>
              <a:gdLst>
                <a:gd name="connsiteX0" fmla="*/ 79801 w 320649"/>
                <a:gd name="connsiteY0" fmla="*/ 0 h 1062025"/>
                <a:gd name="connsiteX1" fmla="*/ 14115 w 320649"/>
                <a:gd name="connsiteY1" fmla="*/ 558384 h 1062025"/>
                <a:gd name="connsiteX2" fmla="*/ 320649 w 320649"/>
                <a:gd name="connsiteY2" fmla="*/ 1062025 h 1062025"/>
              </a:gdLst>
              <a:ahLst/>
              <a:cxnLst>
                <a:cxn ang="0">
                  <a:pos x="connsiteX0" y="connsiteY0"/>
                </a:cxn>
                <a:cxn ang="0">
                  <a:pos x="connsiteX1" y="connsiteY1"/>
                </a:cxn>
                <a:cxn ang="0">
                  <a:pos x="connsiteX2" y="connsiteY2"/>
                </a:cxn>
              </a:cxnLst>
              <a:rect l="l" t="t" r="r" b="b"/>
              <a:pathLst>
                <a:path w="320649" h="1062025">
                  <a:moveTo>
                    <a:pt x="79801" y="0"/>
                  </a:moveTo>
                  <a:cubicBezTo>
                    <a:pt x="26887" y="190690"/>
                    <a:pt x="-26026" y="381380"/>
                    <a:pt x="14115" y="558384"/>
                  </a:cubicBezTo>
                  <a:cubicBezTo>
                    <a:pt x="54256" y="735388"/>
                    <a:pt x="320649" y="1062025"/>
                    <a:pt x="320649" y="1062025"/>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1" name="Freeform 390"/>
            <p:cNvSpPr/>
            <p:nvPr/>
          </p:nvSpPr>
          <p:spPr>
            <a:xfrm>
              <a:off x="1729726" y="3197020"/>
              <a:ext cx="1488875" cy="1521871"/>
            </a:xfrm>
            <a:custGeom>
              <a:avLst/>
              <a:gdLst>
                <a:gd name="connsiteX0" fmla="*/ 1488876 w 1488876"/>
                <a:gd name="connsiteY0" fmla="*/ 0 h 1521871"/>
                <a:gd name="connsiteX1" fmla="*/ 536433 w 1488876"/>
                <a:gd name="connsiteY1" fmla="*/ 558384 h 1521871"/>
                <a:gd name="connsiteX2" fmla="*/ 0 w 1488876"/>
                <a:gd name="connsiteY2" fmla="*/ 1521871 h 1521871"/>
              </a:gdLst>
              <a:ahLst/>
              <a:cxnLst>
                <a:cxn ang="0">
                  <a:pos x="connsiteX0" y="connsiteY0"/>
                </a:cxn>
                <a:cxn ang="0">
                  <a:pos x="connsiteX1" y="connsiteY1"/>
                </a:cxn>
                <a:cxn ang="0">
                  <a:pos x="connsiteX2" y="connsiteY2"/>
                </a:cxn>
              </a:cxnLst>
              <a:rect l="l" t="t" r="r" b="b"/>
              <a:pathLst>
                <a:path w="1488876" h="1521871">
                  <a:moveTo>
                    <a:pt x="1488876" y="0"/>
                  </a:moveTo>
                  <a:cubicBezTo>
                    <a:pt x="1136727" y="152369"/>
                    <a:pt x="784579" y="304739"/>
                    <a:pt x="536433" y="558384"/>
                  </a:cubicBezTo>
                  <a:cubicBezTo>
                    <a:pt x="288287" y="812029"/>
                    <a:pt x="0" y="1521871"/>
                    <a:pt x="0" y="1521871"/>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8" name="Freeform 397"/>
            <p:cNvSpPr/>
            <p:nvPr/>
          </p:nvSpPr>
          <p:spPr>
            <a:xfrm>
              <a:off x="2211421" y="3415994"/>
              <a:ext cx="3393763" cy="1510923"/>
            </a:xfrm>
            <a:custGeom>
              <a:avLst/>
              <a:gdLst>
                <a:gd name="connsiteX0" fmla="*/ 3393763 w 3393763"/>
                <a:gd name="connsiteY0" fmla="*/ 0 h 1510923"/>
                <a:gd name="connsiteX1" fmla="*/ 908653 w 3393763"/>
                <a:gd name="connsiteY1" fmla="*/ 843051 h 1510923"/>
                <a:gd name="connsiteX2" fmla="*/ 0 w 3393763"/>
                <a:gd name="connsiteY2" fmla="*/ 1510923 h 1510923"/>
              </a:gdLst>
              <a:ahLst/>
              <a:cxnLst>
                <a:cxn ang="0">
                  <a:pos x="connsiteX0" y="connsiteY0"/>
                </a:cxn>
                <a:cxn ang="0">
                  <a:pos x="connsiteX1" y="connsiteY1"/>
                </a:cxn>
                <a:cxn ang="0">
                  <a:pos x="connsiteX2" y="connsiteY2"/>
                </a:cxn>
              </a:cxnLst>
              <a:rect l="l" t="t" r="r" b="b"/>
              <a:pathLst>
                <a:path w="3393763" h="1510923">
                  <a:moveTo>
                    <a:pt x="3393763" y="0"/>
                  </a:moveTo>
                  <a:cubicBezTo>
                    <a:pt x="2434021" y="295615"/>
                    <a:pt x="1474280" y="591231"/>
                    <a:pt x="908653" y="843051"/>
                  </a:cubicBezTo>
                  <a:cubicBezTo>
                    <a:pt x="343026" y="1094872"/>
                    <a:pt x="0" y="1510923"/>
                    <a:pt x="0" y="1510923"/>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8" name="Group 17"/>
            <p:cNvGrpSpPr/>
            <p:nvPr/>
          </p:nvGrpSpPr>
          <p:grpSpPr>
            <a:xfrm>
              <a:off x="1028322" y="4669383"/>
              <a:ext cx="1456789" cy="1456789"/>
              <a:chOff x="1028322" y="4669383"/>
              <a:chExt cx="1456789" cy="1456789"/>
            </a:xfrm>
          </p:grpSpPr>
          <p:pic>
            <p:nvPicPr>
              <p:cNvPr id="12" name="Picture 11" descr="tv.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322" y="4669383"/>
                <a:ext cx="1456789" cy="1456789"/>
              </a:xfrm>
              <a:prstGeom prst="rect">
                <a:avLst/>
              </a:prstGeom>
            </p:spPr>
          </p:pic>
          <p:sp>
            <p:nvSpPr>
              <p:cNvPr id="394" name="TextBox 393"/>
              <p:cNvSpPr txBox="1"/>
              <p:nvPr/>
            </p:nvSpPr>
            <p:spPr>
              <a:xfrm>
                <a:off x="1314255" y="5061663"/>
                <a:ext cx="918510" cy="400110"/>
              </a:xfrm>
              <a:prstGeom prst="rect">
                <a:avLst/>
              </a:prstGeom>
              <a:noFill/>
            </p:spPr>
            <p:txBody>
              <a:bodyPr wrap="square" rtlCol="0">
                <a:spAutoFit/>
              </a:bodyPr>
              <a:lstStyle/>
              <a:p>
                <a:pPr algn="ctr"/>
                <a:r>
                  <a:rPr lang="en-US" sz="1000" dirty="0" smtClean="0">
                    <a:solidFill>
                      <a:schemeClr val="bg1"/>
                    </a:solidFill>
                  </a:rPr>
                  <a:t>Victory of </a:t>
                </a:r>
              </a:p>
              <a:p>
                <a:pPr algn="ctr"/>
                <a:r>
                  <a:rPr lang="en-US" sz="1000" dirty="0" smtClean="0">
                    <a:solidFill>
                      <a:schemeClr val="bg1"/>
                    </a:solidFill>
                  </a:rPr>
                  <a:t>the </a:t>
                </a:r>
                <a:r>
                  <a:rPr lang="en-US" sz="1000" dirty="0" err="1" smtClean="0">
                    <a:solidFill>
                      <a:schemeClr val="bg1"/>
                    </a:solidFill>
                  </a:rPr>
                  <a:t>Daleks</a:t>
                </a:r>
                <a:endParaRPr lang="en-US" sz="1000" dirty="0">
                  <a:solidFill>
                    <a:schemeClr val="bg1"/>
                  </a:solidFill>
                </a:endParaRPr>
              </a:p>
            </p:txBody>
          </p:sp>
        </p:grpSp>
        <p:sp>
          <p:nvSpPr>
            <p:cNvPr id="415" name="TextBox 414"/>
            <p:cNvSpPr txBox="1"/>
            <p:nvPr/>
          </p:nvSpPr>
          <p:spPr>
            <a:xfrm>
              <a:off x="2255209" y="3602122"/>
              <a:ext cx="1222112" cy="646331"/>
            </a:xfrm>
            <a:prstGeom prst="rect">
              <a:avLst/>
            </a:prstGeom>
            <a:noFill/>
          </p:spPr>
          <p:txBody>
            <a:bodyPr wrap="square" rtlCol="0">
              <a:spAutoFit/>
            </a:bodyPr>
            <a:lstStyle/>
            <a:p>
              <a:r>
                <a:rPr lang="en-US" dirty="0">
                  <a:solidFill>
                    <a:srgbClr val="FFFFFF"/>
                  </a:solidFill>
                </a:rPr>
                <a:t>a</a:t>
              </a:r>
              <a:r>
                <a:rPr lang="en-US" dirty="0" smtClean="0">
                  <a:solidFill>
                    <a:srgbClr val="FFFFFF"/>
                  </a:solidFill>
                </a:rPr>
                <a:t>ppeared </a:t>
              </a:r>
            </a:p>
            <a:p>
              <a:r>
                <a:rPr lang="en-US" dirty="0" smtClean="0">
                  <a:solidFill>
                    <a:srgbClr val="FFFFFF"/>
                  </a:solidFill>
                </a:rPr>
                <a:t>in</a:t>
              </a:r>
              <a:endParaRPr lang="en-US" dirty="0">
                <a:solidFill>
                  <a:srgbClr val="FFFFFF"/>
                </a:solidFill>
              </a:endParaRPr>
            </a:p>
          </p:txBody>
        </p:sp>
        <p:sp>
          <p:nvSpPr>
            <p:cNvPr id="416" name="TextBox 415"/>
            <p:cNvSpPr txBox="1"/>
            <p:nvPr/>
          </p:nvSpPr>
          <p:spPr>
            <a:xfrm>
              <a:off x="-17882" y="4502845"/>
              <a:ext cx="1222112" cy="646331"/>
            </a:xfrm>
            <a:prstGeom prst="rect">
              <a:avLst/>
            </a:prstGeom>
            <a:noFill/>
          </p:spPr>
          <p:txBody>
            <a:bodyPr wrap="square" rtlCol="0">
              <a:spAutoFit/>
            </a:bodyPr>
            <a:lstStyle/>
            <a:p>
              <a:pPr algn="r"/>
              <a:r>
                <a:rPr lang="en-US" dirty="0">
                  <a:solidFill>
                    <a:srgbClr val="FFFFFF"/>
                  </a:solidFill>
                </a:rPr>
                <a:t>a</a:t>
              </a:r>
              <a:r>
                <a:rPr lang="en-US" dirty="0" smtClean="0">
                  <a:solidFill>
                    <a:srgbClr val="FFFFFF"/>
                  </a:solidFill>
                </a:rPr>
                <a:t>ppeared </a:t>
              </a:r>
            </a:p>
            <a:p>
              <a:pPr algn="r"/>
              <a:r>
                <a:rPr lang="en-US" dirty="0" smtClean="0">
                  <a:solidFill>
                    <a:srgbClr val="FFFFFF"/>
                  </a:solidFill>
                </a:rPr>
                <a:t>in</a:t>
              </a:r>
              <a:endParaRPr lang="en-US" dirty="0">
                <a:solidFill>
                  <a:srgbClr val="FFFFFF"/>
                </a:solidFill>
              </a:endParaRPr>
            </a:p>
          </p:txBody>
        </p:sp>
      </p:grpSp>
      <p:grpSp>
        <p:nvGrpSpPr>
          <p:cNvPr id="13" name="Group 12"/>
          <p:cNvGrpSpPr/>
          <p:nvPr/>
        </p:nvGrpSpPr>
        <p:grpSpPr>
          <a:xfrm>
            <a:off x="3984939" y="884902"/>
            <a:ext cx="2853876" cy="3092319"/>
            <a:chOff x="3984939" y="884902"/>
            <a:chExt cx="2853876" cy="3092319"/>
          </a:xfrm>
        </p:grpSpPr>
        <p:sp>
          <p:nvSpPr>
            <p:cNvPr id="399" name="Freeform 398"/>
            <p:cNvSpPr/>
            <p:nvPr/>
          </p:nvSpPr>
          <p:spPr>
            <a:xfrm>
              <a:off x="4313364" y="2877902"/>
              <a:ext cx="1226134" cy="198682"/>
            </a:xfrm>
            <a:custGeom>
              <a:avLst/>
              <a:gdLst>
                <a:gd name="connsiteX0" fmla="*/ 1226134 w 1226134"/>
                <a:gd name="connsiteY0" fmla="*/ 198682 h 198682"/>
                <a:gd name="connsiteX1" fmla="*/ 580224 w 1226134"/>
                <a:gd name="connsiteY1" fmla="*/ 1605 h 198682"/>
                <a:gd name="connsiteX2" fmla="*/ 0 w 1226134"/>
                <a:gd name="connsiteY2" fmla="*/ 100144 h 198682"/>
              </a:gdLst>
              <a:ahLst/>
              <a:cxnLst>
                <a:cxn ang="0">
                  <a:pos x="connsiteX0" y="connsiteY0"/>
                </a:cxn>
                <a:cxn ang="0">
                  <a:pos x="connsiteX1" y="connsiteY1"/>
                </a:cxn>
                <a:cxn ang="0">
                  <a:pos x="connsiteX2" y="connsiteY2"/>
                </a:cxn>
              </a:cxnLst>
              <a:rect l="l" t="t" r="r" b="b"/>
              <a:pathLst>
                <a:path w="1226134" h="198682">
                  <a:moveTo>
                    <a:pt x="1226134" y="198682"/>
                  </a:moveTo>
                  <a:cubicBezTo>
                    <a:pt x="1005357" y="108355"/>
                    <a:pt x="784580" y="18028"/>
                    <a:pt x="580224" y="1605"/>
                  </a:cubicBezTo>
                  <a:cubicBezTo>
                    <a:pt x="375868" y="-14818"/>
                    <a:pt x="0" y="100144"/>
                    <a:pt x="0" y="100144"/>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0" name="Freeform 399"/>
            <p:cNvSpPr/>
            <p:nvPr/>
          </p:nvSpPr>
          <p:spPr>
            <a:xfrm>
              <a:off x="3984939" y="1445230"/>
              <a:ext cx="1346557" cy="1116769"/>
            </a:xfrm>
            <a:custGeom>
              <a:avLst/>
              <a:gdLst>
                <a:gd name="connsiteX0" fmla="*/ 1346557 w 1346557"/>
                <a:gd name="connsiteY0" fmla="*/ 0 h 1116769"/>
                <a:gd name="connsiteX1" fmla="*/ 591172 w 1346557"/>
                <a:gd name="connsiteY1" fmla="*/ 262769 h 1116769"/>
                <a:gd name="connsiteX2" fmla="*/ 0 w 1346557"/>
                <a:gd name="connsiteY2" fmla="*/ 1116769 h 1116769"/>
              </a:gdLst>
              <a:ahLst/>
              <a:cxnLst>
                <a:cxn ang="0">
                  <a:pos x="connsiteX0" y="connsiteY0"/>
                </a:cxn>
                <a:cxn ang="0">
                  <a:pos x="connsiteX1" y="connsiteY1"/>
                </a:cxn>
                <a:cxn ang="0">
                  <a:pos x="connsiteX2" y="connsiteY2"/>
                </a:cxn>
              </a:cxnLst>
              <a:rect l="l" t="t" r="r" b="b"/>
              <a:pathLst>
                <a:path w="1346557" h="1116769">
                  <a:moveTo>
                    <a:pt x="1346557" y="0"/>
                  </a:moveTo>
                  <a:cubicBezTo>
                    <a:pt x="1081077" y="38320"/>
                    <a:pt x="815598" y="76641"/>
                    <a:pt x="591172" y="262769"/>
                  </a:cubicBezTo>
                  <a:cubicBezTo>
                    <a:pt x="366746" y="448897"/>
                    <a:pt x="0" y="1116769"/>
                    <a:pt x="0" y="1116769"/>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7" name="Picture 366" descr="rory.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8418" y="884902"/>
              <a:ext cx="1456789" cy="1456789"/>
            </a:xfrm>
            <a:prstGeom prst="rect">
              <a:avLst/>
            </a:prstGeom>
          </p:spPr>
        </p:pic>
        <p:pic>
          <p:nvPicPr>
            <p:cNvPr id="4" name="Picture 3" descr="amy.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382026" y="2520432"/>
              <a:ext cx="1456789" cy="1456789"/>
            </a:xfrm>
            <a:prstGeom prst="rect">
              <a:avLst/>
            </a:prstGeom>
          </p:spPr>
        </p:pic>
        <p:sp>
          <p:nvSpPr>
            <p:cNvPr id="404" name="TextBox 403"/>
            <p:cNvSpPr txBox="1"/>
            <p:nvPr/>
          </p:nvSpPr>
          <p:spPr>
            <a:xfrm>
              <a:off x="4308937" y="1845447"/>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sp>
          <p:nvSpPr>
            <p:cNvPr id="405" name="TextBox 404"/>
            <p:cNvSpPr txBox="1"/>
            <p:nvPr/>
          </p:nvSpPr>
          <p:spPr>
            <a:xfrm>
              <a:off x="4373753" y="2501501"/>
              <a:ext cx="1296244" cy="369332"/>
            </a:xfrm>
            <a:prstGeom prst="rect">
              <a:avLst/>
            </a:prstGeom>
            <a:noFill/>
          </p:spPr>
          <p:txBody>
            <a:bodyPr wrap="square" rtlCol="0">
              <a:spAutoFit/>
            </a:bodyPr>
            <a:lstStyle/>
            <a:p>
              <a:r>
                <a:rPr lang="en-US" dirty="0" smtClean="0">
                  <a:solidFill>
                    <a:srgbClr val="FFFFFF"/>
                  </a:solidFill>
                </a:rPr>
                <a:t>companion</a:t>
              </a:r>
              <a:endParaRPr lang="en-US" dirty="0">
                <a:solidFill>
                  <a:srgbClr val="FFFFFF"/>
                </a:solidFill>
              </a:endParaRPr>
            </a:p>
          </p:txBody>
        </p:sp>
      </p:grpSp>
      <p:pic>
        <p:nvPicPr>
          <p:cNvPr id="8" name="Picture 7" descr="doctor.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00086" y="2476876"/>
            <a:ext cx="1456789" cy="1456789"/>
          </a:xfrm>
          <a:prstGeom prst="rect">
            <a:avLst/>
          </a:prstGeom>
        </p:spPr>
      </p:pic>
      <p:grpSp>
        <p:nvGrpSpPr>
          <p:cNvPr id="17" name="Group 16"/>
          <p:cNvGrpSpPr/>
          <p:nvPr/>
        </p:nvGrpSpPr>
        <p:grpSpPr>
          <a:xfrm>
            <a:off x="3944081" y="3613070"/>
            <a:ext cx="1725951" cy="2093653"/>
            <a:chOff x="3944081" y="3613070"/>
            <a:chExt cx="1725951" cy="2093653"/>
          </a:xfrm>
        </p:grpSpPr>
        <p:sp>
          <p:nvSpPr>
            <p:cNvPr id="385" name="Freeform 384"/>
            <p:cNvSpPr/>
            <p:nvPr/>
          </p:nvSpPr>
          <p:spPr>
            <a:xfrm>
              <a:off x="3944081" y="3613070"/>
              <a:ext cx="610881" cy="832107"/>
            </a:xfrm>
            <a:custGeom>
              <a:avLst/>
              <a:gdLst>
                <a:gd name="connsiteX0" fmla="*/ 0 w 602120"/>
                <a:gd name="connsiteY0" fmla="*/ 0 h 1193410"/>
                <a:gd name="connsiteX1" fmla="*/ 208005 w 602120"/>
                <a:gd name="connsiteY1" fmla="*/ 711667 h 1193410"/>
                <a:gd name="connsiteX2" fmla="*/ 602120 w 602120"/>
                <a:gd name="connsiteY2" fmla="*/ 1193410 h 1193410"/>
              </a:gdLst>
              <a:ahLst/>
              <a:cxnLst>
                <a:cxn ang="0">
                  <a:pos x="connsiteX0" y="connsiteY0"/>
                </a:cxn>
                <a:cxn ang="0">
                  <a:pos x="connsiteX1" y="connsiteY1"/>
                </a:cxn>
                <a:cxn ang="0">
                  <a:pos x="connsiteX2" y="connsiteY2"/>
                </a:cxn>
              </a:cxnLst>
              <a:rect l="l" t="t" r="r" b="b"/>
              <a:pathLst>
                <a:path w="602120" h="1193410">
                  <a:moveTo>
                    <a:pt x="0" y="0"/>
                  </a:moveTo>
                  <a:cubicBezTo>
                    <a:pt x="53826" y="256382"/>
                    <a:pt x="107652" y="512765"/>
                    <a:pt x="208005" y="711667"/>
                  </a:cubicBezTo>
                  <a:cubicBezTo>
                    <a:pt x="308358" y="910569"/>
                    <a:pt x="602120" y="1193410"/>
                    <a:pt x="602120" y="1193410"/>
                  </a:cubicBezTo>
                </a:path>
              </a:pathLst>
            </a:custGeom>
            <a:ln>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sontaran.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3243" y="4249934"/>
              <a:ext cx="1456789" cy="1456789"/>
            </a:xfrm>
            <a:prstGeom prst="rect">
              <a:avLst/>
            </a:prstGeom>
          </p:spPr>
        </p:pic>
        <p:sp>
          <p:nvSpPr>
            <p:cNvPr id="412" name="TextBox 411"/>
            <p:cNvSpPr txBox="1"/>
            <p:nvPr/>
          </p:nvSpPr>
          <p:spPr>
            <a:xfrm>
              <a:off x="4111132" y="3792555"/>
              <a:ext cx="887660" cy="369332"/>
            </a:xfrm>
            <a:prstGeom prst="rect">
              <a:avLst/>
            </a:prstGeom>
            <a:noFill/>
          </p:spPr>
          <p:txBody>
            <a:bodyPr wrap="square" rtlCol="0">
              <a:spAutoFit/>
            </a:bodyPr>
            <a:lstStyle/>
            <a:p>
              <a:r>
                <a:rPr lang="en-US" dirty="0" smtClean="0">
                  <a:solidFill>
                    <a:srgbClr val="FFFFFF"/>
                  </a:solidFill>
                </a:rPr>
                <a:t>enemy</a:t>
              </a:r>
              <a:endParaRPr lang="en-US" dirty="0">
                <a:solidFill>
                  <a:srgbClr val="FFFFFF"/>
                </a:solidFill>
              </a:endParaRPr>
            </a:p>
          </p:txBody>
        </p:sp>
      </p:grpSp>
    </p:spTree>
    <p:extLst>
      <p:ext uri="{BB962C8B-B14F-4D97-AF65-F5344CB8AC3E}">
        <p14:creationId xmlns:p14="http://schemas.microsoft.com/office/powerpoint/2010/main" val="1053853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fill="hold" nodeType="with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6" presetClass="emph" presetSubtype="0" fill="hold" nodeType="withEffect">
                                  <p:stCondLst>
                                    <p:cond delay="0"/>
                                  </p:stCondLst>
                                  <p:childTnLst>
                                    <p:animEffect transition="out" filter="fade">
                                      <p:cBhvr>
                                        <p:cTn id="25" dur="500" tmFilter="0, 0; .2, .5; .8, .5; 1, 0"/>
                                        <p:tgtEl>
                                          <p:spTgt spid="7"/>
                                        </p:tgtEl>
                                      </p:cBhvr>
                                    </p:animEffect>
                                    <p:animScale>
                                      <p:cBhvr>
                                        <p:cTn id="26" dur="250" autoRev="1" fill="hold"/>
                                        <p:tgtEl>
                                          <p:spTgt spid="7"/>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26" presetClass="emph" presetSubtype="0" fill="hold"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26" presetClass="emph" presetSubtype="0" fill="hold" nodeType="with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26" presetClass="emph" presetSubtype="0" fill="hold" nodeType="withEffect">
                                  <p:stCondLst>
                                    <p:cond delay="0"/>
                                  </p:stCondLst>
                                  <p:childTnLst>
                                    <p:animEffect transition="out" filter="fade">
                                      <p:cBhvr>
                                        <p:cTn id="57" dur="500" tmFilter="0, 0; .2, .5; .8, .5; 1, 0"/>
                                        <p:tgtEl>
                                          <p:spTgt spid="13"/>
                                        </p:tgtEl>
                                      </p:cBhvr>
                                    </p:animEffect>
                                    <p:animScale>
                                      <p:cBhvr>
                                        <p:cTn id="58" dur="250" autoRev="1" fill="hold"/>
                                        <p:tgtEl>
                                          <p:spTgt spid="13"/>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26" presetClass="emph" presetSubtype="0" fill="hold" nodeType="withEffect">
                                  <p:stCondLst>
                                    <p:cond delay="0"/>
                                  </p:stCondLst>
                                  <p:childTnLst>
                                    <p:animEffect transition="out" filter="fade">
                                      <p:cBhvr>
                                        <p:cTn id="65" dur="500" tmFilter="0, 0; .2, .5; .8, .5; 1, 0"/>
                                        <p:tgtEl>
                                          <p:spTgt spid="14"/>
                                        </p:tgtEl>
                                      </p:cBhvr>
                                    </p:animEffect>
                                    <p:animScale>
                                      <p:cBhvr>
                                        <p:cTn id="66" dur="250" autoRev="1" fill="hold"/>
                                        <p:tgtEl>
                                          <p:spTgt spid="14"/>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19"/>
                                        </p:tgtEl>
                                      </p:cBhvr>
                                    </p:animEffect>
                                    <p:animScale>
                                      <p:cBhvr>
                                        <p:cTn id="74" dur="250" autoRev="1" fill="hold"/>
                                        <p:tgtEl>
                                          <p:spTgt spid="1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26" presetClass="emph" presetSubtype="0" fill="hold"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This has </a:t>
            </a:r>
            <a:r>
              <a:rPr lang="en-US" b="1" dirty="0" smtClean="0"/>
              <a:t>huge</a:t>
            </a:r>
            <a:r>
              <a:rPr lang="en-US" dirty="0" smtClean="0"/>
              <a:t> design implications</a:t>
            </a:r>
            <a:endParaRPr lang="en-US" dirty="0"/>
          </a:p>
        </p:txBody>
      </p:sp>
    </p:spTree>
    <p:extLst>
      <p:ext uri="{BB962C8B-B14F-4D97-AF65-F5344CB8AC3E}">
        <p14:creationId xmlns:p14="http://schemas.microsoft.com/office/powerpoint/2010/main" val="13521367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57683" y="1027545"/>
            <a:ext cx="2667000" cy="3810000"/>
          </a:xfrm>
          <a:prstGeom prst="rect">
            <a:avLst/>
          </a:prstGeom>
        </p:spPr>
      </p:pic>
      <p:grpSp>
        <p:nvGrpSpPr>
          <p:cNvPr id="10" name="Group 9"/>
          <p:cNvGrpSpPr/>
          <p:nvPr/>
        </p:nvGrpSpPr>
        <p:grpSpPr>
          <a:xfrm>
            <a:off x="473363" y="3659909"/>
            <a:ext cx="3325092" cy="1592997"/>
            <a:chOff x="473363" y="3659909"/>
            <a:chExt cx="3325092" cy="1592997"/>
          </a:xfrm>
        </p:grpSpPr>
        <p:sp>
          <p:nvSpPr>
            <p:cNvPr id="6" name="TextBox 5"/>
            <p:cNvSpPr txBox="1"/>
            <p:nvPr/>
          </p:nvSpPr>
          <p:spPr>
            <a:xfrm>
              <a:off x="473363" y="4421909"/>
              <a:ext cx="2667001" cy="830997"/>
            </a:xfrm>
            <a:prstGeom prst="rect">
              <a:avLst/>
            </a:prstGeom>
            <a:noFill/>
          </p:spPr>
          <p:txBody>
            <a:bodyPr wrap="square" rtlCol="0">
              <a:spAutoFit/>
            </a:bodyPr>
            <a:lstStyle/>
            <a:p>
              <a:r>
                <a:rPr lang="en-US" sz="2400" dirty="0" smtClean="0"/>
                <a:t>Your awesome new graph database</a:t>
              </a:r>
              <a:endParaRPr lang="en-US" sz="2400" dirty="0"/>
            </a:p>
          </p:txBody>
        </p:sp>
        <p:cxnSp>
          <p:nvCxnSpPr>
            <p:cNvPr id="8" name="Straight Arrow Connector 7"/>
            <p:cNvCxnSpPr>
              <a:stCxn id="6" idx="3"/>
            </p:cNvCxnSpPr>
            <p:nvPr/>
          </p:nvCxnSpPr>
          <p:spPr>
            <a:xfrm flipV="1">
              <a:off x="3140364" y="3659909"/>
              <a:ext cx="658091" cy="11774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6" name="Group 15"/>
          <p:cNvGrpSpPr/>
          <p:nvPr/>
        </p:nvGrpSpPr>
        <p:grpSpPr>
          <a:xfrm>
            <a:off x="5541818" y="1639455"/>
            <a:ext cx="3200401" cy="830997"/>
            <a:chOff x="5541818" y="1639455"/>
            <a:chExt cx="3200401" cy="830997"/>
          </a:xfrm>
        </p:grpSpPr>
        <p:sp>
          <p:nvSpPr>
            <p:cNvPr id="12" name="TextBox 11"/>
            <p:cNvSpPr txBox="1"/>
            <p:nvPr/>
          </p:nvSpPr>
          <p:spPr>
            <a:xfrm>
              <a:off x="6721764" y="1639455"/>
              <a:ext cx="2020455" cy="830997"/>
            </a:xfrm>
            <a:prstGeom prst="rect">
              <a:avLst/>
            </a:prstGeom>
            <a:noFill/>
          </p:spPr>
          <p:txBody>
            <a:bodyPr wrap="square" rtlCol="0">
              <a:spAutoFit/>
            </a:bodyPr>
            <a:lstStyle/>
            <a:p>
              <a:r>
                <a:rPr lang="en-US" sz="2400" dirty="0" smtClean="0"/>
                <a:t>What you know</a:t>
              </a:r>
              <a:endParaRPr lang="en-US" sz="2400" dirty="0"/>
            </a:p>
          </p:txBody>
        </p:sp>
        <p:cxnSp>
          <p:nvCxnSpPr>
            <p:cNvPr id="13" name="Straight Arrow Connector 12"/>
            <p:cNvCxnSpPr>
              <a:stCxn id="12" idx="1"/>
            </p:cNvCxnSpPr>
            <p:nvPr/>
          </p:nvCxnSpPr>
          <p:spPr>
            <a:xfrm flipH="1">
              <a:off x="5541818" y="2054954"/>
              <a:ext cx="1179946" cy="463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23" name="Group 22"/>
          <p:cNvGrpSpPr/>
          <p:nvPr/>
        </p:nvGrpSpPr>
        <p:grpSpPr>
          <a:xfrm>
            <a:off x="2193636" y="1514703"/>
            <a:ext cx="1893456" cy="1129206"/>
            <a:chOff x="2193636" y="1514703"/>
            <a:chExt cx="1893456" cy="1129206"/>
          </a:xfrm>
        </p:grpSpPr>
        <p:sp>
          <p:nvSpPr>
            <p:cNvPr id="18" name="TextBox 17"/>
            <p:cNvSpPr txBox="1"/>
            <p:nvPr/>
          </p:nvSpPr>
          <p:spPr>
            <a:xfrm>
              <a:off x="2193636" y="1514703"/>
              <a:ext cx="1893456" cy="830997"/>
            </a:xfrm>
            <a:prstGeom prst="rect">
              <a:avLst/>
            </a:prstGeom>
            <a:noFill/>
          </p:spPr>
          <p:txBody>
            <a:bodyPr wrap="square" rtlCol="0">
              <a:spAutoFit/>
            </a:bodyPr>
            <a:lstStyle/>
            <a:p>
              <a:r>
                <a:rPr lang="en-US" sz="2400" dirty="0" smtClean="0"/>
                <a:t>What you end up with</a:t>
              </a:r>
              <a:endParaRPr lang="en-US" sz="2400" dirty="0"/>
            </a:p>
          </p:txBody>
        </p:sp>
        <p:cxnSp>
          <p:nvCxnSpPr>
            <p:cNvPr id="19" name="Straight Arrow Connector 18"/>
            <p:cNvCxnSpPr>
              <a:stCxn id="18" idx="2"/>
            </p:cNvCxnSpPr>
            <p:nvPr/>
          </p:nvCxnSpPr>
          <p:spPr>
            <a:xfrm>
              <a:off x="3140364" y="2345700"/>
              <a:ext cx="842818" cy="2982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4804350" y="6550223"/>
            <a:ext cx="4339650" cy="307777"/>
          </a:xfrm>
          <a:prstGeom prst="rect">
            <a:avLst/>
          </a:prstGeom>
          <a:noFill/>
        </p:spPr>
        <p:txBody>
          <a:bodyPr wrap="none" rtlCol="0">
            <a:spAutoFit/>
          </a:bodyPr>
          <a:lstStyle/>
          <a:p>
            <a:r>
              <a:rPr lang="en-US" sz="1400" dirty="0">
                <a:solidFill>
                  <a:srgbClr val="FFFFFF"/>
                </a:solidFill>
              </a:rPr>
              <a:t>http://talent-</a:t>
            </a:r>
            <a:r>
              <a:rPr lang="en-US" sz="1400" dirty="0" err="1">
                <a:solidFill>
                  <a:srgbClr val="FFFFFF"/>
                </a:solidFill>
              </a:rPr>
              <a:t>dynamics.com</a:t>
            </a:r>
            <a:r>
              <a:rPr lang="en-US" sz="1400" dirty="0">
                <a:solidFill>
                  <a:srgbClr val="FFFFFF"/>
                </a:solidFill>
              </a:rPr>
              <a:t>/tag/</a:t>
            </a:r>
            <a:r>
              <a:rPr lang="en-US" sz="1400" dirty="0" err="1">
                <a:solidFill>
                  <a:srgbClr val="FFFFFF"/>
                </a:solidFill>
              </a:rPr>
              <a:t>sqaure</a:t>
            </a:r>
            <a:r>
              <a:rPr lang="en-US" sz="1400" dirty="0">
                <a:solidFill>
                  <a:srgbClr val="FFFFFF"/>
                </a:solidFill>
              </a:rPr>
              <a:t>-peg-round-hole/</a:t>
            </a:r>
          </a:p>
        </p:txBody>
      </p:sp>
    </p:spTree>
    <p:extLst>
      <p:ext uri="{BB962C8B-B14F-4D97-AF65-F5344CB8AC3E}">
        <p14:creationId xmlns:p14="http://schemas.microsoft.com/office/powerpoint/2010/main" val="435847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0916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6" name="TextBox 15"/>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 1963</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Tree>
    <p:extLst>
      <p:ext uri="{BB962C8B-B14F-4D97-AF65-F5344CB8AC3E}">
        <p14:creationId xmlns:p14="http://schemas.microsoft.com/office/powerpoint/2010/main" val="36735877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Hello, </a:t>
            </a:r>
            <a:r>
              <a:rPr lang="en-US" dirty="0" err="1" smtClean="0"/>
              <a:t>Timelords</a:t>
            </a:r>
            <a:r>
              <a:rPr lang="en-US" dirty="0" smtClean="0"/>
              <a:t>!</a:t>
            </a:r>
          </a:p>
          <a:p>
            <a:r>
              <a:rPr lang="en-US" dirty="0" smtClean="0"/>
              <a:t>NOSQL overview </a:t>
            </a:r>
          </a:p>
          <a:p>
            <a:r>
              <a:rPr lang="en-US" dirty="0" smtClean="0"/>
              <a:t>Neo4j fundamentals and tools</a:t>
            </a:r>
          </a:p>
          <a:p>
            <a:r>
              <a:rPr lang="en-US" dirty="0" smtClean="0"/>
              <a:t>Core API</a:t>
            </a:r>
          </a:p>
          <a:p>
            <a:r>
              <a:rPr lang="en-US" dirty="0"/>
              <a:t>Indexing</a:t>
            </a:r>
          </a:p>
          <a:p>
            <a:r>
              <a:rPr lang="en-US" dirty="0" smtClean="0"/>
              <a:t>Traverser APIs</a:t>
            </a:r>
          </a:p>
          <a:p>
            <a:r>
              <a:rPr lang="en-US" dirty="0" smtClean="0"/>
              <a:t>Cypher</a:t>
            </a:r>
          </a:p>
          <a:p>
            <a:r>
              <a:rPr lang="en-US" dirty="0"/>
              <a:t>Graph </a:t>
            </a:r>
            <a:r>
              <a:rPr lang="en-US" dirty="0" smtClean="0"/>
              <a:t>algorithms</a:t>
            </a:r>
          </a:p>
          <a:p>
            <a:r>
              <a:rPr lang="en-US" dirty="0" smtClean="0"/>
              <a:t>Pattern Matching</a:t>
            </a:r>
          </a:p>
          <a:p>
            <a:r>
              <a:rPr lang="en-US" dirty="0" smtClean="0"/>
              <a:t>REST API, Extensions, and Security</a:t>
            </a:r>
          </a:p>
          <a:p>
            <a:r>
              <a:rPr lang="en-US" dirty="0" smtClean="0"/>
              <a:t>Solutions architecture and big data</a:t>
            </a:r>
          </a:p>
          <a:p>
            <a:r>
              <a:rPr lang="en-US" dirty="0" smtClean="0"/>
              <a:t>Whirlwind tour of things we didn’t cover</a:t>
            </a:r>
          </a:p>
          <a:p>
            <a:r>
              <a:rPr lang="en-US" dirty="0" smtClean="0"/>
              <a:t>End</a:t>
            </a:r>
            <a:endParaRPr lang="en-US" dirty="0"/>
          </a:p>
        </p:txBody>
      </p:sp>
    </p:spTree>
    <p:extLst>
      <p:ext uri="{BB962C8B-B14F-4D97-AF65-F5344CB8AC3E}">
        <p14:creationId xmlns:p14="http://schemas.microsoft.com/office/powerpoint/2010/main" val="8671507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Property Graph Model</a:t>
            </a:r>
            <a:endParaRPr lang="en-US" dirty="0"/>
          </a:p>
        </p:txBody>
      </p:sp>
      <p:sp>
        <p:nvSpPr>
          <p:cNvPr id="6" name="Oval 5"/>
          <p:cNvSpPr/>
          <p:nvPr/>
        </p:nvSpPr>
        <p:spPr>
          <a:xfrm>
            <a:off x="1184564" y="3086903"/>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Oval 6"/>
          <p:cNvSpPr/>
          <p:nvPr/>
        </p:nvSpPr>
        <p:spPr>
          <a:xfrm>
            <a:off x="6421581" y="1616012"/>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Oval 7"/>
          <p:cNvSpPr/>
          <p:nvPr/>
        </p:nvSpPr>
        <p:spPr>
          <a:xfrm>
            <a:off x="4470399" y="4253346"/>
            <a:ext cx="1200727" cy="120072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0" name="Straight Arrow Connector 9"/>
          <p:cNvCxnSpPr>
            <a:stCxn id="7" idx="4"/>
            <a:endCxn id="8" idx="7"/>
          </p:cNvCxnSpPr>
          <p:nvPr/>
        </p:nvCxnSpPr>
        <p:spPr>
          <a:xfrm flipH="1">
            <a:off x="5495284" y="2816739"/>
            <a:ext cx="1526661" cy="16124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5"/>
            <a:endCxn id="8" idx="2"/>
          </p:cNvCxnSpPr>
          <p:nvPr/>
        </p:nvCxnSpPr>
        <p:spPr>
          <a:xfrm>
            <a:off x="2209449" y="4111788"/>
            <a:ext cx="2260950" cy="741922"/>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6" idx="6"/>
            <a:endCxn id="7" idx="3"/>
          </p:cNvCxnSpPr>
          <p:nvPr/>
        </p:nvCxnSpPr>
        <p:spPr>
          <a:xfrm flipV="1">
            <a:off x="2385291" y="2640897"/>
            <a:ext cx="4212132" cy="1046370"/>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 idx="7"/>
            <a:endCxn id="7" idx="2"/>
          </p:cNvCxnSpPr>
          <p:nvPr/>
        </p:nvCxnSpPr>
        <p:spPr>
          <a:xfrm flipV="1">
            <a:off x="2209449" y="2216376"/>
            <a:ext cx="4212132" cy="104636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1"/>
            <a:endCxn id="6" idx="0"/>
          </p:cNvCxnSpPr>
          <p:nvPr/>
        </p:nvCxnSpPr>
        <p:spPr>
          <a:xfrm flipH="1">
            <a:off x="1784928" y="1791854"/>
            <a:ext cx="4812495" cy="1295049"/>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20857575">
            <a:off x="3621690" y="2989539"/>
            <a:ext cx="1628148" cy="369332"/>
          </a:xfrm>
          <a:prstGeom prst="rect">
            <a:avLst/>
          </a:prstGeom>
          <a:solidFill>
            <a:schemeClr val="bg1">
              <a:alpha val="56000"/>
            </a:schemeClr>
          </a:solidFill>
        </p:spPr>
        <p:txBody>
          <a:bodyPr wrap="square" rtlCol="0">
            <a:spAutoFit/>
          </a:bodyPr>
          <a:lstStyle/>
          <a:p>
            <a:pPr algn="ctr"/>
            <a:r>
              <a:rPr lang="en-US" dirty="0" smtClean="0"/>
              <a:t>TRAVELS_WITH</a:t>
            </a:r>
          </a:p>
        </p:txBody>
      </p:sp>
      <p:sp>
        <p:nvSpPr>
          <p:cNvPr id="13" name="TextBox 12"/>
          <p:cNvSpPr txBox="1"/>
          <p:nvPr/>
        </p:nvSpPr>
        <p:spPr>
          <a:xfrm rot="20820633">
            <a:off x="3323818" y="2242616"/>
            <a:ext cx="1628148" cy="369332"/>
          </a:xfrm>
          <a:prstGeom prst="rect">
            <a:avLst/>
          </a:prstGeom>
          <a:solidFill>
            <a:schemeClr val="bg1">
              <a:alpha val="56000"/>
            </a:schemeClr>
          </a:solidFill>
        </p:spPr>
        <p:txBody>
          <a:bodyPr wrap="square" rtlCol="0">
            <a:spAutoFit/>
          </a:bodyPr>
          <a:lstStyle/>
          <a:p>
            <a:pPr algn="ctr"/>
            <a:r>
              <a:rPr lang="en-US" dirty="0" smtClean="0"/>
              <a:t>TRAVELS_WITH</a:t>
            </a:r>
            <a:endParaRPr lang="en-US" dirty="0"/>
          </a:p>
        </p:txBody>
      </p:sp>
      <p:sp>
        <p:nvSpPr>
          <p:cNvPr id="14" name="TextBox 13"/>
          <p:cNvSpPr txBox="1"/>
          <p:nvPr/>
        </p:nvSpPr>
        <p:spPr>
          <a:xfrm rot="20857575">
            <a:off x="3627879" y="2664378"/>
            <a:ext cx="1095249" cy="369332"/>
          </a:xfrm>
          <a:prstGeom prst="rect">
            <a:avLst/>
          </a:prstGeom>
          <a:solidFill>
            <a:schemeClr val="bg1">
              <a:alpha val="56000"/>
            </a:schemeClr>
          </a:solidFill>
        </p:spPr>
        <p:txBody>
          <a:bodyPr wrap="square" rtlCol="0">
            <a:spAutoFit/>
          </a:bodyPr>
          <a:lstStyle/>
          <a:p>
            <a:pPr algn="ctr"/>
            <a:r>
              <a:rPr lang="en-US" dirty="0" smtClean="0"/>
              <a:t>LOVES</a:t>
            </a:r>
            <a:endParaRPr lang="en-US" dirty="0"/>
          </a:p>
        </p:txBody>
      </p:sp>
      <p:sp>
        <p:nvSpPr>
          <p:cNvPr id="17" name="TextBox 16"/>
          <p:cNvSpPr txBox="1"/>
          <p:nvPr/>
        </p:nvSpPr>
        <p:spPr>
          <a:xfrm rot="1150949">
            <a:off x="2583639" y="4289386"/>
            <a:ext cx="1335873" cy="369332"/>
          </a:xfrm>
          <a:prstGeom prst="rect">
            <a:avLst/>
          </a:prstGeom>
          <a:solidFill>
            <a:schemeClr val="bg1">
              <a:alpha val="56000"/>
            </a:schemeClr>
          </a:solidFill>
        </p:spPr>
        <p:txBody>
          <a:bodyPr wrap="square" rtlCol="0">
            <a:spAutoFit/>
          </a:bodyPr>
          <a:lstStyle/>
          <a:p>
            <a:pPr algn="ctr"/>
            <a:r>
              <a:rPr lang="en-US" dirty="0" smtClean="0"/>
              <a:t>TRAVELS_IN</a:t>
            </a:r>
            <a:endParaRPr lang="en-US" dirty="0"/>
          </a:p>
        </p:txBody>
      </p:sp>
      <p:sp>
        <p:nvSpPr>
          <p:cNvPr id="3" name="TextBox 2"/>
          <p:cNvSpPr txBox="1"/>
          <p:nvPr/>
        </p:nvSpPr>
        <p:spPr>
          <a:xfrm>
            <a:off x="6560321" y="1847044"/>
            <a:ext cx="2123974" cy="738664"/>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name: the Doctor</a:t>
            </a:r>
          </a:p>
          <a:p>
            <a:r>
              <a:rPr lang="en-US" sz="1400" dirty="0" smtClean="0">
                <a:latin typeface="Courier New"/>
                <a:cs typeface="Courier New"/>
              </a:rPr>
              <a:t>age: 907</a:t>
            </a:r>
          </a:p>
          <a:p>
            <a:r>
              <a:rPr lang="en-US" sz="1400" dirty="0" smtClean="0">
                <a:latin typeface="Courier New"/>
                <a:cs typeface="Courier New"/>
              </a:rPr>
              <a:t>species: Time Lord</a:t>
            </a:r>
            <a:endParaRPr lang="en-US" sz="1400" dirty="0">
              <a:latin typeface="Courier New"/>
              <a:cs typeface="Courier New"/>
            </a:endParaRPr>
          </a:p>
        </p:txBody>
      </p:sp>
      <p:sp>
        <p:nvSpPr>
          <p:cNvPr id="19" name="TextBox 18"/>
          <p:cNvSpPr txBox="1"/>
          <p:nvPr/>
        </p:nvSpPr>
        <p:spPr>
          <a:xfrm>
            <a:off x="476796" y="3425657"/>
            <a:ext cx="1908495"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first name: Rose</a:t>
            </a:r>
          </a:p>
          <a:p>
            <a:r>
              <a:rPr lang="en-US" sz="1400" dirty="0" smtClean="0">
                <a:latin typeface="Courier New"/>
                <a:cs typeface="Courier New"/>
              </a:rPr>
              <a:t>late name: Tyler</a:t>
            </a:r>
          </a:p>
        </p:txBody>
      </p:sp>
      <p:sp>
        <p:nvSpPr>
          <p:cNvPr id="20" name="TextBox 19"/>
          <p:cNvSpPr txBox="1"/>
          <p:nvPr/>
        </p:nvSpPr>
        <p:spPr>
          <a:xfrm>
            <a:off x="4470399" y="4606324"/>
            <a:ext cx="1800756" cy="523220"/>
          </a:xfrm>
          <a:prstGeom prst="rect">
            <a:avLst/>
          </a:prstGeom>
          <a:solidFill>
            <a:srgbClr val="FFFFFF">
              <a:alpha val="52000"/>
            </a:srgbClr>
          </a:solidFill>
          <a:ln>
            <a:solidFill>
              <a:schemeClr val="tx1"/>
            </a:solidFill>
          </a:ln>
        </p:spPr>
        <p:txBody>
          <a:bodyPr wrap="none" rtlCol="0">
            <a:spAutoFit/>
          </a:bodyPr>
          <a:lstStyle/>
          <a:p>
            <a:r>
              <a:rPr lang="en-US" sz="1400" dirty="0" smtClean="0">
                <a:latin typeface="Courier New"/>
                <a:cs typeface="Courier New"/>
              </a:rPr>
              <a:t>vehicle: </a:t>
            </a:r>
            <a:r>
              <a:rPr lang="en-US" sz="1400" dirty="0" err="1" smtClean="0">
                <a:latin typeface="Courier New"/>
                <a:cs typeface="Courier New"/>
              </a:rPr>
              <a:t>tardis</a:t>
            </a:r>
            <a:endParaRPr lang="en-US" sz="1400" dirty="0" smtClean="0">
              <a:latin typeface="Courier New"/>
              <a:cs typeface="Courier New"/>
            </a:endParaRPr>
          </a:p>
          <a:p>
            <a:r>
              <a:rPr lang="en-US" sz="1400" dirty="0" smtClean="0">
                <a:latin typeface="Courier New"/>
                <a:cs typeface="Courier New"/>
              </a:rPr>
              <a:t>model: Type 40</a:t>
            </a:r>
          </a:p>
        </p:txBody>
      </p:sp>
      <p:sp>
        <p:nvSpPr>
          <p:cNvPr id="22" name="TextBox 21"/>
          <p:cNvSpPr txBox="1"/>
          <p:nvPr/>
        </p:nvSpPr>
        <p:spPr>
          <a:xfrm rot="18971581">
            <a:off x="5576933" y="3213051"/>
            <a:ext cx="1363131" cy="646331"/>
          </a:xfrm>
          <a:prstGeom prst="rect">
            <a:avLst/>
          </a:prstGeom>
          <a:solidFill>
            <a:schemeClr val="bg1">
              <a:alpha val="56000"/>
            </a:schemeClr>
          </a:solidFill>
        </p:spPr>
        <p:txBody>
          <a:bodyPr wrap="square" rtlCol="0">
            <a:spAutoFit/>
          </a:bodyPr>
          <a:lstStyle/>
          <a:p>
            <a:pPr algn="ctr"/>
            <a:r>
              <a:rPr lang="en-US" dirty="0" smtClean="0"/>
              <a:t>BORROWED</a:t>
            </a:r>
          </a:p>
          <a:p>
            <a:pPr algn="ctr"/>
            <a:r>
              <a:rPr lang="en-US" dirty="0" smtClean="0"/>
              <a:t>year: 1963</a:t>
            </a:r>
            <a:endParaRPr lang="en-US" dirty="0"/>
          </a:p>
        </p:txBody>
      </p:sp>
    </p:spTree>
    <p:extLst>
      <p:ext uri="{BB962C8B-B14F-4D97-AF65-F5344CB8AC3E}">
        <p14:creationId xmlns:p14="http://schemas.microsoft.com/office/powerpoint/2010/main" val="41136597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Graphs are </a:t>
            </a:r>
            <a:r>
              <a:rPr lang="en-US" i="1" dirty="0" smtClean="0"/>
              <a:t>very</a:t>
            </a:r>
            <a:r>
              <a:rPr lang="en-US" dirty="0" smtClean="0"/>
              <a:t> whiteboard-friendly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7908" y="1327183"/>
            <a:ext cx="5715001" cy="4692082"/>
          </a:xfrm>
          <a:prstGeom prst="rect">
            <a:avLst/>
          </a:prstGeom>
        </p:spPr>
      </p:pic>
    </p:spTree>
    <p:extLst>
      <p:ext uri="{BB962C8B-B14F-4D97-AF65-F5344CB8AC3E}">
        <p14:creationId xmlns:p14="http://schemas.microsoft.com/office/powerpoint/2010/main" val="140737990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Schema-less Databases</a:t>
            </a:r>
            <a:endParaRPr lang="en-US" dirty="0"/>
          </a:p>
        </p:txBody>
      </p:sp>
      <p:sp>
        <p:nvSpPr>
          <p:cNvPr id="3" name="Content Placeholder 2"/>
          <p:cNvSpPr>
            <a:spLocks noGrp="1"/>
          </p:cNvSpPr>
          <p:nvPr>
            <p:ph idx="1"/>
          </p:nvPr>
        </p:nvSpPr>
        <p:spPr/>
        <p:txBody>
          <a:bodyPr/>
          <a:lstStyle/>
          <a:p>
            <a:r>
              <a:rPr lang="en-US" dirty="0" smtClean="0"/>
              <a:t>Graph databases don’t excuse you from design</a:t>
            </a:r>
          </a:p>
          <a:p>
            <a:pPr lvl="1"/>
            <a:r>
              <a:rPr lang="en-US" dirty="0" smtClean="0"/>
              <a:t>Any more than dynamically typed languages excuse you from design</a:t>
            </a:r>
          </a:p>
          <a:p>
            <a:r>
              <a:rPr lang="en-US" dirty="0" smtClean="0"/>
              <a:t>Good design still requires effort</a:t>
            </a:r>
          </a:p>
          <a:p>
            <a:r>
              <a:rPr lang="en-US" dirty="0" smtClean="0"/>
              <a:t>But less difficult than RDBMS because you don’t need to </a:t>
            </a:r>
            <a:r>
              <a:rPr lang="en-US" dirty="0" err="1" smtClean="0"/>
              <a:t>normalise</a:t>
            </a:r>
            <a:endParaRPr lang="en-US" dirty="0" smtClean="0"/>
          </a:p>
          <a:p>
            <a:pPr lvl="1"/>
            <a:r>
              <a:rPr lang="en-US" dirty="0" smtClean="0"/>
              <a:t>And then de-</a:t>
            </a:r>
            <a:r>
              <a:rPr lang="en-US" dirty="0" err="1" smtClean="0"/>
              <a:t>normalise</a:t>
            </a:r>
            <a:r>
              <a:rPr lang="en-US" dirty="0" smtClean="0"/>
              <a:t>!</a:t>
            </a:r>
          </a:p>
        </p:txBody>
      </p:sp>
    </p:spTree>
    <p:extLst>
      <p:ext uri="{BB962C8B-B14F-4D97-AF65-F5344CB8AC3E}">
        <p14:creationId xmlns:p14="http://schemas.microsoft.com/office/powerpoint/2010/main" val="24201883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Neo4j</a:t>
            </a:r>
            <a:endParaRPr lang="en-US" dirty="0"/>
          </a:p>
        </p:txBody>
      </p:sp>
    </p:spTree>
    <p:extLst>
      <p:ext uri="{BB962C8B-B14F-4D97-AF65-F5344CB8AC3E}">
        <p14:creationId xmlns:p14="http://schemas.microsoft.com/office/powerpoint/2010/main" val="145292326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Neo4j?</a:t>
            </a:r>
            <a:endParaRPr lang="en-US" dirty="0"/>
          </a:p>
        </p:txBody>
      </p:sp>
      <p:sp>
        <p:nvSpPr>
          <p:cNvPr id="3" name="Content Placeholder 2"/>
          <p:cNvSpPr>
            <a:spLocks noGrp="1"/>
          </p:cNvSpPr>
          <p:nvPr>
            <p:ph idx="1"/>
          </p:nvPr>
        </p:nvSpPr>
        <p:spPr/>
        <p:txBody>
          <a:bodyPr>
            <a:normAutofit/>
          </a:bodyPr>
          <a:lstStyle/>
          <a:p>
            <a:r>
              <a:rPr lang="en-US" dirty="0" smtClean="0"/>
              <a:t>It’s is </a:t>
            </a:r>
            <a:r>
              <a:rPr lang="en-US" dirty="0"/>
              <a:t>a Graph Database</a:t>
            </a:r>
          </a:p>
          <a:p>
            <a:r>
              <a:rPr lang="en-US" dirty="0" smtClean="0"/>
              <a:t>Embeddable </a:t>
            </a:r>
            <a:r>
              <a:rPr lang="en-US" dirty="0"/>
              <a:t>and </a:t>
            </a:r>
            <a:r>
              <a:rPr lang="en-US" dirty="0" smtClean="0"/>
              <a:t>server</a:t>
            </a:r>
          </a:p>
          <a:p>
            <a:r>
              <a:rPr lang="en-US" dirty="0" smtClean="0"/>
              <a:t>Full ACID transactions</a:t>
            </a:r>
          </a:p>
          <a:p>
            <a:pPr lvl="1"/>
            <a:r>
              <a:rPr lang="en-US" dirty="0" smtClean="0"/>
              <a:t>We don’t mess around with durability, ever.</a:t>
            </a:r>
            <a:endParaRPr lang="en-US" dirty="0"/>
          </a:p>
          <a:p>
            <a:r>
              <a:rPr lang="en-US" dirty="0"/>
              <a:t>Schema free, bottom-up data model </a:t>
            </a:r>
            <a:r>
              <a:rPr lang="en-US" dirty="0" smtClean="0"/>
              <a:t>design</a:t>
            </a:r>
            <a:endParaRPr lang="en-US" dirty="0"/>
          </a:p>
        </p:txBody>
      </p:sp>
    </p:spTree>
    <p:extLst>
      <p:ext uri="{BB962C8B-B14F-4D97-AF65-F5344CB8AC3E}">
        <p14:creationId xmlns:p14="http://schemas.microsoft.com/office/powerpoint/2010/main" val="487933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Neo4j</a:t>
            </a:r>
            <a:endParaRPr lang="en-US" dirty="0"/>
          </a:p>
        </p:txBody>
      </p:sp>
      <p:sp>
        <p:nvSpPr>
          <p:cNvPr id="3" name="Content Placeholder 2"/>
          <p:cNvSpPr>
            <a:spLocks noGrp="1"/>
          </p:cNvSpPr>
          <p:nvPr>
            <p:ph idx="1"/>
          </p:nvPr>
        </p:nvSpPr>
        <p:spPr/>
        <p:txBody>
          <a:bodyPr>
            <a:normAutofit/>
          </a:bodyPr>
          <a:lstStyle/>
          <a:p>
            <a:r>
              <a:rPr lang="en-US" dirty="0"/>
              <a:t>Neo4j is stable</a:t>
            </a:r>
          </a:p>
          <a:p>
            <a:pPr lvl="1"/>
            <a:r>
              <a:rPr lang="en-US" dirty="0"/>
              <a:t>In 24/7 operation since 2003</a:t>
            </a:r>
          </a:p>
          <a:p>
            <a:r>
              <a:rPr lang="en-US" dirty="0"/>
              <a:t>Neo4j is </a:t>
            </a:r>
            <a:r>
              <a:rPr lang="en-US" dirty="0" smtClean="0"/>
              <a:t>under active </a:t>
            </a:r>
            <a:r>
              <a:rPr lang="en-US" dirty="0"/>
              <a:t>development</a:t>
            </a:r>
          </a:p>
          <a:p>
            <a:r>
              <a:rPr lang="en-US" dirty="0" smtClean="0"/>
              <a:t>High </a:t>
            </a:r>
            <a:r>
              <a:rPr lang="en-US" dirty="0"/>
              <a:t>performance graph operations</a:t>
            </a:r>
          </a:p>
          <a:p>
            <a:pPr lvl="1"/>
            <a:r>
              <a:rPr lang="en-US" dirty="0"/>
              <a:t>T</a:t>
            </a:r>
            <a:r>
              <a:rPr lang="en-US" dirty="0" smtClean="0"/>
              <a:t>raverses </a:t>
            </a:r>
            <a:r>
              <a:rPr lang="en-US" dirty="0"/>
              <a:t>1,000,000+ relationships / second on commodity hardware</a:t>
            </a:r>
          </a:p>
        </p:txBody>
      </p:sp>
    </p:spTree>
    <p:extLst>
      <p:ext uri="{BB962C8B-B14F-4D97-AF65-F5344CB8AC3E}">
        <p14:creationId xmlns:p14="http://schemas.microsoft.com/office/powerpoint/2010/main" val="179927516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a:t>
            </a:r>
            <a:endParaRPr lang="en-US" dirty="0"/>
          </a:p>
        </p:txBody>
      </p:sp>
      <p:sp>
        <p:nvSpPr>
          <p:cNvPr id="3" name="Content Placeholder 2"/>
          <p:cNvSpPr>
            <a:spLocks noGrp="1"/>
          </p:cNvSpPr>
          <p:nvPr>
            <p:ph idx="1"/>
          </p:nvPr>
        </p:nvSpPr>
        <p:spPr/>
        <p:txBody>
          <a:bodyPr>
            <a:normAutofit/>
          </a:bodyPr>
          <a:lstStyle/>
          <a:p>
            <a:r>
              <a:rPr lang="en-US" dirty="0" smtClean="0"/>
              <a:t>Community edition is GPLv3</a:t>
            </a:r>
          </a:p>
          <a:p>
            <a:pPr lvl="1"/>
            <a:r>
              <a:rPr lang="en-US" dirty="0"/>
              <a:t>The core graph </a:t>
            </a:r>
            <a:r>
              <a:rPr lang="en-US" dirty="0" err="1"/>
              <a:t>db</a:t>
            </a:r>
            <a:r>
              <a:rPr lang="en-US" dirty="0"/>
              <a:t> functionality, including server, </a:t>
            </a:r>
            <a:r>
              <a:rPr lang="en-US" dirty="0" err="1"/>
              <a:t>Webadmin</a:t>
            </a:r>
            <a:r>
              <a:rPr lang="en-US" dirty="0"/>
              <a:t> tool</a:t>
            </a:r>
          </a:p>
          <a:p>
            <a:pPr lvl="1"/>
            <a:r>
              <a:rPr lang="en-US" b="1" u="sng" dirty="0"/>
              <a:t>Free as in beer</a:t>
            </a:r>
          </a:p>
          <a:p>
            <a:r>
              <a:rPr lang="en-US" dirty="0" smtClean="0"/>
              <a:t>Advanced edition is AGPL/commercial</a:t>
            </a:r>
          </a:p>
          <a:p>
            <a:pPr lvl="1"/>
            <a:r>
              <a:rPr lang="en-US" dirty="0" smtClean="0"/>
              <a:t>Adds monitoring/management features</a:t>
            </a:r>
          </a:p>
          <a:p>
            <a:r>
              <a:rPr lang="en-US" dirty="0" smtClean="0"/>
              <a:t>Enterprise edition </a:t>
            </a:r>
            <a:r>
              <a:rPr lang="en-US" smtClean="0"/>
              <a:t>is AGPL/</a:t>
            </a:r>
            <a:r>
              <a:rPr lang="en-US" dirty="0" smtClean="0"/>
              <a:t>commercial</a:t>
            </a:r>
          </a:p>
          <a:p>
            <a:pPr lvl="1"/>
            <a:r>
              <a:rPr lang="en-US" dirty="0" smtClean="0"/>
              <a:t>Adds HA and online backup</a:t>
            </a:r>
            <a:endParaRPr lang="en-US" dirty="0"/>
          </a:p>
        </p:txBody>
      </p:sp>
    </p:spTree>
    <p:extLst>
      <p:ext uri="{BB962C8B-B14F-4D97-AF65-F5344CB8AC3E}">
        <p14:creationId xmlns:p14="http://schemas.microsoft.com/office/powerpoint/2010/main" val="129923715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1687947" y="2740876"/>
            <a:ext cx="5449454" cy="83298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b" anchorCtr="1"/>
          <a:lstStyle/>
          <a:p>
            <a:pPr algn="ctr"/>
            <a:r>
              <a:rPr lang="en-US" dirty="0" smtClean="0"/>
              <a:t>Core API</a:t>
            </a:r>
            <a:endParaRPr lang="en-US" dirty="0"/>
          </a:p>
        </p:txBody>
      </p:sp>
      <p:sp>
        <p:nvSpPr>
          <p:cNvPr id="2" name="Title 1"/>
          <p:cNvSpPr>
            <a:spLocks noGrp="1"/>
          </p:cNvSpPr>
          <p:nvPr>
            <p:ph type="title"/>
          </p:nvPr>
        </p:nvSpPr>
        <p:spPr/>
        <p:txBody>
          <a:bodyPr/>
          <a:lstStyle/>
          <a:p>
            <a:r>
              <a:rPr lang="en-US" dirty="0" smtClean="0"/>
              <a:t>Neo4j Logical Architecture</a:t>
            </a:r>
            <a:endParaRPr lang="en-US" dirty="0"/>
          </a:p>
        </p:txBody>
      </p:sp>
      <p:sp>
        <p:nvSpPr>
          <p:cNvPr id="33" name="Rounded Rectangle 32"/>
          <p:cNvSpPr/>
          <p:nvPr/>
        </p:nvSpPr>
        <p:spPr>
          <a:xfrm>
            <a:off x="1687947" y="1904448"/>
            <a:ext cx="3103417" cy="836428"/>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smtClean="0"/>
              <a:t>REST API</a:t>
            </a:r>
            <a:endParaRPr lang="en-US" dirty="0"/>
          </a:p>
        </p:txBody>
      </p:sp>
      <p:sp>
        <p:nvSpPr>
          <p:cNvPr id="34" name="Rounded Rectangle 33"/>
          <p:cNvSpPr/>
          <p:nvPr/>
        </p:nvSpPr>
        <p:spPr>
          <a:xfrm>
            <a:off x="4412674" y="2320942"/>
            <a:ext cx="272472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JVM Language Bindings</a:t>
            </a:r>
            <a:endParaRPr lang="en-US" dirty="0"/>
          </a:p>
        </p:txBody>
      </p:sp>
      <p:sp>
        <p:nvSpPr>
          <p:cNvPr id="35" name="Rounded Rectangle 34"/>
          <p:cNvSpPr/>
          <p:nvPr/>
        </p:nvSpPr>
        <p:spPr>
          <a:xfrm>
            <a:off x="3050310" y="2740876"/>
            <a:ext cx="2341417"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Traversal Framework</a:t>
            </a:r>
            <a:endParaRPr lang="en-US" dirty="0"/>
          </a:p>
        </p:txBody>
      </p:sp>
      <p:sp>
        <p:nvSpPr>
          <p:cNvPr id="38" name="Rounded Rectangle 37"/>
          <p:cNvSpPr/>
          <p:nvPr/>
        </p:nvSpPr>
        <p:spPr>
          <a:xfrm>
            <a:off x="1687947" y="356665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Caches</a:t>
            </a:r>
            <a:endParaRPr lang="en-US" dirty="0"/>
          </a:p>
        </p:txBody>
      </p:sp>
      <p:sp>
        <p:nvSpPr>
          <p:cNvPr id="39" name="Rounded Rectangle 38"/>
          <p:cNvSpPr/>
          <p:nvPr/>
        </p:nvSpPr>
        <p:spPr>
          <a:xfrm>
            <a:off x="1687947" y="3971315"/>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Memory-Mapped (N)IO</a:t>
            </a:r>
            <a:endParaRPr lang="en-US" dirty="0"/>
          </a:p>
        </p:txBody>
      </p:sp>
      <p:sp>
        <p:nvSpPr>
          <p:cNvPr id="40" name="Rounded Rectangle 39"/>
          <p:cNvSpPr/>
          <p:nvPr/>
        </p:nvSpPr>
        <p:spPr>
          <a:xfrm>
            <a:off x="1687947" y="4388939"/>
            <a:ext cx="544945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Filesystem</a:t>
            </a:r>
            <a:endParaRPr lang="en-US" dirty="0"/>
          </a:p>
        </p:txBody>
      </p:sp>
      <p:grpSp>
        <p:nvGrpSpPr>
          <p:cNvPr id="45" name="Group 44"/>
          <p:cNvGrpSpPr/>
          <p:nvPr/>
        </p:nvGrpSpPr>
        <p:grpSpPr>
          <a:xfrm>
            <a:off x="4791364" y="1892902"/>
            <a:ext cx="2346037" cy="431554"/>
            <a:chOff x="4791364" y="1892902"/>
            <a:chExt cx="2346037" cy="431554"/>
          </a:xfrm>
        </p:grpSpPr>
        <p:sp>
          <p:nvSpPr>
            <p:cNvPr id="41" name="Rounded Rectangle 40"/>
            <p:cNvSpPr/>
            <p:nvPr/>
          </p:nvSpPr>
          <p:spPr>
            <a:xfrm>
              <a:off x="4791364" y="1904448"/>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Java</a:t>
              </a:r>
              <a:endParaRPr lang="en-US" dirty="0"/>
            </a:p>
          </p:txBody>
        </p:sp>
        <p:sp>
          <p:nvSpPr>
            <p:cNvPr id="42" name="Rounded Rectangle 41"/>
            <p:cNvSpPr/>
            <p:nvPr/>
          </p:nvSpPr>
          <p:spPr>
            <a:xfrm>
              <a:off x="5391727" y="1906205"/>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Ruby</a:t>
              </a:r>
              <a:endParaRPr lang="en-US" sz="1400" dirty="0"/>
            </a:p>
          </p:txBody>
        </p:sp>
        <p:sp>
          <p:nvSpPr>
            <p:cNvPr id="43" name="Rounded Rectangle 42"/>
            <p:cNvSpPr/>
            <p:nvPr/>
          </p:nvSpPr>
          <p:spPr>
            <a:xfrm>
              <a:off x="6537038" y="1907962"/>
              <a:ext cx="600363"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err="1" smtClean="0"/>
                <a:t>Clojure</a:t>
              </a:r>
              <a:endParaRPr lang="en-US" sz="1050" dirty="0"/>
            </a:p>
          </p:txBody>
        </p:sp>
        <p:sp>
          <p:nvSpPr>
            <p:cNvPr id="44" name="TextBox 43"/>
            <p:cNvSpPr txBox="1"/>
            <p:nvPr/>
          </p:nvSpPr>
          <p:spPr>
            <a:xfrm>
              <a:off x="6096000" y="1892902"/>
              <a:ext cx="344039" cy="369332"/>
            </a:xfrm>
            <a:prstGeom prst="rect">
              <a:avLst/>
            </a:prstGeom>
            <a:noFill/>
          </p:spPr>
          <p:txBody>
            <a:bodyPr wrap="none" rtlCol="0">
              <a:spAutoFit/>
            </a:bodyPr>
            <a:lstStyle/>
            <a:p>
              <a:r>
                <a:rPr lang="en-US" dirty="0" smtClean="0"/>
                <a:t>…</a:t>
              </a:r>
              <a:endParaRPr lang="en-US" dirty="0"/>
            </a:p>
          </p:txBody>
        </p:sp>
      </p:grpSp>
      <p:sp>
        <p:nvSpPr>
          <p:cNvPr id="16" name="Rounded Rectangle 15"/>
          <p:cNvSpPr/>
          <p:nvPr/>
        </p:nvSpPr>
        <p:spPr>
          <a:xfrm>
            <a:off x="5391728" y="2737436"/>
            <a:ext cx="1745674" cy="416494"/>
          </a:xfrm>
          <a:prstGeom prst="roundRect">
            <a:avLst>
              <a:gd name="adj" fmla="val 7785"/>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Graph Matching</a:t>
            </a:r>
            <a:endParaRPr lang="en-US" dirty="0"/>
          </a:p>
        </p:txBody>
      </p:sp>
    </p:spTree>
    <p:extLst>
      <p:ext uri="{BB962C8B-B14F-4D97-AF65-F5344CB8AC3E}">
        <p14:creationId xmlns:p14="http://schemas.microsoft.com/office/powerpoint/2010/main" val="3494397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900" decel="100000" fill="hold"/>
                                        <p:tgtEl>
                                          <p:spTgt spid="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900" decel="100000" fill="hold"/>
                                        <p:tgtEl>
                                          <p:spTgt spid="3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900" decel="100000" fill="hold"/>
                                        <p:tgtEl>
                                          <p:spTgt spid="3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900" decel="100000" fill="hold"/>
                                        <p:tgtEl>
                                          <p:spTgt spid="36"/>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900" decel="100000" fill="hold"/>
                                        <p:tgtEl>
                                          <p:spTgt spid="35"/>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900" decel="100000" fill="hold"/>
                                        <p:tgtEl>
                                          <p:spTgt spid="1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900" decel="100000" fill="hold"/>
                                        <p:tgtEl>
                                          <p:spTgt spid="3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900" decel="100000" fill="hold"/>
                                        <p:tgtEl>
                                          <p:spTgt spid="45"/>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900" decel="100000" fill="hold"/>
                                        <p:tgtEl>
                                          <p:spTgt spid="33"/>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3" grpId="0" animBg="1"/>
      <p:bldP spid="34" grpId="0" animBg="1"/>
      <p:bldP spid="35" grpId="0" animBg="1"/>
      <p:bldP spid="38" grpId="0" animBg="1"/>
      <p:bldP spid="39" grpId="0" animBg="1"/>
      <p:bldP spid="40"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Remember, there’s NOSQL</a:t>
            </a:r>
            <a:endParaRPr lang="en-US" dirty="0"/>
          </a:p>
        </p:txBody>
      </p:sp>
      <p:sp>
        <p:nvSpPr>
          <p:cNvPr id="5" name="Subtitle 4"/>
          <p:cNvSpPr>
            <a:spLocks noGrp="1"/>
          </p:cNvSpPr>
          <p:nvPr>
            <p:ph type="subTitle" idx="1"/>
          </p:nvPr>
        </p:nvSpPr>
        <p:spPr/>
        <p:txBody>
          <a:bodyPr/>
          <a:lstStyle/>
          <a:p>
            <a:r>
              <a:rPr lang="en-US" dirty="0" smtClean="0"/>
              <a:t>So how do we query it?</a:t>
            </a:r>
            <a:endParaRPr lang="en-US" dirty="0"/>
          </a:p>
        </p:txBody>
      </p:sp>
    </p:spTree>
    <p:extLst>
      <p:ext uri="{BB962C8B-B14F-4D97-AF65-F5344CB8AC3E}">
        <p14:creationId xmlns:p14="http://schemas.microsoft.com/office/powerpoint/2010/main" val="162593952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8300" y="1092200"/>
            <a:ext cx="3314700" cy="4673600"/>
          </a:xfrm>
          <a:prstGeom prst="rect">
            <a:avLst/>
          </a:prstGeom>
        </p:spPr>
      </p:pic>
      <p:sp>
        <p:nvSpPr>
          <p:cNvPr id="6" name="TextBox 5"/>
          <p:cNvSpPr txBox="1"/>
          <p:nvPr/>
        </p:nvSpPr>
        <p:spPr>
          <a:xfrm>
            <a:off x="5189372" y="6569456"/>
            <a:ext cx="3096446" cy="276999"/>
          </a:xfrm>
          <a:prstGeom prst="rect">
            <a:avLst/>
          </a:prstGeom>
          <a:noFill/>
        </p:spPr>
        <p:txBody>
          <a:bodyPr wrap="none" rtlCol="0">
            <a:spAutoFit/>
          </a:bodyPr>
          <a:lstStyle/>
          <a:p>
            <a:r>
              <a:rPr lang="en-US" sz="1200" dirty="0" smtClean="0">
                <a:solidFill>
                  <a:schemeClr val="bg1"/>
                </a:solidFill>
              </a:rPr>
              <a:t>http</a:t>
            </a:r>
            <a:r>
              <a:rPr lang="en-US" sz="1200" dirty="0">
                <a:solidFill>
                  <a:schemeClr val="bg1"/>
                </a:solidFill>
              </a:rPr>
              <a:t>://</a:t>
            </a:r>
            <a:r>
              <a:rPr lang="en-US" sz="1200" dirty="0" err="1">
                <a:solidFill>
                  <a:schemeClr val="bg1"/>
                </a:solidFill>
              </a:rPr>
              <a:t>browsertoolkit.com</a:t>
            </a:r>
            <a:r>
              <a:rPr lang="en-US" sz="1200" dirty="0">
                <a:solidFill>
                  <a:schemeClr val="bg1"/>
                </a:solidFill>
              </a:rPr>
              <a:t>/fault-</a:t>
            </a:r>
            <a:r>
              <a:rPr lang="en-US" sz="1200" dirty="0" err="1">
                <a:solidFill>
                  <a:schemeClr val="bg1"/>
                </a:solidFill>
              </a:rPr>
              <a:t>tolerance.png</a:t>
            </a:r>
            <a:endParaRPr lang="en-US" sz="1200" dirty="0">
              <a:solidFill>
                <a:schemeClr val="bg1"/>
              </a:solidFill>
            </a:endParaRPr>
          </a:p>
        </p:txBody>
      </p:sp>
    </p:spTree>
    <p:extLst>
      <p:ext uri="{BB962C8B-B14F-4D97-AF65-F5344CB8AC3E}">
        <p14:creationId xmlns:p14="http://schemas.microsoft.com/office/powerpoint/2010/main" val="165695776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799" y="1530061"/>
            <a:ext cx="7772400" cy="1470025"/>
          </a:xfrm>
        </p:spPr>
        <p:txBody>
          <a:bodyPr>
            <a:normAutofit fontScale="90000"/>
          </a:bodyPr>
          <a:lstStyle/>
          <a:p>
            <a:r>
              <a:rPr lang="en-US" sz="7300" b="1" dirty="0" err="1" smtClean="0">
                <a:latin typeface="Courier New"/>
                <a:cs typeface="Courier New"/>
              </a:rPr>
              <a:t>Koans</a:t>
            </a:r>
            <a:r>
              <a:rPr lang="en-US" sz="7300" b="1" dirty="0" smtClean="0">
                <a:latin typeface="Courier New"/>
                <a:cs typeface="Courier New"/>
              </a:rPr>
              <a:t/>
            </a:r>
            <a:br>
              <a:rPr lang="en-US" sz="7300" b="1" dirty="0" smtClean="0">
                <a:latin typeface="Courier New"/>
                <a:cs typeface="Courier New"/>
              </a:rPr>
            </a:br>
            <a:r>
              <a:rPr lang="en-US" sz="2700" dirty="0" smtClean="0"/>
              <a:t>Because if </a:t>
            </a:r>
            <a:r>
              <a:rPr lang="en-US" sz="2700" dirty="0"/>
              <a:t>you do not know it yourself, it does you no good</a:t>
            </a:r>
          </a:p>
        </p:txBody>
      </p:sp>
      <p:sp>
        <p:nvSpPr>
          <p:cNvPr id="7" name="Subtitle 6"/>
          <p:cNvSpPr>
            <a:spLocks noGrp="1"/>
          </p:cNvSpPr>
          <p:nvPr>
            <p:ph type="subTitle" idx="1"/>
          </p:nvPr>
        </p:nvSpPr>
        <p:spPr>
          <a:xfrm>
            <a:off x="685798" y="3285836"/>
            <a:ext cx="8019473" cy="1752600"/>
          </a:xfrm>
        </p:spPr>
        <p:txBody>
          <a:bodyPr>
            <a:normAutofit/>
          </a:bodyPr>
          <a:lstStyle/>
          <a:p>
            <a:r>
              <a:rPr lang="en-US" sz="2800" b="1" dirty="0">
                <a:latin typeface="Courier New"/>
                <a:cs typeface="Courier New"/>
              </a:rPr>
              <a:t>Package</a:t>
            </a:r>
            <a:r>
              <a:rPr lang="en-US" sz="2800" b="1" dirty="0" smtClean="0">
                <a:latin typeface="Courier New"/>
                <a:cs typeface="Courier New"/>
              </a:rPr>
              <a:t>: </a:t>
            </a:r>
            <a:r>
              <a:rPr lang="en-US" sz="2800" b="1" dirty="0">
                <a:latin typeface="Courier New"/>
                <a:cs typeface="Courier New"/>
              </a:rPr>
              <a:t>http://</a:t>
            </a:r>
            <a:r>
              <a:rPr lang="en-US" sz="2800" b="1" dirty="0" err="1">
                <a:latin typeface="Courier New"/>
                <a:cs typeface="Courier New"/>
              </a:rPr>
              <a:t>bit.ly</a:t>
            </a:r>
            <a:r>
              <a:rPr lang="en-US" sz="2800" b="1" dirty="0">
                <a:latin typeface="Courier New"/>
                <a:cs typeface="Courier New"/>
              </a:rPr>
              <a:t>/koans-neo4j</a:t>
            </a:r>
            <a:endParaRPr lang="en-US" sz="2800" b="1" dirty="0" smtClean="0">
              <a:latin typeface="Courier New"/>
              <a:cs typeface="Courier New"/>
            </a:endParaRPr>
          </a:p>
          <a:p>
            <a:r>
              <a:rPr lang="en-US" sz="2000" b="1" dirty="0" smtClean="0">
                <a:latin typeface="Courier New"/>
                <a:cs typeface="Courier New"/>
              </a:rPr>
              <a:t>Source: https</a:t>
            </a:r>
            <a:r>
              <a:rPr lang="en-US" sz="2000" b="1" dirty="0">
                <a:latin typeface="Courier New"/>
                <a:cs typeface="Courier New"/>
              </a:rPr>
              <a:t>://</a:t>
            </a:r>
            <a:r>
              <a:rPr lang="en-US" sz="2000" b="1" dirty="0" err="1">
                <a:latin typeface="Courier New"/>
                <a:cs typeface="Courier New"/>
              </a:rPr>
              <a:t>github.com</a:t>
            </a:r>
            <a:r>
              <a:rPr lang="en-US" sz="2000" b="1" dirty="0">
                <a:latin typeface="Courier New"/>
                <a:cs typeface="Courier New"/>
              </a:rPr>
              <a:t>/</a:t>
            </a:r>
            <a:r>
              <a:rPr lang="en-US" sz="2000" b="1" dirty="0" err="1">
                <a:latin typeface="Courier New"/>
                <a:cs typeface="Courier New"/>
              </a:rPr>
              <a:t>jimwebber</a:t>
            </a:r>
            <a:r>
              <a:rPr lang="en-US" sz="2000" b="1" dirty="0">
                <a:latin typeface="Courier New"/>
                <a:cs typeface="Courier New"/>
              </a:rPr>
              <a:t>/neo4j-tutorial</a:t>
            </a:r>
          </a:p>
        </p:txBody>
      </p:sp>
    </p:spTree>
    <p:extLst>
      <p:ext uri="{BB962C8B-B14F-4D97-AF65-F5344CB8AC3E}">
        <p14:creationId xmlns:p14="http://schemas.microsoft.com/office/powerpoint/2010/main" val="35328355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600" y="1092200"/>
            <a:ext cx="6896100" cy="4673600"/>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366434565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4300"/>
            <a:ext cx="9144000" cy="4078778"/>
          </a:xfrm>
          <a:prstGeom prst="rect">
            <a:avLst/>
          </a:prstGeom>
        </p:spPr>
      </p:pic>
      <p:sp>
        <p:nvSpPr>
          <p:cNvPr id="3" name="TextBox 2"/>
          <p:cNvSpPr txBox="1"/>
          <p:nvPr/>
        </p:nvSpPr>
        <p:spPr>
          <a:xfrm>
            <a:off x="5189372" y="6569456"/>
            <a:ext cx="3096446" cy="276999"/>
          </a:xfrm>
          <a:prstGeom prst="rect">
            <a:avLst/>
          </a:prstGeom>
          <a:noFill/>
        </p:spPr>
        <p:txBody>
          <a:bodyPr wrap="none" rtlCol="0">
            <a:spAutoFit/>
          </a:bodyPr>
          <a:lstStyle/>
          <a:p>
            <a:r>
              <a:rPr lang="en-US" sz="1200" dirty="0" smtClean="0">
                <a:solidFill>
                  <a:srgbClr val="FFFFFF"/>
                </a:solidFill>
              </a:rPr>
              <a:t>http</a:t>
            </a:r>
            <a:r>
              <a:rPr lang="en-US" sz="1200" dirty="0">
                <a:solidFill>
                  <a:srgbClr val="FFFFFF"/>
                </a:solidFill>
              </a:rPr>
              <a:t>://</a:t>
            </a:r>
            <a:r>
              <a:rPr lang="en-US" sz="1200" dirty="0" err="1">
                <a:solidFill>
                  <a:srgbClr val="FFFFFF"/>
                </a:solidFill>
              </a:rPr>
              <a:t>browsertoolkit.com</a:t>
            </a:r>
            <a:r>
              <a:rPr lang="en-US" sz="1200" dirty="0">
                <a:solidFill>
                  <a:srgbClr val="FFFFFF"/>
                </a:solidFill>
              </a:rPr>
              <a:t>/fault-</a:t>
            </a:r>
            <a:r>
              <a:rPr lang="en-US" sz="1200" dirty="0" err="1">
                <a:solidFill>
                  <a:srgbClr val="FFFFFF"/>
                </a:solidFill>
              </a:rPr>
              <a:t>tolerance.png</a:t>
            </a:r>
            <a:endParaRPr lang="en-US" sz="1200" dirty="0">
              <a:solidFill>
                <a:srgbClr val="FFFFFF"/>
              </a:solidFill>
            </a:endParaRPr>
          </a:p>
        </p:txBody>
      </p:sp>
    </p:spTree>
    <p:extLst>
      <p:ext uri="{BB962C8B-B14F-4D97-AF65-F5344CB8AC3E}">
        <p14:creationId xmlns:p14="http://schemas.microsoft.com/office/powerpoint/2010/main" val="225622134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is </a:t>
            </a:r>
            <a:r>
              <a:rPr lang="en-US" i="1" dirty="0" smtClean="0"/>
              <a:t>programmatic</a:t>
            </a:r>
            <a:endParaRPr lang="en-US" i="1" dirty="0"/>
          </a:p>
        </p:txBody>
      </p:sp>
      <p:sp>
        <p:nvSpPr>
          <p:cNvPr id="3" name="Content Placeholder 2"/>
          <p:cNvSpPr>
            <a:spLocks noGrp="1"/>
          </p:cNvSpPr>
          <p:nvPr>
            <p:ph idx="1"/>
          </p:nvPr>
        </p:nvSpPr>
        <p:spPr/>
        <p:txBody>
          <a:bodyPr/>
          <a:lstStyle/>
          <a:p>
            <a:r>
              <a:rPr lang="en-US" dirty="0" smtClean="0"/>
              <a:t>Through the Java APIs</a:t>
            </a:r>
          </a:p>
          <a:p>
            <a:pPr lvl="1"/>
            <a:r>
              <a:rPr lang="en-US" dirty="0" smtClean="0"/>
              <a:t>JVM languages have bindings to the same APIs</a:t>
            </a:r>
          </a:p>
          <a:p>
            <a:pPr lvl="2"/>
            <a:r>
              <a:rPr lang="en-US" dirty="0" err="1" smtClean="0"/>
              <a:t>JRuby</a:t>
            </a:r>
            <a:r>
              <a:rPr lang="en-US" dirty="0" smtClean="0"/>
              <a:t>, </a:t>
            </a:r>
            <a:r>
              <a:rPr lang="en-US" dirty="0" err="1" smtClean="0"/>
              <a:t>Jython</a:t>
            </a:r>
            <a:r>
              <a:rPr lang="en-US" dirty="0" smtClean="0"/>
              <a:t>, </a:t>
            </a:r>
            <a:r>
              <a:rPr lang="en-US" dirty="0" err="1" smtClean="0"/>
              <a:t>Clojure</a:t>
            </a:r>
            <a:r>
              <a:rPr lang="en-US" dirty="0" smtClean="0"/>
              <a:t>, </a:t>
            </a:r>
            <a:r>
              <a:rPr lang="en-US" dirty="0" err="1" smtClean="0"/>
              <a:t>Scala</a:t>
            </a:r>
            <a:r>
              <a:rPr lang="en-US" dirty="0" smtClean="0"/>
              <a:t>…</a:t>
            </a:r>
          </a:p>
          <a:p>
            <a:r>
              <a:rPr lang="en-US" dirty="0" smtClean="0"/>
              <a:t>Managing nodes and relationships</a:t>
            </a:r>
          </a:p>
          <a:p>
            <a:r>
              <a:rPr lang="en-US" dirty="0" smtClean="0"/>
              <a:t>Indexing</a:t>
            </a:r>
          </a:p>
          <a:p>
            <a:r>
              <a:rPr lang="en-US" dirty="0" smtClean="0"/>
              <a:t>Traversing </a:t>
            </a:r>
          </a:p>
          <a:p>
            <a:r>
              <a:rPr lang="en-US" dirty="0" smtClean="0"/>
              <a:t>Path finding</a:t>
            </a:r>
          </a:p>
          <a:p>
            <a:r>
              <a:rPr lang="en-US" dirty="0" smtClean="0"/>
              <a:t>Pattern matching</a:t>
            </a:r>
          </a:p>
        </p:txBody>
      </p:sp>
    </p:spTree>
    <p:extLst>
      <p:ext uri="{BB962C8B-B14F-4D97-AF65-F5344CB8AC3E}">
        <p14:creationId xmlns:p14="http://schemas.microsoft.com/office/powerpoint/2010/main" val="418848477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It’s almost time for us to do some of that programmatic stuff</a:t>
            </a:r>
            <a:endParaRPr lang="en-US" dirty="0"/>
          </a:p>
        </p:txBody>
      </p:sp>
      <p:sp>
        <p:nvSpPr>
          <p:cNvPr id="5" name="Subtitle 4"/>
          <p:cNvSpPr>
            <a:spLocks noGrp="1"/>
          </p:cNvSpPr>
          <p:nvPr>
            <p:ph type="subTitle" idx="1"/>
          </p:nvPr>
        </p:nvSpPr>
        <p:spPr/>
        <p:txBody>
          <a:bodyPr>
            <a:normAutofit/>
          </a:bodyPr>
          <a:lstStyle/>
          <a:p>
            <a:r>
              <a:rPr lang="en-US" sz="2800" dirty="0" smtClean="0"/>
              <a:t>But first let’s setup our toolset</a:t>
            </a:r>
            <a:endParaRPr lang="en-US" sz="2800" dirty="0"/>
          </a:p>
        </p:txBody>
      </p:sp>
    </p:spTree>
    <p:extLst>
      <p:ext uri="{BB962C8B-B14F-4D97-AF65-F5344CB8AC3E}">
        <p14:creationId xmlns:p14="http://schemas.microsoft.com/office/powerpoint/2010/main" val="354679226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03073"/>
            <a:ext cx="7772400" cy="1470025"/>
          </a:xfrm>
        </p:spPr>
        <p:txBody>
          <a:bodyPr>
            <a:normAutofit/>
          </a:bodyPr>
          <a:lstStyle/>
          <a:p>
            <a:r>
              <a:rPr lang="en-US" dirty="0" smtClean="0"/>
              <a:t>Download the </a:t>
            </a:r>
            <a:r>
              <a:rPr lang="en-US" dirty="0" err="1" smtClean="0"/>
              <a:t>Koans</a:t>
            </a:r>
            <a:r>
              <a:rPr lang="en-US" dirty="0" smtClean="0"/>
              <a:t/>
            </a:r>
            <a:br>
              <a:rPr lang="en-US" dirty="0" smtClean="0"/>
            </a:br>
            <a:r>
              <a:rPr lang="en-US" sz="2000" dirty="0" smtClean="0"/>
              <a:t>(or install from a USB stick in class)</a:t>
            </a:r>
            <a:endParaRPr lang="en-US" dirty="0"/>
          </a:p>
        </p:txBody>
      </p:sp>
      <p:sp>
        <p:nvSpPr>
          <p:cNvPr id="5" name="Subtitle 4"/>
          <p:cNvSpPr>
            <a:spLocks noGrp="1"/>
          </p:cNvSpPr>
          <p:nvPr>
            <p:ph type="subTitle" idx="1"/>
          </p:nvPr>
        </p:nvSpPr>
        <p:spPr>
          <a:xfrm>
            <a:off x="1279236" y="3205018"/>
            <a:ext cx="6400800" cy="824345"/>
          </a:xfrm>
        </p:spPr>
        <p:txBody>
          <a:bodyPr/>
          <a:lstStyle/>
          <a:p>
            <a:r>
              <a:rPr lang="en-US" b="1" dirty="0">
                <a:latin typeface="Courier New"/>
                <a:cs typeface="Courier New"/>
              </a:rPr>
              <a:t>http://</a:t>
            </a:r>
            <a:r>
              <a:rPr lang="en-US" b="1" dirty="0" err="1">
                <a:latin typeface="Courier New"/>
                <a:cs typeface="Courier New"/>
              </a:rPr>
              <a:t>bit.ly</a:t>
            </a:r>
            <a:r>
              <a:rPr lang="en-US" b="1" dirty="0">
                <a:latin typeface="Courier New"/>
                <a:cs typeface="Courier New"/>
              </a:rPr>
              <a:t>/koans-neo4j</a:t>
            </a:r>
          </a:p>
        </p:txBody>
      </p:sp>
    </p:spTree>
    <p:extLst>
      <p:ext uri="{BB962C8B-B14F-4D97-AF65-F5344CB8AC3E}">
        <p14:creationId xmlns:p14="http://schemas.microsoft.com/office/powerpoint/2010/main" val="82885193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Koan</a:t>
            </a:r>
            <a:r>
              <a:rPr lang="en-US" dirty="0" smtClean="0"/>
              <a:t>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koans</a:t>
            </a:r>
            <a:r>
              <a:rPr lang="en-US" dirty="0" smtClean="0"/>
              <a:t> can be run </a:t>
            </a:r>
            <a:r>
              <a:rPr lang="en-US" dirty="0"/>
              <a:t>from the supplied Ant script</a:t>
            </a:r>
          </a:p>
          <a:p>
            <a:pPr lvl="1"/>
            <a:r>
              <a:rPr lang="en-US" dirty="0" smtClean="0"/>
              <a:t>The ant</a:t>
            </a:r>
            <a:r>
              <a:rPr lang="en-US" dirty="0" smtClean="0">
                <a:latin typeface="Courier New"/>
                <a:cs typeface="Courier New"/>
              </a:rPr>
              <a:t> </a:t>
            </a:r>
            <a:r>
              <a:rPr lang="en-US" dirty="0" err="1">
                <a:latin typeface="Courier New"/>
                <a:cs typeface="Courier New"/>
              </a:rPr>
              <a:t>lib.retrieve</a:t>
            </a:r>
            <a:r>
              <a:rPr lang="en-US" dirty="0"/>
              <a:t> target will download all the necessary dependencies using </a:t>
            </a:r>
            <a:r>
              <a:rPr lang="en-US" dirty="0" smtClean="0"/>
              <a:t>ivy</a:t>
            </a:r>
          </a:p>
          <a:p>
            <a:r>
              <a:rPr lang="en-US" dirty="0" smtClean="0"/>
              <a:t>They can also easily </a:t>
            </a:r>
            <a:r>
              <a:rPr lang="en-US" dirty="0"/>
              <a:t>be imported into an </a:t>
            </a:r>
            <a:r>
              <a:rPr lang="en-US" dirty="0" smtClean="0"/>
              <a:t>IDE like Eclipse or </a:t>
            </a:r>
            <a:r>
              <a:rPr lang="en-US" dirty="0" err="1" smtClean="0"/>
              <a:t>Intellij</a:t>
            </a:r>
            <a:endParaRPr lang="en-US" dirty="0" smtClean="0"/>
          </a:p>
          <a:p>
            <a:pPr marL="742950" lvl="2" indent="-342900"/>
            <a:r>
              <a:rPr lang="en-US" dirty="0"/>
              <a:t>The ant </a:t>
            </a:r>
            <a:r>
              <a:rPr lang="en-US" dirty="0" err="1">
                <a:latin typeface="Courier New"/>
                <a:cs typeface="Courier New"/>
              </a:rPr>
              <a:t>generate.eclipse.project</a:t>
            </a:r>
            <a:r>
              <a:rPr lang="en-US" dirty="0"/>
              <a:t> target will create an Eclipse project file for you too </a:t>
            </a:r>
            <a:endParaRPr lang="en-US" dirty="0" smtClean="0"/>
          </a:p>
          <a:p>
            <a:pPr lvl="1"/>
            <a:r>
              <a:rPr lang="en-US" dirty="0" smtClean="0"/>
              <a:t>Fast feedback for running the </a:t>
            </a:r>
            <a:r>
              <a:rPr lang="en-US" dirty="0" err="1" smtClean="0"/>
              <a:t>koans</a:t>
            </a:r>
            <a:endParaRPr lang="en-US" dirty="0" smtClean="0"/>
          </a:p>
          <a:p>
            <a:pPr marL="342900" lvl="1" indent="-342900">
              <a:buFont typeface="Arial"/>
              <a:buChar char="•"/>
            </a:pPr>
            <a:r>
              <a:rPr lang="en-US" dirty="0"/>
              <a:t>Remember that Ant </a:t>
            </a:r>
            <a:r>
              <a:rPr lang="en-US" dirty="0" smtClean="0"/>
              <a:t>integrates well with modern IDEs too!</a:t>
            </a:r>
            <a:endParaRPr lang="en-US" dirty="0"/>
          </a:p>
          <a:p>
            <a:endParaRPr lang="en-US" dirty="0"/>
          </a:p>
        </p:txBody>
      </p:sp>
    </p:spTree>
    <p:extLst>
      <p:ext uri="{BB962C8B-B14F-4D97-AF65-F5344CB8AC3E}">
        <p14:creationId xmlns:p14="http://schemas.microsoft.com/office/powerpoint/2010/main" val="172785127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the project in your IDE</a:t>
            </a:r>
            <a:endParaRPr lang="en-US" dirty="0"/>
          </a:p>
        </p:txBody>
      </p:sp>
      <p:pic>
        <p:nvPicPr>
          <p:cNvPr id="9" name="Picture 8"/>
          <p:cNvPicPr>
            <a:picLocks noChangeAspect="1"/>
          </p:cNvPicPr>
          <p:nvPr/>
        </p:nvPicPr>
        <p:blipFill>
          <a:blip r:embed="rId2"/>
          <a:stretch>
            <a:fillRect/>
          </a:stretch>
        </p:blipFill>
        <p:spPr>
          <a:xfrm>
            <a:off x="669636" y="1686790"/>
            <a:ext cx="7920182" cy="2395611"/>
          </a:xfrm>
          <a:prstGeom prst="rect">
            <a:avLst/>
          </a:prstGeom>
        </p:spPr>
      </p:pic>
      <p:sp>
        <p:nvSpPr>
          <p:cNvPr id="10" name="TextBox 9"/>
          <p:cNvSpPr txBox="1"/>
          <p:nvPr/>
        </p:nvSpPr>
        <p:spPr>
          <a:xfrm>
            <a:off x="761999" y="2840181"/>
            <a:ext cx="7543800" cy="1077218"/>
          </a:xfrm>
          <a:prstGeom prst="rect">
            <a:avLst/>
          </a:prstGeom>
          <a:noFill/>
        </p:spPr>
        <p:txBody>
          <a:bodyPr wrap="square" rtlCol="0">
            <a:spAutoFit/>
          </a:bodyPr>
          <a:lstStyle/>
          <a:p>
            <a:pPr algn="ctr"/>
            <a:r>
              <a:rPr lang="en-US" sz="3200" b="1" dirty="0" smtClean="0">
                <a:solidFill>
                  <a:schemeClr val="bg1"/>
                </a:solidFill>
              </a:rPr>
              <a:t>Eclipse</a:t>
            </a:r>
            <a:r>
              <a:rPr lang="en-US" sz="3200" dirty="0" smtClean="0">
                <a:solidFill>
                  <a:schemeClr val="bg1"/>
                </a:solidFill>
              </a:rPr>
              <a:t>: open the generated project</a:t>
            </a:r>
          </a:p>
          <a:p>
            <a:pPr algn="ctr"/>
            <a:r>
              <a:rPr lang="en-US" sz="3200" b="1" dirty="0" err="1" smtClean="0">
                <a:solidFill>
                  <a:schemeClr val="bg1"/>
                </a:solidFill>
              </a:rPr>
              <a:t>IntelliJ</a:t>
            </a:r>
            <a:r>
              <a:rPr lang="en-US" sz="3200" dirty="0" smtClean="0">
                <a:solidFill>
                  <a:schemeClr val="bg1"/>
                </a:solidFill>
              </a:rPr>
              <a:t>: new project, open as external model</a:t>
            </a:r>
            <a:endParaRPr lang="en-US" sz="3200" dirty="0">
              <a:solidFill>
                <a:schemeClr val="bg1"/>
              </a:solidFill>
            </a:endParaRPr>
          </a:p>
        </p:txBody>
      </p:sp>
    </p:spTree>
    <p:extLst>
      <p:ext uri="{BB962C8B-B14F-4D97-AF65-F5344CB8AC3E}">
        <p14:creationId xmlns:p14="http://schemas.microsoft.com/office/powerpoint/2010/main" val="315019837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1</a:t>
            </a:r>
            <a:endParaRPr lang="en-US" dirty="0"/>
          </a:p>
        </p:txBody>
      </p:sp>
      <p:sp>
        <p:nvSpPr>
          <p:cNvPr id="5" name="Subtitle 4"/>
          <p:cNvSpPr>
            <a:spLocks noGrp="1"/>
          </p:cNvSpPr>
          <p:nvPr>
            <p:ph type="subTitle" idx="1"/>
          </p:nvPr>
        </p:nvSpPr>
        <p:spPr/>
        <p:txBody>
          <a:bodyPr/>
          <a:lstStyle/>
          <a:p>
            <a:r>
              <a:rPr lang="en-US" dirty="0" smtClean="0"/>
              <a:t>Tools</a:t>
            </a:r>
            <a:endParaRPr lang="en-US" dirty="0"/>
          </a:p>
        </p:txBody>
      </p:sp>
    </p:spTree>
    <p:extLst>
      <p:ext uri="{BB962C8B-B14F-4D97-AF65-F5344CB8AC3E}">
        <p14:creationId xmlns:p14="http://schemas.microsoft.com/office/powerpoint/2010/main" val="7324269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Neoclipse</a:t>
            </a:r>
            <a:endParaRPr lang="en-US"/>
          </a:p>
        </p:txBody>
      </p:sp>
      <p:pic>
        <p:nvPicPr>
          <p:cNvPr id="6" name="Picture 5"/>
          <p:cNvPicPr>
            <a:picLocks noChangeAspect="1"/>
          </p:cNvPicPr>
          <p:nvPr/>
        </p:nvPicPr>
        <p:blipFill>
          <a:blip r:embed="rId3"/>
          <a:stretch>
            <a:fillRect/>
          </a:stretch>
        </p:blipFill>
        <p:spPr>
          <a:xfrm>
            <a:off x="1062182" y="1092489"/>
            <a:ext cx="6500092" cy="5162218"/>
          </a:xfrm>
          <a:prstGeom prst="rect">
            <a:avLst/>
          </a:prstGeom>
        </p:spPr>
      </p:pic>
      <p:sp>
        <p:nvSpPr>
          <p:cNvPr id="7" name="TextBox 6"/>
          <p:cNvSpPr txBox="1"/>
          <p:nvPr/>
        </p:nvSpPr>
        <p:spPr>
          <a:xfrm>
            <a:off x="5045351" y="6442610"/>
            <a:ext cx="4147890" cy="338554"/>
          </a:xfrm>
          <a:prstGeom prst="rect">
            <a:avLst/>
          </a:prstGeom>
          <a:noFill/>
        </p:spPr>
        <p:txBody>
          <a:bodyPr wrap="none" rtlCol="0">
            <a:spAutoFit/>
          </a:bodyPr>
          <a:lstStyle/>
          <a:p>
            <a:r>
              <a:rPr lang="en-US" sz="1600" dirty="0">
                <a:solidFill>
                  <a:schemeClr val="bg1"/>
                </a:solidFill>
              </a:rPr>
              <a:t>http://wiki.neo4j.org/content/</a:t>
            </a:r>
            <a:r>
              <a:rPr lang="en-US" sz="1600" dirty="0" err="1">
                <a:solidFill>
                  <a:schemeClr val="bg1"/>
                </a:solidFill>
              </a:rPr>
              <a:t>Neoclipse_Guide</a:t>
            </a:r>
            <a:endParaRPr lang="en-US" sz="1600" dirty="0">
              <a:solidFill>
                <a:schemeClr val="bg1"/>
              </a:solidFill>
            </a:endParaRPr>
          </a:p>
        </p:txBody>
      </p:sp>
    </p:spTree>
    <p:extLst>
      <p:ext uri="{BB962C8B-B14F-4D97-AF65-F5344CB8AC3E}">
        <p14:creationId xmlns:p14="http://schemas.microsoft.com/office/powerpoint/2010/main" val="13009354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Shell</a:t>
            </a:r>
            <a:endParaRPr lang="en-US" dirty="0"/>
          </a:p>
        </p:txBody>
      </p:sp>
      <p:sp>
        <p:nvSpPr>
          <p:cNvPr id="3" name="Content Placeholder 2"/>
          <p:cNvSpPr>
            <a:spLocks noGrp="1"/>
          </p:cNvSpPr>
          <p:nvPr>
            <p:ph idx="1"/>
          </p:nvPr>
        </p:nvSpPr>
        <p:spPr/>
        <p:txBody>
          <a:bodyPr>
            <a:normAutofit lnSpcReduction="10000"/>
          </a:bodyPr>
          <a:lstStyle/>
          <a:p>
            <a:r>
              <a:rPr lang="en-US" dirty="0" smtClean="0"/>
              <a:t>See: </a:t>
            </a:r>
            <a:r>
              <a:rPr lang="en-US" sz="2400" dirty="0"/>
              <a:t>http://docs.neo4j.org/chunked/snapshot/</a:t>
            </a:r>
            <a:r>
              <a:rPr lang="en-US" sz="2400" dirty="0" err="1"/>
              <a:t>shell.html</a:t>
            </a:r>
            <a:endParaRPr lang="en-US" sz="2400" dirty="0"/>
          </a:p>
          <a:p>
            <a:r>
              <a:rPr lang="en-US" dirty="0" smtClean="0"/>
              <a:t>Command-line tool, based on the </a:t>
            </a:r>
            <a:r>
              <a:rPr lang="en-US" dirty="0" err="1" smtClean="0"/>
              <a:t>unix</a:t>
            </a:r>
            <a:r>
              <a:rPr lang="en-US" dirty="0" smtClean="0"/>
              <a:t> shell</a:t>
            </a:r>
          </a:p>
          <a:p>
            <a:pPr lvl="1"/>
            <a:r>
              <a:rPr lang="en-US" dirty="0" smtClean="0"/>
              <a:t>Server mode</a:t>
            </a:r>
          </a:p>
          <a:p>
            <a:pPr lvl="2"/>
            <a:r>
              <a:rPr lang="en-US" dirty="0" smtClean="0"/>
              <a:t>Connect to a running server</a:t>
            </a:r>
          </a:p>
          <a:p>
            <a:pPr lvl="2"/>
            <a:r>
              <a:rPr lang="en-US" dirty="0" smtClean="0"/>
              <a:t>Use </a:t>
            </a:r>
            <a:r>
              <a:rPr lang="en-US" dirty="0" smtClean="0">
                <a:latin typeface="Courier New"/>
                <a:cs typeface="Courier New"/>
              </a:rPr>
              <a:t>–port</a:t>
            </a:r>
            <a:r>
              <a:rPr lang="en-US" dirty="0" smtClean="0"/>
              <a:t> and </a:t>
            </a:r>
            <a:r>
              <a:rPr lang="en-US" dirty="0" smtClean="0">
                <a:latin typeface="Courier New"/>
                <a:cs typeface="Courier New"/>
              </a:rPr>
              <a:t>–name</a:t>
            </a:r>
            <a:r>
              <a:rPr lang="en-US" dirty="0" smtClean="0"/>
              <a:t> switches to connect</a:t>
            </a:r>
          </a:p>
          <a:p>
            <a:pPr lvl="1"/>
            <a:r>
              <a:rPr lang="en-US" dirty="0" smtClean="0"/>
              <a:t>File mode</a:t>
            </a:r>
          </a:p>
          <a:p>
            <a:pPr lvl="2"/>
            <a:r>
              <a:rPr lang="en-US" dirty="0" smtClean="0"/>
              <a:t>Bind to a Neo4j store, just like </a:t>
            </a:r>
            <a:r>
              <a:rPr lang="en-US" dirty="0" err="1" smtClean="0"/>
              <a:t>Neoclipse</a:t>
            </a:r>
            <a:endParaRPr lang="en-US" dirty="0" smtClean="0"/>
          </a:p>
          <a:p>
            <a:pPr lvl="2"/>
            <a:r>
              <a:rPr lang="en-US" dirty="0" smtClean="0"/>
              <a:t>Use </a:t>
            </a:r>
            <a:r>
              <a:rPr lang="en-US" dirty="0" smtClean="0">
                <a:latin typeface="Courier New"/>
                <a:cs typeface="Courier New"/>
              </a:rPr>
              <a:t>–path</a:t>
            </a:r>
            <a:r>
              <a:rPr lang="en-US" dirty="0" smtClean="0"/>
              <a:t> switch</a:t>
            </a:r>
          </a:p>
          <a:p>
            <a:r>
              <a:rPr lang="en-US" dirty="0" err="1" smtClean="0"/>
              <a:t>Readonly</a:t>
            </a:r>
            <a:r>
              <a:rPr lang="en-US" dirty="0" smtClean="0"/>
              <a:t> mode with </a:t>
            </a:r>
            <a:r>
              <a:rPr lang="en-US" dirty="0" smtClean="0">
                <a:latin typeface="Courier New"/>
                <a:cs typeface="Courier New"/>
              </a:rPr>
              <a:t>–</a:t>
            </a:r>
            <a:r>
              <a:rPr lang="en-US" dirty="0" err="1" smtClean="0">
                <a:latin typeface="Courier New"/>
                <a:cs typeface="Courier New"/>
              </a:rPr>
              <a:t>readonly</a:t>
            </a:r>
            <a:r>
              <a:rPr lang="en-US" dirty="0" smtClean="0"/>
              <a:t> switch</a:t>
            </a:r>
            <a:endParaRPr lang="en-US" dirty="0"/>
          </a:p>
        </p:txBody>
      </p:sp>
    </p:spTree>
    <p:extLst>
      <p:ext uri="{BB962C8B-B14F-4D97-AF65-F5344CB8AC3E}">
        <p14:creationId xmlns:p14="http://schemas.microsoft.com/office/powerpoint/2010/main" val="22310434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Why NOSQL now?</a:t>
            </a:r>
            <a:endParaRPr lang="en-US" dirty="0"/>
          </a:p>
        </p:txBody>
      </p:sp>
      <p:sp>
        <p:nvSpPr>
          <p:cNvPr id="5" name="Subtitle 4"/>
          <p:cNvSpPr>
            <a:spLocks noGrp="1"/>
          </p:cNvSpPr>
          <p:nvPr>
            <p:ph type="subTitle" idx="1"/>
          </p:nvPr>
        </p:nvSpPr>
        <p:spPr/>
        <p:txBody>
          <a:bodyPr/>
          <a:lstStyle/>
          <a:p>
            <a:r>
              <a:rPr lang="en-US" smtClean="0"/>
              <a:t>Driving </a:t>
            </a:r>
            <a:r>
              <a:rPr lang="en-US" dirty="0" smtClean="0"/>
              <a:t>trends</a:t>
            </a:r>
            <a:endParaRPr lang="en-US" dirty="0"/>
          </a:p>
        </p:txBody>
      </p:sp>
    </p:spTree>
    <p:extLst>
      <p:ext uri="{BB962C8B-B14F-4D97-AF65-F5344CB8AC3E}">
        <p14:creationId xmlns:p14="http://schemas.microsoft.com/office/powerpoint/2010/main" val="131636935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(mac/</a:t>
            </a:r>
            <a:r>
              <a:rPr lang="en-US" sz="2700" dirty="0" err="1" smtClean="0"/>
              <a:t>unix</a:t>
            </a:r>
            <a:r>
              <a:rPr lang="en-US" sz="2700" dirty="0" smtClean="0"/>
              <a:t>)</a:t>
            </a:r>
            <a:endParaRPr lang="en-US" dirty="0"/>
          </a:p>
        </p:txBody>
      </p:sp>
      <p:sp>
        <p:nvSpPr>
          <p:cNvPr id="3" name="Content Placeholder 2"/>
          <p:cNvSpPr>
            <a:spLocks noGrp="1"/>
          </p:cNvSpPr>
          <p:nvPr>
            <p:ph idx="1"/>
          </p:nvPr>
        </p:nvSpPr>
        <p:spPr/>
        <p:txBody>
          <a:bodyPr>
            <a:noAutofit/>
          </a:bodyPr>
          <a:lstStyle/>
          <a:p>
            <a:pPr marL="0" indent="0">
              <a:buNone/>
            </a:pPr>
            <a:r>
              <a:rPr lang="en-US" sz="1800" dirty="0">
                <a:latin typeface="Courier New"/>
                <a:cs typeface="Courier New"/>
              </a:rPr>
              <a:t>#!/bin/</a:t>
            </a:r>
            <a:r>
              <a:rPr lang="en-US" sz="1800" dirty="0" err="1">
                <a:latin typeface="Courier New"/>
                <a:cs typeface="Courier New"/>
              </a:rPr>
              <a:t>sh</a:t>
            </a: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 Set this to your own project directory</a:t>
            </a:r>
          </a:p>
          <a:p>
            <a:pPr marL="0" indent="0">
              <a:buNone/>
            </a:pPr>
            <a:r>
              <a:rPr lang="en-US" sz="1800" dirty="0">
                <a:latin typeface="Courier New"/>
                <a:cs typeface="Courier New"/>
              </a:rPr>
              <a:t>PROJECT_DIR=/Users/</a:t>
            </a:r>
            <a:r>
              <a:rPr lang="en-US" sz="1800" dirty="0" err="1">
                <a:latin typeface="Courier New"/>
                <a:cs typeface="Courier New"/>
              </a:rPr>
              <a:t>jim</a:t>
            </a:r>
            <a:r>
              <a:rPr lang="en-US" sz="1800" dirty="0">
                <a:latin typeface="Courier New"/>
                <a:cs typeface="Courier New"/>
              </a:rPr>
              <a:t>/neo/development/neo4j-tutorial</a:t>
            </a:r>
          </a:p>
          <a:p>
            <a:pPr marL="0" indent="0">
              <a:buNone/>
            </a:pPr>
            <a:r>
              <a:rPr lang="en-US" sz="1800" dirty="0">
                <a:latin typeface="Courier New"/>
                <a:cs typeface="Courier New"/>
              </a:rPr>
              <a:t>LIB_DIR=$PROJECT_DIR/lib</a:t>
            </a: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3614704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Launching the shell</a:t>
            </a:r>
            <a:br>
              <a:rPr lang="en-US" dirty="0" smtClean="0"/>
            </a:br>
            <a:r>
              <a:rPr lang="en-US" sz="2700" dirty="0" smtClean="0"/>
              <a:t>(windows)</a:t>
            </a:r>
            <a:endParaRPr lang="en-US" dirty="0"/>
          </a:p>
        </p:txBody>
      </p:sp>
      <p:sp>
        <p:nvSpPr>
          <p:cNvPr id="3" name="Content Placeholder 2"/>
          <p:cNvSpPr>
            <a:spLocks noGrp="1"/>
          </p:cNvSpPr>
          <p:nvPr>
            <p:ph idx="1"/>
          </p:nvPr>
        </p:nvSpPr>
        <p:spPr>
          <a:xfrm>
            <a:off x="457199" y="1600200"/>
            <a:ext cx="8455891" cy="4525963"/>
          </a:xfrm>
        </p:spPr>
        <p:txBody>
          <a:bodyPr>
            <a:noAutofit/>
          </a:bodyPr>
          <a:lstStyle/>
          <a:p>
            <a:pPr marL="0" indent="0">
              <a:buNone/>
            </a:pPr>
            <a:r>
              <a:rPr lang="en-US" sz="1800" dirty="0">
                <a:latin typeface="Courier New"/>
                <a:cs typeface="Courier New"/>
              </a:rPr>
              <a:t>REM Set this to your own project directory</a:t>
            </a:r>
          </a:p>
          <a:p>
            <a:pPr marL="0" indent="0">
              <a:buNone/>
            </a:pPr>
            <a:endParaRPr lang="en-US" sz="1800" dirty="0">
              <a:latin typeface="Courier New"/>
              <a:cs typeface="Courier New"/>
            </a:endParaRPr>
          </a:p>
          <a:p>
            <a:pPr marL="0" indent="0">
              <a:buNone/>
            </a:pPr>
            <a:r>
              <a:rPr lang="en-US" sz="1800" dirty="0">
                <a:latin typeface="Courier New"/>
                <a:cs typeface="Courier New"/>
              </a:rPr>
              <a:t>set PROJECT_DIR=Z:\MYDO~0F4\neo\development\neo4j-tutorial</a:t>
            </a:r>
          </a:p>
          <a:p>
            <a:pPr marL="0" indent="0">
              <a:buNone/>
            </a:pPr>
            <a:r>
              <a:rPr lang="en-US" sz="1800" dirty="0">
                <a:latin typeface="Courier New"/>
                <a:cs typeface="Courier New"/>
              </a:rPr>
              <a:t>set LIB_DIR=%PROJECT_DIR%\lib</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r>
              <a:rPr lang="en-US" sz="1800" dirty="0">
                <a:latin typeface="Courier New"/>
                <a:cs typeface="Courier New"/>
              </a:rPr>
              <a:t>java -</a:t>
            </a:r>
            <a:r>
              <a:rPr lang="en-US" sz="1800" dirty="0" err="1">
                <a:latin typeface="Courier New"/>
                <a:cs typeface="Courier New"/>
              </a:rPr>
              <a:t>cp</a:t>
            </a:r>
            <a:r>
              <a:rPr lang="en-US" sz="1800" dirty="0">
                <a:latin typeface="Courier New"/>
                <a:cs typeface="Courier New"/>
              </a:rPr>
              <a:t> %LIB_DIR%/neo4j-jmx.jar;%LIB_DIR%/neo4j-community.jar;%LIB_DIR%/neo4j-server.jar;%LIB_DIR%/neo4j-cypher.jar;%LIB_DIR%/neo4j-kernel.jar;%LIB_DIR%/neo4j-shell.jar;%LIB_DIR%/neo4j-graph-algo.jar;%LIB_DIR%/neo4j-lucene-index.jar;%LIB_DIR%/</a:t>
            </a:r>
            <a:r>
              <a:rPr lang="en-US" sz="1800" dirty="0" err="1">
                <a:latin typeface="Courier New"/>
                <a:cs typeface="Courier New"/>
              </a:rPr>
              <a:t>lucene-core.jar</a:t>
            </a:r>
            <a:r>
              <a:rPr lang="en-US" sz="1800" dirty="0">
                <a:latin typeface="Courier New"/>
                <a:cs typeface="Courier New"/>
              </a:rPr>
              <a:t>;%LIB_DIR%/neo4j-graph-matching.jar;%LIB_DIR%/neo4j-server-static-web.jar;%LIB_DIR%/</a:t>
            </a:r>
            <a:r>
              <a:rPr lang="en-US" sz="1800" dirty="0" err="1">
                <a:latin typeface="Courier New"/>
                <a:cs typeface="Courier New"/>
              </a:rPr>
              <a:t>scala-library.jar</a:t>
            </a:r>
            <a:r>
              <a:rPr lang="en-US" sz="1800" dirty="0">
                <a:latin typeface="Courier New"/>
                <a:cs typeface="Courier New"/>
              </a:rPr>
              <a:t>;%LIB_DIR%/geronimo-jta_1.1_spec.jar org.neo4j.shell.StartClient -path %1</a:t>
            </a:r>
          </a:p>
        </p:txBody>
      </p:sp>
    </p:spTree>
    <p:extLst>
      <p:ext uri="{BB962C8B-B14F-4D97-AF65-F5344CB8AC3E}">
        <p14:creationId xmlns:p14="http://schemas.microsoft.com/office/powerpoint/2010/main" val="60757200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smtClean="0"/>
              <a:t>cd</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a:latin typeface="Courier New"/>
                <a:cs typeface="Courier New"/>
              </a:rPr>
              <a:t>cd &lt;node-id&gt;</a:t>
            </a:r>
            <a:r>
              <a:rPr lang="en-US" dirty="0"/>
              <a:t> </a:t>
            </a:r>
            <a:r>
              <a:rPr lang="en-US" dirty="0" smtClean="0"/>
              <a:t>traverse </a:t>
            </a:r>
            <a:r>
              <a:rPr lang="en-US" dirty="0"/>
              <a:t>one relationship to the </a:t>
            </a:r>
            <a:r>
              <a:rPr lang="en-US" dirty="0" smtClean="0"/>
              <a:t>adjacent node </a:t>
            </a:r>
            <a:r>
              <a:rPr lang="en-US" dirty="0"/>
              <a:t>id</a:t>
            </a:r>
            <a:r>
              <a:rPr lang="en-US" dirty="0" smtClean="0"/>
              <a:t>.</a:t>
            </a:r>
            <a:endParaRPr lang="en-US" dirty="0"/>
          </a:p>
          <a:p>
            <a:r>
              <a:rPr lang="en-US" dirty="0">
                <a:latin typeface="Courier New"/>
                <a:cs typeface="Courier New"/>
              </a:rPr>
              <a:t>cd -a &lt;node-id</a:t>
            </a:r>
            <a:r>
              <a:rPr lang="en-US" dirty="0" smtClean="0">
                <a:latin typeface="Courier New"/>
                <a:cs typeface="Courier New"/>
              </a:rPr>
              <a:t>&gt;</a:t>
            </a:r>
            <a:r>
              <a:rPr lang="en-US" dirty="0" smtClean="0"/>
              <a:t> traverse to node id. </a:t>
            </a:r>
            <a:endParaRPr lang="en-US" dirty="0"/>
          </a:p>
          <a:p>
            <a:r>
              <a:rPr lang="en-US" dirty="0">
                <a:latin typeface="Courier New"/>
                <a:cs typeface="Courier New"/>
              </a:rPr>
              <a:t>cd -r &lt;relationship-id&gt;</a:t>
            </a:r>
            <a:r>
              <a:rPr lang="en-US" dirty="0"/>
              <a:t> </a:t>
            </a:r>
            <a:r>
              <a:rPr lang="en-US" dirty="0" smtClean="0"/>
              <a:t>traverse </a:t>
            </a:r>
            <a:r>
              <a:rPr lang="en-US" dirty="0"/>
              <a:t>to a relationship </a:t>
            </a:r>
            <a:r>
              <a:rPr lang="en-US" dirty="0" smtClean="0"/>
              <a:t>which has the </a:t>
            </a:r>
            <a:r>
              <a:rPr lang="en-US" dirty="0"/>
              <a:t>current node as either start or </a:t>
            </a:r>
            <a:r>
              <a:rPr lang="en-US" dirty="0" smtClean="0"/>
              <a:t>end. </a:t>
            </a:r>
            <a:r>
              <a:rPr lang="en-US" dirty="0"/>
              <a:t>To see the relationship ids use the </a:t>
            </a:r>
            <a:r>
              <a:rPr lang="en-US" dirty="0" err="1"/>
              <a:t>ls</a:t>
            </a:r>
            <a:r>
              <a:rPr lang="en-US" dirty="0"/>
              <a:t> -</a:t>
            </a:r>
            <a:r>
              <a:rPr lang="en-US" dirty="0" err="1"/>
              <a:t>vr</a:t>
            </a:r>
            <a:r>
              <a:rPr lang="en-US" dirty="0"/>
              <a:t> command on nodes. </a:t>
            </a:r>
          </a:p>
          <a:p>
            <a:r>
              <a:rPr lang="en-US" dirty="0">
                <a:latin typeface="Courier New"/>
                <a:cs typeface="Courier New"/>
              </a:rPr>
              <a:t>cd -</a:t>
            </a:r>
            <a:r>
              <a:rPr lang="en-US" dirty="0" err="1">
                <a:latin typeface="Courier New"/>
                <a:cs typeface="Courier New"/>
              </a:rPr>
              <a:t>ar</a:t>
            </a:r>
            <a:r>
              <a:rPr lang="en-US" dirty="0">
                <a:latin typeface="Courier New"/>
                <a:cs typeface="Courier New"/>
              </a:rPr>
              <a:t> &lt;relationship-id&gt;</a:t>
            </a:r>
            <a:r>
              <a:rPr lang="en-US" dirty="0"/>
              <a:t> </a:t>
            </a:r>
            <a:r>
              <a:rPr lang="en-US" dirty="0" smtClean="0"/>
              <a:t>absolute change to any relationship. </a:t>
            </a:r>
            <a:endParaRPr lang="en-US" dirty="0"/>
          </a:p>
          <a:p>
            <a:r>
              <a:rPr lang="en-US" dirty="0" smtClean="0">
                <a:latin typeface="Courier New"/>
                <a:cs typeface="Courier New"/>
              </a:rPr>
              <a:t>cd </a:t>
            </a:r>
            <a:r>
              <a:rPr lang="en-US" dirty="0">
                <a:latin typeface="Courier New"/>
                <a:cs typeface="Courier New"/>
              </a:rPr>
              <a:t>..</a:t>
            </a:r>
            <a:r>
              <a:rPr lang="en-US" dirty="0"/>
              <a:t> </a:t>
            </a:r>
            <a:r>
              <a:rPr lang="en-US" dirty="0" smtClean="0"/>
              <a:t>traverses </a:t>
            </a:r>
            <a:r>
              <a:rPr lang="en-US" dirty="0"/>
              <a:t>back one </a:t>
            </a:r>
            <a:r>
              <a:rPr lang="en-US" dirty="0" smtClean="0"/>
              <a:t>step. </a:t>
            </a:r>
            <a:endParaRPr lang="en-US" dirty="0"/>
          </a:p>
          <a:p>
            <a:r>
              <a:rPr lang="en-US" dirty="0">
                <a:latin typeface="Courier New"/>
                <a:cs typeface="Courier New"/>
              </a:rPr>
              <a:t>cd </a:t>
            </a:r>
            <a:r>
              <a:rPr lang="en-US" dirty="0" smtClean="0">
                <a:latin typeface="Courier New"/>
                <a:cs typeface="Courier New"/>
              </a:rPr>
              <a:t>start</a:t>
            </a:r>
            <a:r>
              <a:rPr lang="en-US" dirty="0" smtClean="0"/>
              <a:t> traverses to </a:t>
            </a:r>
            <a:r>
              <a:rPr lang="en-US" dirty="0"/>
              <a:t>the start node of the </a:t>
            </a:r>
            <a:r>
              <a:rPr lang="en-US" dirty="0" smtClean="0"/>
              <a:t>relationship</a:t>
            </a:r>
            <a:endParaRPr lang="en-US" dirty="0"/>
          </a:p>
          <a:p>
            <a:r>
              <a:rPr lang="en-US" dirty="0">
                <a:latin typeface="Courier New"/>
                <a:cs typeface="Courier New"/>
              </a:rPr>
              <a:t>cd end</a:t>
            </a:r>
            <a:r>
              <a:rPr lang="en-US" dirty="0"/>
              <a:t> </a:t>
            </a:r>
            <a:r>
              <a:rPr lang="en-US" dirty="0" smtClean="0"/>
              <a:t>traverses </a:t>
            </a:r>
            <a:r>
              <a:rPr lang="en-US" dirty="0"/>
              <a:t>to the end node of the relationship. </a:t>
            </a:r>
          </a:p>
        </p:txBody>
      </p:sp>
      <p:sp>
        <p:nvSpPr>
          <p:cNvPr id="7" name="Text Placeholder 6"/>
          <p:cNvSpPr>
            <a:spLocks noGrp="1"/>
          </p:cNvSpPr>
          <p:nvPr>
            <p:ph type="body" sz="quarter" idx="3"/>
          </p:nvPr>
        </p:nvSpPr>
        <p:spPr/>
        <p:txBody>
          <a:bodyPr/>
          <a:lstStyle/>
          <a:p>
            <a:r>
              <a:rPr lang="en-US" dirty="0" err="1" smtClean="0"/>
              <a:t>ls</a:t>
            </a:r>
            <a:endParaRPr lang="en-US" dirty="0"/>
          </a:p>
        </p:txBody>
      </p:sp>
      <p:sp>
        <p:nvSpPr>
          <p:cNvPr id="8" name="Content Placeholder 7"/>
          <p:cNvSpPr>
            <a:spLocks noGrp="1"/>
          </p:cNvSpPr>
          <p:nvPr>
            <p:ph sz="quarter" idx="4"/>
          </p:nvPr>
        </p:nvSpPr>
        <p:spPr/>
        <p:txBody>
          <a:bodyPr>
            <a:normAutofit/>
          </a:bodyPr>
          <a:lstStyle/>
          <a:p>
            <a:r>
              <a:rPr lang="en-US" dirty="0" err="1" smtClean="0">
                <a:latin typeface="Courier New"/>
                <a:cs typeface="Courier New"/>
              </a:rPr>
              <a:t>ls</a:t>
            </a:r>
            <a:r>
              <a:rPr lang="en-US" dirty="0" smtClean="0"/>
              <a:t> lists the current node/relation</a:t>
            </a:r>
          </a:p>
          <a:p>
            <a:r>
              <a:rPr lang="en-US" dirty="0" err="1" smtClean="0">
                <a:latin typeface="Courier New"/>
                <a:cs typeface="Courier New"/>
              </a:rPr>
              <a:t>ls</a:t>
            </a:r>
            <a:r>
              <a:rPr lang="en-US" dirty="0" smtClean="0">
                <a:latin typeface="Courier New"/>
                <a:cs typeface="Courier New"/>
              </a:rPr>
              <a:t> *foo*</a:t>
            </a:r>
            <a:r>
              <a:rPr lang="en-US" dirty="0" smtClean="0"/>
              <a:t> lists anything matching the regex</a:t>
            </a:r>
          </a:p>
          <a:p>
            <a:pPr lvl="1"/>
            <a:r>
              <a:rPr lang="en-US" dirty="0" smtClean="0">
                <a:latin typeface="Courier New"/>
                <a:cs typeface="Courier New"/>
              </a:rPr>
              <a:t>-</a:t>
            </a:r>
            <a:r>
              <a:rPr lang="en-US" dirty="0" err="1" smtClean="0">
                <a:latin typeface="Courier New"/>
                <a:cs typeface="Courier New"/>
              </a:rPr>
              <a:t>i</a:t>
            </a:r>
            <a:r>
              <a:rPr lang="en-US" dirty="0" smtClean="0"/>
              <a:t> ignores case</a:t>
            </a:r>
          </a:p>
          <a:p>
            <a:r>
              <a:rPr lang="en-US" dirty="0" err="1" smtClean="0">
                <a:latin typeface="Courier New"/>
                <a:cs typeface="Courier New"/>
              </a:rPr>
              <a:t>ls</a:t>
            </a:r>
            <a:r>
              <a:rPr lang="en-US" dirty="0" smtClean="0">
                <a:latin typeface="Courier New"/>
                <a:cs typeface="Courier New"/>
              </a:rPr>
              <a:t> -d</a:t>
            </a:r>
            <a:r>
              <a:rPr lang="en-US" dirty="0" smtClean="0"/>
              <a:t> filters on direction</a:t>
            </a:r>
          </a:p>
          <a:p>
            <a:pPr lvl="1"/>
            <a:r>
              <a:rPr lang="en-US" dirty="0" smtClean="0">
                <a:latin typeface="Courier New"/>
                <a:cs typeface="Courier New"/>
              </a:rPr>
              <a:t>INCOMING, OUTGOING, BOTH</a:t>
            </a:r>
          </a:p>
          <a:p>
            <a:pPr lvl="1"/>
            <a:r>
              <a:rPr lang="en-US" dirty="0" smtClean="0">
                <a:latin typeface="Courier New"/>
                <a:cs typeface="Courier New"/>
              </a:rPr>
              <a:t>in, out, both</a:t>
            </a:r>
          </a:p>
          <a:p>
            <a:pPr lvl="1"/>
            <a:r>
              <a:rPr lang="en-US" dirty="0" err="1" smtClean="0">
                <a:latin typeface="Courier New"/>
                <a:cs typeface="Courier New"/>
              </a:rPr>
              <a:t>i</a:t>
            </a:r>
            <a:r>
              <a:rPr lang="en-US" dirty="0" smtClean="0">
                <a:latin typeface="Courier New"/>
                <a:cs typeface="Courier New"/>
              </a:rPr>
              <a:t>, o, b</a:t>
            </a:r>
          </a:p>
        </p:txBody>
      </p:sp>
    </p:spTree>
    <p:extLst>
      <p:ext uri="{BB962C8B-B14F-4D97-AF65-F5344CB8AC3E}">
        <p14:creationId xmlns:p14="http://schemas.microsoft.com/office/powerpoint/2010/main" val="34346409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Commands</a:t>
            </a:r>
            <a:endParaRPr lang="en-US" dirty="0"/>
          </a:p>
        </p:txBody>
      </p:sp>
      <p:sp>
        <p:nvSpPr>
          <p:cNvPr id="6" name="Text Placeholder 5"/>
          <p:cNvSpPr>
            <a:spLocks noGrp="1"/>
          </p:cNvSpPr>
          <p:nvPr>
            <p:ph type="body" idx="1"/>
          </p:nvPr>
        </p:nvSpPr>
        <p:spPr/>
        <p:txBody>
          <a:bodyPr/>
          <a:lstStyle/>
          <a:p>
            <a:r>
              <a:rPr lang="en-US" dirty="0" err="1" smtClean="0"/>
              <a:t>mkrel</a:t>
            </a:r>
            <a:endParaRPr lang="en-US" dirty="0"/>
          </a:p>
        </p:txBody>
      </p:sp>
      <p:sp>
        <p:nvSpPr>
          <p:cNvPr id="4" name="Content Placeholder 3"/>
          <p:cNvSpPr>
            <a:spLocks noGrp="1"/>
          </p:cNvSpPr>
          <p:nvPr>
            <p:ph sz="half" idx="2"/>
          </p:nvPr>
        </p:nvSpPr>
        <p:spPr/>
        <p:txBody>
          <a:bodyPr>
            <a:normAutofit/>
          </a:bodyPr>
          <a:lstStyle/>
          <a:p>
            <a:r>
              <a:rPr lang="en-US" dirty="0" err="1" smtClean="0">
                <a:latin typeface="Courier New"/>
                <a:cs typeface="Courier New"/>
              </a:rPr>
              <a:t>mkrel</a:t>
            </a:r>
            <a:r>
              <a:rPr lang="en-US" dirty="0" smtClean="0">
                <a:latin typeface="Courier New"/>
                <a:cs typeface="Courier New"/>
              </a:rPr>
              <a:t> –c</a:t>
            </a:r>
            <a:r>
              <a:rPr lang="en-US" dirty="0" smtClean="0"/>
              <a:t> for node</a:t>
            </a:r>
          </a:p>
          <a:p>
            <a:r>
              <a:rPr lang="en-US" dirty="0" err="1">
                <a:latin typeface="Courier New"/>
                <a:cs typeface="Courier New"/>
              </a:rPr>
              <a:t>mkrel</a:t>
            </a:r>
            <a:r>
              <a:rPr lang="en-US" dirty="0">
                <a:latin typeface="Courier New"/>
                <a:cs typeface="Courier New"/>
              </a:rPr>
              <a:t> </a:t>
            </a:r>
            <a:r>
              <a:rPr lang="en-US" dirty="0" smtClean="0">
                <a:latin typeface="Courier New"/>
                <a:cs typeface="Courier New"/>
              </a:rPr>
              <a:t>–t</a:t>
            </a:r>
            <a:r>
              <a:rPr lang="en-US" dirty="0" smtClean="0"/>
              <a:t> </a:t>
            </a:r>
            <a:r>
              <a:rPr lang="en-US" dirty="0"/>
              <a:t>for </a:t>
            </a:r>
            <a:r>
              <a:rPr lang="en-US" dirty="0" smtClean="0"/>
              <a:t>relationship</a:t>
            </a:r>
            <a:endParaRPr lang="en-US" dirty="0"/>
          </a:p>
          <a:p>
            <a:r>
              <a:rPr lang="en-US" dirty="0" err="1" smtClean="0">
                <a:latin typeface="Courier New"/>
                <a:cs typeface="Courier New"/>
              </a:rPr>
              <a:t>mkrel</a:t>
            </a:r>
            <a:r>
              <a:rPr lang="en-US" dirty="0" smtClean="0">
                <a:latin typeface="Courier New"/>
                <a:cs typeface="Courier New"/>
              </a:rPr>
              <a:t> </a:t>
            </a:r>
            <a:r>
              <a:rPr lang="en-US" dirty="0">
                <a:latin typeface="Courier New"/>
                <a:cs typeface="Courier New"/>
              </a:rPr>
              <a:t>-t </a:t>
            </a:r>
            <a:r>
              <a:rPr lang="en-US" dirty="0" smtClean="0">
                <a:latin typeface="Courier New"/>
                <a:cs typeface="Courier New"/>
              </a:rPr>
              <a:t>"LIKES" </a:t>
            </a:r>
            <a:r>
              <a:rPr lang="en-US" dirty="0">
                <a:latin typeface="Courier New"/>
                <a:cs typeface="Courier New"/>
              </a:rPr>
              <a:t>-d </a:t>
            </a:r>
            <a:r>
              <a:rPr lang="en-US" dirty="0" smtClean="0">
                <a:latin typeface="Courier New"/>
                <a:cs typeface="Courier New"/>
              </a:rPr>
              <a:t>OUT –c</a:t>
            </a:r>
            <a:r>
              <a:rPr lang="en-US" dirty="0" smtClean="0"/>
              <a:t> creates a “likes” relationship to a new node </a:t>
            </a:r>
            <a:endParaRPr lang="en-US" dirty="0"/>
          </a:p>
        </p:txBody>
      </p:sp>
      <p:sp>
        <p:nvSpPr>
          <p:cNvPr id="7" name="Text Placeholder 6"/>
          <p:cNvSpPr>
            <a:spLocks noGrp="1"/>
          </p:cNvSpPr>
          <p:nvPr>
            <p:ph type="body" sz="quarter" idx="3"/>
          </p:nvPr>
        </p:nvSpPr>
        <p:spPr/>
        <p:txBody>
          <a:bodyPr/>
          <a:lstStyle/>
          <a:p>
            <a:r>
              <a:rPr lang="en-US" smtClean="0"/>
              <a:t>rmrel</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As </a:t>
            </a:r>
            <a:r>
              <a:rPr lang="en-US" dirty="0" err="1" smtClean="0">
                <a:latin typeface="Courier New"/>
                <a:cs typeface="Courier New"/>
              </a:rPr>
              <a:t>mkrel</a:t>
            </a:r>
            <a:r>
              <a:rPr lang="en-US" dirty="0" smtClean="0">
                <a:latin typeface="Calibri (Body)"/>
                <a:cs typeface="Calibri (Body)"/>
              </a:rPr>
              <a:t>, but removes nodes and relationships</a:t>
            </a:r>
          </a:p>
        </p:txBody>
      </p:sp>
    </p:spTree>
    <p:extLst>
      <p:ext uri="{BB962C8B-B14F-4D97-AF65-F5344CB8AC3E}">
        <p14:creationId xmlns:p14="http://schemas.microsoft.com/office/powerpoint/2010/main" val="1988261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smtClean="0"/>
              <a:t>Setting, Changing, Removing Properties</a:t>
            </a:r>
            <a:endParaRPr lang="en-US" dirty="0"/>
          </a:p>
        </p:txBody>
      </p:sp>
      <p:sp>
        <p:nvSpPr>
          <p:cNvPr id="3" name="Text Placeholder 2"/>
          <p:cNvSpPr>
            <a:spLocks noGrp="1"/>
          </p:cNvSpPr>
          <p:nvPr>
            <p:ph type="body" idx="4294967295"/>
          </p:nvPr>
        </p:nvSpPr>
        <p:spPr>
          <a:xfrm>
            <a:off x="457194" y="1660092"/>
            <a:ext cx="1865313" cy="639762"/>
          </a:xfrm>
        </p:spPr>
        <p:txBody>
          <a:bodyPr>
            <a:noAutofit/>
          </a:bodyPr>
          <a:lstStyle/>
          <a:p>
            <a:pPr marL="0" indent="0">
              <a:buNone/>
            </a:pPr>
            <a:r>
              <a:rPr lang="en-US" sz="2400" b="1" dirty="0"/>
              <a:t>s</a:t>
            </a:r>
            <a:r>
              <a:rPr lang="en-US" sz="2400" b="1" dirty="0" smtClean="0"/>
              <a:t>et</a:t>
            </a:r>
          </a:p>
          <a:p>
            <a:pPr marL="0" indent="0">
              <a:buNone/>
            </a:pPr>
            <a:r>
              <a:rPr lang="en-US" sz="1900" dirty="0" smtClean="0">
                <a:latin typeface="Courier New"/>
                <a:cs typeface="Courier New"/>
              </a:rPr>
              <a:t>-t</a:t>
            </a:r>
            <a:r>
              <a:rPr lang="en-US" sz="1900" dirty="0" smtClean="0"/>
              <a:t> optional type</a:t>
            </a:r>
            <a:endParaRPr lang="en-US" sz="1900" dirty="0"/>
          </a:p>
        </p:txBody>
      </p:sp>
      <p:sp>
        <p:nvSpPr>
          <p:cNvPr id="11" name="TextBox 10"/>
          <p:cNvSpPr txBox="1"/>
          <p:nvPr/>
        </p:nvSpPr>
        <p:spPr>
          <a:xfrm>
            <a:off x="457194" y="2417329"/>
            <a:ext cx="8559801" cy="830997"/>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set name "The Doctor</a:t>
            </a:r>
            <a:r>
              <a:rPr lang="en-US" sz="1600" dirty="0">
                <a:latin typeface="Courier New"/>
                <a:cs typeface="Courier New"/>
              </a:rPr>
              <a:t>"</a:t>
            </a:r>
            <a:endParaRPr lang="en-US" sz="1600" dirty="0" smtClean="0">
              <a:latin typeface="Courier New"/>
              <a:cs typeface="Courier New"/>
            </a:endParaRPr>
          </a:p>
          <a:p>
            <a:pPr marL="285750" indent="-285750">
              <a:buFont typeface="Arial"/>
              <a:buChar char="•"/>
            </a:pPr>
            <a:r>
              <a:rPr lang="en-US" sz="1600" dirty="0" smtClean="0">
                <a:latin typeface="Courier New"/>
                <a:cs typeface="Courier New"/>
              </a:rPr>
              <a:t>set </a:t>
            </a:r>
            <a:r>
              <a:rPr lang="en-US" sz="1600" dirty="0">
                <a:latin typeface="Courier New"/>
                <a:cs typeface="Courier New"/>
              </a:rPr>
              <a:t>-t </a:t>
            </a:r>
            <a:r>
              <a:rPr lang="en-US" sz="1600" dirty="0" err="1">
                <a:latin typeface="Courier New"/>
                <a:cs typeface="Courier New"/>
              </a:rPr>
              <a:t>int</a:t>
            </a:r>
            <a:r>
              <a:rPr lang="en-US" sz="1600" dirty="0">
                <a:latin typeface="Courier New"/>
                <a:cs typeface="Courier New"/>
              </a:rPr>
              <a:t> age </a:t>
            </a:r>
            <a:r>
              <a:rPr lang="en-US" sz="1600" dirty="0" smtClean="0">
                <a:latin typeface="Courier New"/>
                <a:cs typeface="Courier New"/>
              </a:rPr>
              <a:t>904</a:t>
            </a:r>
          </a:p>
          <a:p>
            <a:pPr marL="285750" indent="-285750">
              <a:buFont typeface="Arial"/>
              <a:buChar char="•"/>
            </a:pPr>
            <a:r>
              <a:rPr lang="fi-FI" sz="1600" dirty="0">
                <a:latin typeface="Courier New"/>
                <a:cs typeface="Courier New"/>
              </a:rPr>
              <a:t>set -t </a:t>
            </a:r>
            <a:r>
              <a:rPr lang="fi-FI" sz="1600" dirty="0" smtClean="0">
                <a:latin typeface="Courier New"/>
                <a:cs typeface="Courier New"/>
              </a:rPr>
              <a:t>String[</a:t>
            </a:r>
            <a:r>
              <a:rPr lang="fi-FI" sz="1600" dirty="0">
                <a:latin typeface="Courier New"/>
                <a:cs typeface="Courier New"/>
              </a:rPr>
              <a:t>] </a:t>
            </a:r>
            <a:r>
              <a:rPr lang="fi-FI" sz="1600" dirty="0" smtClean="0">
                <a:latin typeface="Courier New"/>
                <a:cs typeface="Courier New"/>
              </a:rPr>
              <a:t>goodies [</a:t>
            </a:r>
            <a:r>
              <a:rPr lang="en-US" sz="1600" dirty="0">
                <a:latin typeface="Courier New"/>
                <a:cs typeface="Courier New"/>
              </a:rPr>
              <a:t>"</a:t>
            </a:r>
            <a:r>
              <a:rPr lang="fi-FI" sz="1600" dirty="0" smtClean="0">
                <a:latin typeface="Courier New"/>
                <a:cs typeface="Courier New"/>
              </a:rPr>
              <a:t>sonic screwdriver</a:t>
            </a:r>
            <a:r>
              <a:rPr lang="en-US" sz="1600" dirty="0">
                <a:latin typeface="Courier New"/>
                <a:cs typeface="Courier New"/>
              </a:rPr>
              <a:t>"</a:t>
            </a:r>
            <a:r>
              <a:rPr lang="fi-FI" sz="1600" dirty="0" smtClean="0">
                <a:latin typeface="Courier New"/>
                <a:cs typeface="Courier New"/>
              </a:rPr>
              <a:t>, </a:t>
            </a:r>
            <a:r>
              <a:rPr lang="en-US" sz="1600" dirty="0">
                <a:latin typeface="Courier New"/>
                <a:cs typeface="Courier New"/>
              </a:rPr>
              <a:t>"</a:t>
            </a:r>
            <a:r>
              <a:rPr lang="fi-FI" sz="1600" dirty="0" smtClean="0">
                <a:latin typeface="Courier New"/>
                <a:cs typeface="Courier New"/>
              </a:rPr>
              <a:t>jelly babies</a:t>
            </a:r>
            <a:r>
              <a:rPr lang="en-US" sz="1600" dirty="0">
                <a:latin typeface="Courier New"/>
                <a:cs typeface="Courier New"/>
              </a:rPr>
              <a:t>"</a:t>
            </a:r>
            <a:r>
              <a:rPr lang="fi-FI" sz="1600" dirty="0" smtClean="0">
                <a:latin typeface="Courier New"/>
                <a:cs typeface="Courier New"/>
              </a:rPr>
              <a:t>]</a:t>
            </a:r>
            <a:endParaRPr lang="en-US" sz="1600" dirty="0">
              <a:ln>
                <a:solidFill>
                  <a:srgbClr val="000000"/>
                </a:solidFill>
              </a:ln>
              <a:latin typeface="Courier New"/>
              <a:cs typeface="Courier New"/>
            </a:endParaRPr>
          </a:p>
        </p:txBody>
      </p:sp>
      <p:sp>
        <p:nvSpPr>
          <p:cNvPr id="16" name="Text Placeholder 2"/>
          <p:cNvSpPr txBox="1">
            <a:spLocks/>
          </p:cNvSpPr>
          <p:nvPr/>
        </p:nvSpPr>
        <p:spPr>
          <a:xfrm>
            <a:off x="457194" y="3288028"/>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mv</a:t>
            </a:r>
          </a:p>
        </p:txBody>
      </p:sp>
      <p:sp>
        <p:nvSpPr>
          <p:cNvPr id="17" name="TextBox 16"/>
          <p:cNvSpPr txBox="1"/>
          <p:nvPr/>
        </p:nvSpPr>
        <p:spPr>
          <a:xfrm>
            <a:off x="457194" y="3758513"/>
            <a:ext cx="8559801" cy="338554"/>
          </a:xfrm>
          <a:prstGeom prst="rect">
            <a:avLst/>
          </a:prstGeom>
          <a:noFill/>
        </p:spPr>
        <p:txBody>
          <a:bodyPr wrap="square" rtlCol="0">
            <a:spAutoFit/>
          </a:bodyPr>
          <a:lstStyle/>
          <a:p>
            <a:pPr marL="285750" indent="-285750">
              <a:buFont typeface="Arial"/>
              <a:buChar char="•"/>
            </a:pPr>
            <a:r>
              <a:rPr lang="en-US" sz="1600" dirty="0" smtClean="0">
                <a:latin typeface="Courier New"/>
                <a:cs typeface="Courier New"/>
              </a:rPr>
              <a:t>mv name character</a:t>
            </a:r>
          </a:p>
        </p:txBody>
      </p:sp>
      <p:sp>
        <p:nvSpPr>
          <p:cNvPr id="18" name="Text Placeholder 2"/>
          <p:cNvSpPr txBox="1">
            <a:spLocks/>
          </p:cNvSpPr>
          <p:nvPr/>
        </p:nvSpPr>
        <p:spPr>
          <a:xfrm>
            <a:off x="457194" y="4284844"/>
            <a:ext cx="1865313" cy="6397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rm</a:t>
            </a:r>
            <a:endParaRPr lang="en-US" sz="2400" b="1" dirty="0" smtClean="0"/>
          </a:p>
        </p:txBody>
      </p:sp>
      <p:sp>
        <p:nvSpPr>
          <p:cNvPr id="19" name="TextBox 18"/>
          <p:cNvSpPr txBox="1"/>
          <p:nvPr/>
        </p:nvSpPr>
        <p:spPr>
          <a:xfrm>
            <a:off x="457194" y="4755329"/>
            <a:ext cx="8559801" cy="338554"/>
          </a:xfrm>
          <a:prstGeom prst="rect">
            <a:avLst/>
          </a:prstGeom>
          <a:noFill/>
        </p:spPr>
        <p:txBody>
          <a:bodyPr wrap="square" rtlCol="0">
            <a:spAutoFit/>
          </a:bodyPr>
          <a:lstStyle/>
          <a:p>
            <a:pPr marL="285750" indent="-285750">
              <a:buFont typeface="Arial"/>
              <a:buChar char="•"/>
            </a:pPr>
            <a:r>
              <a:rPr lang="en-US" sz="1600" dirty="0" err="1" smtClean="0">
                <a:latin typeface="Courier New"/>
                <a:cs typeface="Courier New"/>
              </a:rPr>
              <a:t>rm</a:t>
            </a:r>
            <a:r>
              <a:rPr lang="en-US" sz="1600" dirty="0" smtClean="0">
                <a:latin typeface="Courier New"/>
                <a:cs typeface="Courier New"/>
              </a:rPr>
              <a:t> character</a:t>
            </a:r>
          </a:p>
        </p:txBody>
      </p:sp>
    </p:spTree>
    <p:extLst>
      <p:ext uri="{BB962C8B-B14F-4D97-AF65-F5344CB8AC3E}">
        <p14:creationId xmlns:p14="http://schemas.microsoft.com/office/powerpoint/2010/main" val="23250763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Server</a:t>
            </a:r>
            <a:endParaRPr lang="en-US" dirty="0"/>
          </a:p>
        </p:txBody>
      </p:sp>
      <p:sp>
        <p:nvSpPr>
          <p:cNvPr id="6" name="Text Placeholder 5"/>
          <p:cNvSpPr>
            <a:spLocks noGrp="1"/>
          </p:cNvSpPr>
          <p:nvPr>
            <p:ph type="body" idx="1"/>
          </p:nvPr>
        </p:nvSpPr>
        <p:spPr/>
        <p:txBody>
          <a:bodyPr/>
          <a:lstStyle/>
          <a:p>
            <a:r>
              <a:rPr lang="en-US" dirty="0" smtClean="0"/>
              <a:t>Starting/stopping</a:t>
            </a:r>
            <a:endParaRPr lang="en-US" dirty="0"/>
          </a:p>
        </p:txBody>
      </p:sp>
      <p:sp>
        <p:nvSpPr>
          <p:cNvPr id="4" name="Content Placeholder 3"/>
          <p:cNvSpPr>
            <a:spLocks noGrp="1"/>
          </p:cNvSpPr>
          <p:nvPr>
            <p:ph sz="half" idx="2"/>
          </p:nvPr>
        </p:nvSpPr>
        <p:spPr/>
        <p:txBody>
          <a:bodyPr>
            <a:normAutofit/>
          </a:bodyPr>
          <a:lstStyle/>
          <a:p>
            <a:r>
              <a:rPr lang="en-US" dirty="0" smtClean="0">
                <a:latin typeface="Calibri"/>
                <a:cs typeface="Calibri"/>
              </a:rPr>
              <a:t>Mac/Linux</a:t>
            </a:r>
          </a:p>
          <a:p>
            <a:r>
              <a:rPr lang="en-US" dirty="0" smtClean="0">
                <a:latin typeface="Courier New"/>
                <a:cs typeface="Courier New"/>
              </a:rPr>
              <a:t>bin/neo4j start</a:t>
            </a:r>
            <a:endParaRPr lang="en-US" dirty="0" smtClean="0"/>
          </a:p>
          <a:p>
            <a:r>
              <a:rPr lang="en-US" dirty="0">
                <a:latin typeface="Courier New"/>
                <a:cs typeface="Courier New"/>
              </a:rPr>
              <a:t>bin/neo4j </a:t>
            </a:r>
            <a:r>
              <a:rPr lang="en-US" dirty="0" smtClean="0">
                <a:latin typeface="Courier New"/>
                <a:cs typeface="Courier New"/>
              </a:rPr>
              <a:t>stop</a:t>
            </a:r>
          </a:p>
          <a:p>
            <a:r>
              <a:rPr lang="en-US" dirty="0" smtClean="0">
                <a:latin typeface="Calibri"/>
                <a:cs typeface="Calibri"/>
              </a:rPr>
              <a:t>Windows</a:t>
            </a:r>
            <a:endParaRPr lang="en-US" dirty="0">
              <a:latin typeface="Calibri"/>
              <a:cs typeface="Calibri"/>
            </a:endParaRPr>
          </a:p>
          <a:p>
            <a:r>
              <a:rPr lang="en-US" dirty="0" smtClean="0">
                <a:latin typeface="Courier New"/>
                <a:cs typeface="Courier New"/>
              </a:rPr>
              <a:t>bin</a:t>
            </a:r>
            <a:r>
              <a:rPr lang="en-US" dirty="0">
                <a:latin typeface="Courier New"/>
                <a:cs typeface="Courier New"/>
              </a:rPr>
              <a:t>\Neo4j</a:t>
            </a:r>
            <a:endParaRPr lang="en-US" dirty="0"/>
          </a:p>
        </p:txBody>
      </p:sp>
      <p:sp>
        <p:nvSpPr>
          <p:cNvPr id="7" name="Text Placeholder 6"/>
          <p:cNvSpPr>
            <a:spLocks noGrp="1"/>
          </p:cNvSpPr>
          <p:nvPr>
            <p:ph type="body" sz="quarter" idx="3"/>
          </p:nvPr>
        </p:nvSpPr>
        <p:spPr/>
        <p:txBody>
          <a:bodyPr/>
          <a:lstStyle/>
          <a:p>
            <a:r>
              <a:rPr lang="en-US" dirty="0" smtClean="0"/>
              <a:t>Managing</a:t>
            </a:r>
            <a:endParaRPr lang="en-US" dirty="0"/>
          </a:p>
        </p:txBody>
      </p:sp>
      <p:sp>
        <p:nvSpPr>
          <p:cNvPr id="8" name="Content Placeholder 7"/>
          <p:cNvSpPr>
            <a:spLocks noGrp="1"/>
          </p:cNvSpPr>
          <p:nvPr>
            <p:ph sz="quarter" idx="4"/>
          </p:nvPr>
        </p:nvSpPr>
        <p:spPr/>
        <p:txBody>
          <a:bodyPr>
            <a:normAutofit/>
          </a:bodyPr>
          <a:lstStyle/>
          <a:p>
            <a:r>
              <a:rPr lang="en-US" dirty="0" smtClean="0">
                <a:latin typeface="Calibri (Body)"/>
                <a:cs typeface="Calibri (Body)"/>
              </a:rPr>
              <a:t>Funky </a:t>
            </a:r>
            <a:r>
              <a:rPr lang="en-US" dirty="0" err="1" smtClean="0">
                <a:latin typeface="Calibri (Body)"/>
                <a:cs typeface="Calibri (Body)"/>
              </a:rPr>
              <a:t>Webadmin</a:t>
            </a:r>
            <a:r>
              <a:rPr lang="en-US" dirty="0" smtClean="0">
                <a:latin typeface="Calibri (Body)"/>
                <a:cs typeface="Calibri (Body)"/>
              </a:rPr>
              <a:t> tool on port 7474 by default</a:t>
            </a:r>
          </a:p>
          <a:p>
            <a:r>
              <a:rPr lang="en-US" sz="2000" dirty="0" smtClean="0">
                <a:latin typeface="Courier New"/>
                <a:cs typeface="Courier New"/>
              </a:rPr>
              <a:t>http://localhost:7474</a:t>
            </a:r>
          </a:p>
        </p:txBody>
      </p:sp>
    </p:spTree>
    <p:extLst>
      <p:ext uri="{BB962C8B-B14F-4D97-AF65-F5344CB8AC3E}">
        <p14:creationId xmlns:p14="http://schemas.microsoft.com/office/powerpoint/2010/main" val="14837375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Demo</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417638"/>
            <a:ext cx="7116618" cy="4447886"/>
          </a:xfrm>
          <a:prstGeom prst="rect">
            <a:avLst/>
          </a:prstGeom>
        </p:spPr>
      </p:pic>
    </p:spTree>
    <p:extLst>
      <p:ext uri="{BB962C8B-B14F-4D97-AF65-F5344CB8AC3E}">
        <p14:creationId xmlns:p14="http://schemas.microsoft.com/office/powerpoint/2010/main" val="16633446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Subtitle 3"/>
          <p:cNvSpPr>
            <a:spLocks noGrp="1"/>
          </p:cNvSpPr>
          <p:nvPr>
            <p:ph idx="1"/>
          </p:nvPr>
        </p:nvSpPr>
        <p:spPr/>
        <p:txBody>
          <a:bodyPr>
            <a:normAutofit/>
          </a:bodyPr>
          <a:lstStyle/>
          <a:p>
            <a:pPr marL="514350" indent="-514350" algn="l">
              <a:buFont typeface="+mj-lt"/>
              <a:buAutoNum type="arabicPeriod"/>
            </a:pPr>
            <a:r>
              <a:rPr lang="en-US" dirty="0" smtClean="0"/>
              <a:t>Browse the Doctor Who Database with </a:t>
            </a:r>
            <a:r>
              <a:rPr lang="en-US" dirty="0" err="1" smtClean="0"/>
              <a:t>Neoclipse</a:t>
            </a:r>
            <a:endParaRPr lang="en-US" dirty="0" smtClean="0"/>
          </a:p>
          <a:p>
            <a:pPr marL="914400" lvl="1" indent="-514350"/>
            <a:r>
              <a:rPr lang="en-US" dirty="0" smtClean="0"/>
              <a:t>CRUD some nodes and relationships</a:t>
            </a:r>
          </a:p>
          <a:p>
            <a:pPr marL="514350" indent="-514350" algn="l">
              <a:buFont typeface="+mj-lt"/>
              <a:buAutoNum type="arabicPeriod"/>
            </a:pPr>
            <a:r>
              <a:rPr lang="en-US" dirty="0" smtClean="0"/>
              <a:t>Interact with the Doctor Who database via the shell</a:t>
            </a:r>
          </a:p>
          <a:p>
            <a:pPr marL="914400" lvl="1" indent="-514350"/>
            <a:r>
              <a:rPr lang="en-US" dirty="0" smtClean="0"/>
              <a:t>CRUD </a:t>
            </a:r>
            <a:r>
              <a:rPr lang="en-US" dirty="0"/>
              <a:t>some nodes and </a:t>
            </a:r>
            <a:r>
              <a:rPr lang="en-US" dirty="0" smtClean="0"/>
              <a:t>relationships</a:t>
            </a:r>
          </a:p>
        </p:txBody>
      </p:sp>
    </p:spTree>
    <p:extLst>
      <p:ext uri="{BB962C8B-B14F-4D97-AF65-F5344CB8AC3E}">
        <p14:creationId xmlns:p14="http://schemas.microsoft.com/office/powerpoint/2010/main" val="24821722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2</a:t>
            </a:r>
            <a:endParaRPr lang="en-US" dirty="0"/>
          </a:p>
        </p:txBody>
      </p:sp>
      <p:sp>
        <p:nvSpPr>
          <p:cNvPr id="5" name="Subtitle 4"/>
          <p:cNvSpPr>
            <a:spLocks noGrp="1"/>
          </p:cNvSpPr>
          <p:nvPr>
            <p:ph type="subTitle" idx="1"/>
          </p:nvPr>
        </p:nvSpPr>
        <p:spPr/>
        <p:txBody>
          <a:bodyPr/>
          <a:lstStyle/>
          <a:p>
            <a:r>
              <a:rPr lang="en-US" dirty="0" smtClean="0"/>
              <a:t>Java API Graph Fundamentals</a:t>
            </a:r>
            <a:endParaRPr lang="en-US" dirty="0"/>
          </a:p>
        </p:txBody>
      </p:sp>
    </p:spTree>
    <p:extLst>
      <p:ext uri="{BB962C8B-B14F-4D97-AF65-F5344CB8AC3E}">
        <p14:creationId xmlns:p14="http://schemas.microsoft.com/office/powerpoint/2010/main" val="22617532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API</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Nodes</a:t>
            </a:r>
          </a:p>
          <a:p>
            <a:pPr lvl="1"/>
            <a:r>
              <a:rPr lang="en-US" dirty="0" smtClean="0"/>
              <a:t>Properties</a:t>
            </a:r>
          </a:p>
          <a:p>
            <a:pPr lvl="2"/>
            <a:r>
              <a:rPr lang="en-US" dirty="0" smtClean="0"/>
              <a:t>KV Pairs</a:t>
            </a:r>
          </a:p>
          <a:p>
            <a:pPr lvl="2"/>
            <a:r>
              <a:rPr lang="en-US" dirty="0" smtClean="0"/>
              <a:t>Optional</a:t>
            </a:r>
          </a:p>
          <a:p>
            <a:r>
              <a:rPr lang="en-US" dirty="0" smtClean="0"/>
              <a:t>Relationships</a:t>
            </a:r>
          </a:p>
          <a:p>
            <a:pPr lvl="1"/>
            <a:r>
              <a:rPr lang="en-US" dirty="0" smtClean="0"/>
              <a:t>Start node</a:t>
            </a:r>
          </a:p>
          <a:p>
            <a:pPr lvl="2"/>
            <a:r>
              <a:rPr lang="en-US" dirty="0" smtClean="0"/>
              <a:t>Mandatory</a:t>
            </a:r>
          </a:p>
          <a:p>
            <a:pPr lvl="1"/>
            <a:r>
              <a:rPr lang="en-US" dirty="0" smtClean="0"/>
              <a:t>End node</a:t>
            </a:r>
          </a:p>
          <a:p>
            <a:pPr lvl="2"/>
            <a:r>
              <a:rPr lang="en-US" dirty="0" smtClean="0"/>
              <a:t>Which can be the same as the start node</a:t>
            </a:r>
          </a:p>
          <a:p>
            <a:pPr lvl="2"/>
            <a:r>
              <a:rPr lang="en-US" dirty="0" smtClean="0"/>
              <a:t>Mandatory</a:t>
            </a:r>
          </a:p>
          <a:p>
            <a:pPr lvl="1"/>
            <a:r>
              <a:rPr lang="en-US" dirty="0" smtClean="0"/>
              <a:t>Properties</a:t>
            </a:r>
            <a:endParaRPr lang="en-US" dirty="0"/>
          </a:p>
          <a:p>
            <a:pPr lvl="2"/>
            <a:r>
              <a:rPr lang="en-US" dirty="0"/>
              <a:t>KV </a:t>
            </a:r>
            <a:r>
              <a:rPr lang="en-US" dirty="0" smtClean="0"/>
              <a:t>Pairs</a:t>
            </a:r>
          </a:p>
          <a:p>
            <a:pPr lvl="2"/>
            <a:r>
              <a:rPr lang="en-US" dirty="0" smtClean="0"/>
              <a:t>Optional</a:t>
            </a:r>
            <a:endParaRPr lang="en-US" dirty="0"/>
          </a:p>
          <a:p>
            <a:pPr lvl="1"/>
            <a:endParaRPr lang="en-US" dirty="0"/>
          </a:p>
        </p:txBody>
      </p:sp>
    </p:spTree>
    <p:extLst>
      <p:ext uri="{BB962C8B-B14F-4D97-AF65-F5344CB8AC3E}">
        <p14:creationId xmlns:p14="http://schemas.microsoft.com/office/powerpoint/2010/main" val="220639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Trend 1: Data Size</a:t>
            </a:r>
            <a:endParaRPr lang="en-US" dirty="0"/>
          </a:p>
        </p:txBody>
      </p:sp>
      <p:pic>
        <p:nvPicPr>
          <p:cNvPr id="15" name="Picture 14"/>
          <p:cNvPicPr>
            <a:picLocks noChangeAspect="1"/>
          </p:cNvPicPr>
          <p:nvPr/>
        </p:nvPicPr>
        <p:blipFill>
          <a:blip r:embed="rId3"/>
          <a:stretch>
            <a:fillRect/>
          </a:stretch>
        </p:blipFill>
        <p:spPr>
          <a:xfrm>
            <a:off x="218390" y="1557356"/>
            <a:ext cx="8229600" cy="4533900"/>
          </a:xfrm>
          <a:prstGeom prst="rect">
            <a:avLst/>
          </a:prstGeom>
        </p:spPr>
      </p:pic>
      <p:sp>
        <p:nvSpPr>
          <p:cNvPr id="2" name="Rectangle 1"/>
          <p:cNvSpPr/>
          <p:nvPr/>
        </p:nvSpPr>
        <p:spPr>
          <a:xfrm>
            <a:off x="148359" y="1557356"/>
            <a:ext cx="617682" cy="4533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916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Nodes</a:t>
            </a:r>
            <a:endParaRPr lang="en-US" dirty="0"/>
          </a:p>
        </p:txBody>
      </p:sp>
      <p:sp>
        <p:nvSpPr>
          <p:cNvPr id="3" name="Content Placeholder 2"/>
          <p:cNvSpPr>
            <a:spLocks noGrp="1"/>
          </p:cNvSpPr>
          <p:nvPr>
            <p:ph idx="1"/>
          </p:nvPr>
        </p:nvSpPr>
        <p:spPr>
          <a:xfrm>
            <a:off x="457200" y="1417638"/>
            <a:ext cx="8229600" cy="4708525"/>
          </a:xfrm>
        </p:spPr>
        <p:txBody>
          <a:bodyPr>
            <a:noAutofit/>
          </a:bodyPr>
          <a:lstStyle/>
          <a:p>
            <a:pPr marL="0" indent="0">
              <a:buNone/>
            </a:pPr>
            <a:r>
              <a:rPr lang="en-US" sz="2400" dirty="0" err="1">
                <a:latin typeface="Courier New"/>
                <a:cs typeface="Courier New"/>
              </a:rPr>
              <a:t>GraphDatabaseService</a:t>
            </a:r>
            <a:r>
              <a:rPr lang="en-US" sz="2400" dirty="0">
                <a:latin typeface="Courier New"/>
                <a:cs typeface="Courier New"/>
              </a:rPr>
              <a:t> </a:t>
            </a:r>
            <a:r>
              <a:rPr lang="en-US" sz="2400" dirty="0" err="1" smtClean="0">
                <a:latin typeface="Courier New"/>
                <a:cs typeface="Courier New"/>
              </a:rPr>
              <a:t>db</a:t>
            </a:r>
            <a:r>
              <a:rPr lang="en-US" sz="2400" dirty="0" smtClean="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new </a:t>
            </a:r>
            <a:r>
              <a:rPr lang="en-US" sz="2400" dirty="0" err="1" smtClean="0">
                <a:latin typeface="Courier New"/>
                <a:cs typeface="Courier New"/>
              </a:rPr>
              <a:t>GraphDatabaseFactory</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newEmbeddedDatabase</a:t>
            </a:r>
            <a:r>
              <a:rPr lang="en-US" sz="2400" dirty="0" smtClean="0">
                <a:latin typeface="Courier New"/>
                <a:cs typeface="Courier New"/>
              </a:rPr>
              <a:t>(</a:t>
            </a:r>
            <a:r>
              <a:rPr lang="en-US" sz="2200" dirty="0" smtClean="0">
                <a:latin typeface="Courier New"/>
                <a:cs typeface="Courier New"/>
              </a:rPr>
              <a:t>"/</a:t>
            </a:r>
            <a:r>
              <a:rPr lang="en-US" sz="2200" dirty="0" err="1" smtClean="0">
                <a:latin typeface="Courier New"/>
                <a:cs typeface="Courier New"/>
              </a:rPr>
              <a:t>tmp</a:t>
            </a:r>
            <a:r>
              <a:rPr lang="en-US" sz="2200" dirty="0" smtClean="0">
                <a:latin typeface="Courier New"/>
                <a:cs typeface="Courier New"/>
              </a:rPr>
              <a:t>/neo");</a:t>
            </a:r>
          </a:p>
          <a:p>
            <a:pPr marL="0" indent="0">
              <a:buNone/>
            </a:pPr>
            <a:endParaRPr lang="en-US" sz="2200" dirty="0" smtClean="0">
              <a:latin typeface="Courier New"/>
              <a:cs typeface="Courier New"/>
            </a:endParaRPr>
          </a:p>
          <a:p>
            <a:pPr marL="0" indent="0">
              <a:buNone/>
            </a:pPr>
            <a:r>
              <a:rPr lang="en-US" sz="2200" dirty="0" smtClean="0">
                <a:latin typeface="Courier New"/>
                <a:cs typeface="Courier New"/>
              </a:rPr>
              <a:t>Transaction </a:t>
            </a:r>
            <a:r>
              <a:rPr lang="en-US" sz="2200" dirty="0" err="1">
                <a:latin typeface="Courier New"/>
                <a:cs typeface="Courier New"/>
              </a:rPr>
              <a:t>tx</a:t>
            </a:r>
            <a:r>
              <a:rPr lang="en-US" sz="2200" dirty="0">
                <a:latin typeface="Courier New"/>
                <a:cs typeface="Courier New"/>
              </a:rPr>
              <a:t> = </a:t>
            </a:r>
            <a:r>
              <a:rPr lang="en-US" sz="2200" dirty="0" err="1">
                <a:latin typeface="Courier New"/>
                <a:cs typeface="Courier New"/>
              </a:rPr>
              <a:t>db.beginTx</a:t>
            </a:r>
            <a:r>
              <a:rPr lang="en-US" sz="2200" dirty="0">
                <a:latin typeface="Courier New"/>
                <a:cs typeface="Courier New"/>
              </a:rPr>
              <a:t>();</a:t>
            </a:r>
          </a:p>
          <a:p>
            <a:pPr marL="0" indent="0">
              <a:buNone/>
            </a:pPr>
            <a:r>
              <a:rPr lang="en-US" sz="2200" dirty="0">
                <a:latin typeface="Courier New"/>
                <a:cs typeface="Courier New"/>
              </a:rPr>
              <a:t>try {</a:t>
            </a:r>
          </a:p>
          <a:p>
            <a:pPr marL="0" indent="0">
              <a:buNone/>
            </a:pPr>
            <a:r>
              <a:rPr lang="en-US" sz="2200" dirty="0">
                <a:latin typeface="Courier New"/>
                <a:cs typeface="Courier New"/>
              </a:rPr>
              <a:t>  Node </a:t>
            </a:r>
            <a:r>
              <a:rPr lang="en-US" sz="2200" dirty="0" err="1">
                <a:latin typeface="Courier New"/>
                <a:cs typeface="Courier New"/>
              </a:rPr>
              <a:t>theDoctor</a:t>
            </a:r>
            <a:r>
              <a:rPr lang="en-US" sz="2200" dirty="0">
                <a:latin typeface="Courier New"/>
                <a:cs typeface="Courier New"/>
              </a:rPr>
              <a:t> = </a:t>
            </a:r>
            <a:r>
              <a:rPr lang="en-US" sz="2200" dirty="0" err="1" smtClean="0">
                <a:latin typeface="Courier New"/>
                <a:cs typeface="Courier New"/>
              </a:rPr>
              <a:t>db.createNode</a:t>
            </a:r>
            <a:r>
              <a:rPr lang="en-US" sz="2200" dirty="0">
                <a:latin typeface="Courier New"/>
                <a:cs typeface="Courier New"/>
              </a:rPr>
              <a:t>();</a:t>
            </a:r>
          </a:p>
          <a:p>
            <a:pPr marL="0" indent="0">
              <a:buNone/>
            </a:pPr>
            <a:r>
              <a:rPr lang="en-US" sz="2200" dirty="0">
                <a:latin typeface="Courier New"/>
                <a:cs typeface="Courier New"/>
              </a:rPr>
              <a:t>  </a:t>
            </a:r>
            <a:r>
              <a:rPr lang="en-US" sz="2200" dirty="0" err="1">
                <a:latin typeface="Courier New"/>
                <a:cs typeface="Courier New"/>
              </a:rPr>
              <a:t>theDoctor.setProperty</a:t>
            </a:r>
            <a:r>
              <a:rPr lang="en-US" sz="2200" dirty="0" smtClean="0">
                <a:latin typeface="Courier New"/>
                <a:cs typeface="Courier New"/>
              </a:rPr>
              <a:t>("character", </a:t>
            </a:r>
            <a:r>
              <a:rPr lang="en-US" sz="2200" dirty="0">
                <a:latin typeface="Courier New"/>
                <a:cs typeface="Courier New"/>
              </a:rPr>
              <a:t>"the Doctor");</a:t>
            </a:r>
          </a:p>
          <a:p>
            <a:pPr marL="0" indent="0">
              <a:buNone/>
            </a:pPr>
            <a:r>
              <a:rPr lang="en-US" sz="2200" dirty="0">
                <a:latin typeface="Courier New"/>
                <a:cs typeface="Courier New"/>
              </a:rPr>
              <a:t>  </a:t>
            </a:r>
            <a:r>
              <a:rPr lang="en-US" sz="2200" dirty="0" err="1">
                <a:latin typeface="Courier New"/>
                <a:cs typeface="Courier New"/>
              </a:rPr>
              <a:t>tx.success</a:t>
            </a:r>
            <a:r>
              <a:rPr lang="en-US" sz="2200" dirty="0">
                <a:latin typeface="Courier New"/>
                <a:cs typeface="Courier New"/>
              </a:rPr>
              <a:t>();</a:t>
            </a:r>
          </a:p>
          <a:p>
            <a:pPr marL="0" indent="0">
              <a:buNone/>
            </a:pPr>
            <a:r>
              <a:rPr lang="en-US" sz="2200" dirty="0">
                <a:latin typeface="Courier New"/>
                <a:cs typeface="Courier New"/>
              </a:rPr>
              <a:t>} finally {</a:t>
            </a:r>
          </a:p>
          <a:p>
            <a:pPr marL="0" indent="0">
              <a:buNone/>
            </a:pPr>
            <a:r>
              <a:rPr lang="en-US" sz="2200" dirty="0">
                <a:latin typeface="Courier New"/>
                <a:cs typeface="Courier New"/>
              </a:rPr>
              <a:t>  </a:t>
            </a:r>
            <a:r>
              <a:rPr lang="en-US" sz="2200" dirty="0" err="1">
                <a:latin typeface="Courier New"/>
                <a:cs typeface="Courier New"/>
              </a:rPr>
              <a:t>tx.finish</a:t>
            </a:r>
            <a:r>
              <a:rPr lang="en-US" sz="2200" dirty="0">
                <a:latin typeface="Courier New"/>
                <a:cs typeface="Courier New"/>
              </a:rPr>
              <a:t>();</a:t>
            </a:r>
          </a:p>
          <a:p>
            <a:pPr marL="0" indent="0">
              <a:buNone/>
            </a:pPr>
            <a:r>
              <a:rPr lang="en-US" sz="2200" dirty="0">
                <a:latin typeface="Courier New"/>
                <a:cs typeface="Courier New"/>
              </a:rPr>
              <a:t>}</a:t>
            </a:r>
          </a:p>
        </p:txBody>
      </p:sp>
    </p:spTree>
    <p:extLst>
      <p:ext uri="{BB962C8B-B14F-4D97-AF65-F5344CB8AC3E}">
        <p14:creationId xmlns:p14="http://schemas.microsoft.com/office/powerpoint/2010/main" val="3403152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iterate type="lt">
                                    <p:tmPct val="0"/>
                                  </p:iterate>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iterate type="lt">
                                    <p:tmPct val="0"/>
                                  </p:iterate>
                                  <p:childTnLst>
                                    <p:set>
                                      <p:cBhvr>
                                        <p:cTn id="15" dur="1" fill="hold">
                                          <p:stCondLst>
                                            <p:cond delay="0"/>
                                          </p:stCondLst>
                                        </p:cTn>
                                        <p:tgtEl>
                                          <p:spTgt spid="3">
                                            <p:txEl>
                                              <p:pRg st="7" end="7"/>
                                            </p:txEl>
                                          </p:spTgt>
                                        </p:tgtEl>
                                        <p:attrNameLst>
                                          <p:attrName>style.visibility</p:attrName>
                                        </p:attrNameLst>
                                      </p:cBhvr>
                                      <p:to>
                                        <p:strVal val="visible"/>
                                      </p:to>
                                    </p:set>
                                    <p:anim calcmode="lin" valueType="num">
                                      <p:cBhvr additive="base">
                                        <p:cTn id="1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7" end="7"/>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3">
                                            <p:txEl>
                                              <p:pRg st="8" end="8"/>
                                            </p:txEl>
                                          </p:spTgt>
                                        </p:tgtEl>
                                        <p:attrNameLst>
                                          <p:attrName>style.visibility</p:attrName>
                                        </p:attrNameLst>
                                      </p:cBhvr>
                                      <p:to>
                                        <p:strVal val="visible"/>
                                      </p:to>
                                    </p:set>
                                    <p:anim calcmode="lin" valueType="num">
                                      <p:cBhvr additive="base">
                                        <p:cTn id="20"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8" end="8"/>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3">
                                            <p:txEl>
                                              <p:pRg st="9" end="9"/>
                                            </p:txEl>
                                          </p:spTgt>
                                        </p:tgtEl>
                                        <p:attrNameLst>
                                          <p:attrName>style.visibility</p:attrName>
                                        </p:attrNameLst>
                                      </p:cBhvr>
                                      <p:to>
                                        <p:strVal val="visible"/>
                                      </p:to>
                                    </p:set>
                                    <p:anim calcmode="lin" valueType="num">
                                      <p:cBhvr additive="base">
                                        <p:cTn id="24"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9" end="9"/>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iterate type="lt">
                                    <p:tmPct val="0"/>
                                  </p:iterate>
                                  <p:childTnLst>
                                    <p:set>
                                      <p:cBhvr>
                                        <p:cTn id="27" dur="1" fill="hold">
                                          <p:stCondLst>
                                            <p:cond delay="0"/>
                                          </p:stCondLst>
                                        </p:cTn>
                                        <p:tgtEl>
                                          <p:spTgt spid="3">
                                            <p:txEl>
                                              <p:pRg st="10" end="10"/>
                                            </p:txEl>
                                          </p:spTgt>
                                        </p:tgtEl>
                                        <p:attrNameLst>
                                          <p:attrName>style.visibility</p:attrName>
                                        </p:attrNameLst>
                                      </p:cBhvr>
                                      <p:to>
                                        <p:strVal val="visible"/>
                                      </p:to>
                                    </p:set>
                                    <p:anim calcmode="lin" valueType="num">
                                      <p:cBhvr additive="base">
                                        <p:cTn id="2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5" presetClass="emph" presetSubtype="0" nodeType="afterEffect">
                                  <p:stCondLst>
                                    <p:cond delay="2000"/>
                                  </p:stCondLst>
                                  <p:iterate type="lt">
                                    <p:tmAbs val="25"/>
                                  </p:iterate>
                                  <p:childTnLst>
                                    <p:set>
                                      <p:cBhvr override="childStyle">
                                        <p:cTn id="32" dur="indefinite"/>
                                        <p:tgtEl>
                                          <p:spTgt spid="3">
                                            <p:txEl>
                                              <p:pRg st="3" end="3"/>
                                            </p:txEl>
                                          </p:spTgt>
                                        </p:tgtEl>
                                        <p:attrNameLst>
                                          <p:attrName>style.fontWeight</p:attrName>
                                        </p:attrNameLst>
                                      </p:cBhvr>
                                      <p:to>
                                        <p:strVal val="bold"/>
                                      </p:to>
                                    </p:set>
                                  </p:childTnLst>
                                </p:cTn>
                              </p:par>
                            </p:childTnLst>
                          </p:cTn>
                        </p:par>
                        <p:par>
                          <p:cTn id="33" fill="hold">
                            <p:stCondLst>
                              <p:cond delay="3675"/>
                            </p:stCondLst>
                            <p:childTnLst>
                              <p:par>
                                <p:cTn id="34" presetID="15" presetClass="emph" presetSubtype="0" nodeType="afterEffect">
                                  <p:stCondLst>
                                    <p:cond delay="0"/>
                                  </p:stCondLst>
                                  <p:iterate type="lt">
                                    <p:tmAbs val="25"/>
                                  </p:iterate>
                                  <p:childTnLst>
                                    <p:set>
                                      <p:cBhvr override="childStyle">
                                        <p:cTn id="35" dur="indefinite"/>
                                        <p:tgtEl>
                                          <p:spTgt spid="3">
                                            <p:txEl>
                                              <p:pRg st="4" end="4"/>
                                            </p:txEl>
                                          </p:spTgt>
                                        </p:tgtEl>
                                        <p:attrNameLst>
                                          <p:attrName>style.fontWeight</p:attrName>
                                        </p:attrNameLst>
                                      </p:cBhvr>
                                      <p:to>
                                        <p:strVal val="bold"/>
                                      </p:to>
                                    </p:set>
                                  </p:childTnLst>
                                </p:cTn>
                              </p:par>
                            </p:childTnLst>
                          </p:cTn>
                        </p:par>
                        <p:par>
                          <p:cTn id="36" fill="hold">
                            <p:stCondLst>
                              <p:cond delay="3775"/>
                            </p:stCondLst>
                            <p:childTnLst>
                              <p:par>
                                <p:cTn id="37" presetID="15" presetClass="emph" presetSubtype="0" nodeType="afterEffect">
                                  <p:stCondLst>
                                    <p:cond delay="0"/>
                                  </p:stCondLst>
                                  <p:iterate type="lt">
                                    <p:tmAbs val="25"/>
                                  </p:iterate>
                                  <p:childTnLst>
                                    <p:set>
                                      <p:cBhvr override="childStyle">
                                        <p:cTn id="38" dur="indefinite"/>
                                        <p:tgtEl>
                                          <p:spTgt spid="3">
                                            <p:txEl>
                                              <p:pRg st="7" end="7"/>
                                            </p:txEl>
                                          </p:spTgt>
                                        </p:tgtEl>
                                        <p:attrNameLst>
                                          <p:attrName>style.fontWeight</p:attrName>
                                        </p:attrNameLst>
                                      </p:cBhvr>
                                      <p:to>
                                        <p:strVal val="bold"/>
                                      </p:to>
                                    </p:set>
                                  </p:childTnLst>
                                </p:cTn>
                              </p:par>
                            </p:childTnLst>
                          </p:cTn>
                        </p:par>
                        <p:par>
                          <p:cTn id="39" fill="hold">
                            <p:stCondLst>
                              <p:cond delay="4100"/>
                            </p:stCondLst>
                            <p:childTnLst>
                              <p:par>
                                <p:cTn id="40" presetID="15" presetClass="emph" presetSubtype="0" nodeType="afterEffect">
                                  <p:stCondLst>
                                    <p:cond delay="0"/>
                                  </p:stCondLst>
                                  <p:iterate type="lt">
                                    <p:tmAbs val="25"/>
                                  </p:iterate>
                                  <p:childTnLst>
                                    <p:set>
                                      <p:cBhvr override="childStyle">
                                        <p:cTn id="41" dur="indefinite"/>
                                        <p:tgtEl>
                                          <p:spTgt spid="3">
                                            <p:txEl>
                                              <p:pRg st="8" end="8"/>
                                            </p:txEl>
                                          </p:spTgt>
                                        </p:tgtEl>
                                        <p:attrNameLst>
                                          <p:attrName>style.fontWeight</p:attrName>
                                        </p:attrNameLst>
                                      </p:cBhvr>
                                      <p:to>
                                        <p:strVal val="bold"/>
                                      </p:to>
                                    </p:set>
                                  </p:childTnLst>
                                </p:cTn>
                              </p:par>
                            </p:childTnLst>
                          </p:cTn>
                        </p:par>
                        <p:par>
                          <p:cTn id="42" fill="hold">
                            <p:stCondLst>
                              <p:cond delay="4325"/>
                            </p:stCondLst>
                            <p:childTnLst>
                              <p:par>
                                <p:cTn id="43" presetID="15" presetClass="emph" presetSubtype="0" nodeType="afterEffect">
                                  <p:stCondLst>
                                    <p:cond delay="0"/>
                                  </p:stCondLst>
                                  <p:iterate type="lt">
                                    <p:tmAbs val="25"/>
                                  </p:iterate>
                                  <p:childTnLst>
                                    <p:set>
                                      <p:cBhvr override="childStyle">
                                        <p:cTn id="44" dur="indefinite"/>
                                        <p:tgtEl>
                                          <p:spTgt spid="3">
                                            <p:txEl>
                                              <p:pRg st="9" end="9"/>
                                            </p:txEl>
                                          </p:spTgt>
                                        </p:tgtEl>
                                        <p:attrNameLst>
                                          <p:attrName>style.fontWeight</p:attrName>
                                        </p:attrNameLst>
                                      </p:cBhvr>
                                      <p:to>
                                        <p:strVal val="bold"/>
                                      </p:to>
                                    </p:set>
                                  </p:childTnLst>
                                </p:cTn>
                              </p:par>
                            </p:childTnLst>
                          </p:cTn>
                        </p:par>
                        <p:par>
                          <p:cTn id="45" fill="hold">
                            <p:stCondLst>
                              <p:cond delay="4625"/>
                            </p:stCondLst>
                            <p:childTnLst>
                              <p:par>
                                <p:cTn id="46" presetID="15" presetClass="emph" presetSubtype="0" nodeType="afterEffect">
                                  <p:stCondLst>
                                    <p:cond delay="0"/>
                                  </p:stCondLst>
                                  <p:iterate type="lt">
                                    <p:tmAbs val="25"/>
                                  </p:iterate>
                                  <p:childTnLst>
                                    <p:set>
                                      <p:cBhvr override="childStyle">
                                        <p:cTn id="47" dur="indefinite"/>
                                        <p:tgtEl>
                                          <p:spTgt spid="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Relationships</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urier New"/>
                <a:cs typeface="Courier New"/>
              </a:rPr>
              <a:t>Transaction </a:t>
            </a:r>
            <a:r>
              <a:rPr lang="en-US" sz="1600" dirty="0" err="1">
                <a:latin typeface="Courier New"/>
                <a:cs typeface="Courier New"/>
              </a:rPr>
              <a:t>tx</a:t>
            </a:r>
            <a:r>
              <a:rPr lang="en-US" sz="1600" dirty="0">
                <a:latin typeface="Courier New"/>
                <a:cs typeface="Courier New"/>
              </a:rPr>
              <a:t> = </a:t>
            </a:r>
            <a:r>
              <a:rPr lang="en-US" sz="1600" dirty="0" err="1">
                <a:latin typeface="Courier New"/>
                <a:cs typeface="Courier New"/>
              </a:rPr>
              <a:t>db.beginTx</a:t>
            </a:r>
            <a:r>
              <a:rPr lang="en-US" sz="1600" dirty="0">
                <a:latin typeface="Courier New"/>
                <a:cs typeface="Courier New"/>
              </a:rPr>
              <a:t>();</a:t>
            </a:r>
          </a:p>
          <a:p>
            <a:pPr marL="0" indent="0">
              <a:buNone/>
            </a:pPr>
            <a:r>
              <a:rPr lang="en-US" sz="1600" dirty="0">
                <a:latin typeface="Courier New"/>
                <a:cs typeface="Courier New"/>
              </a:rPr>
              <a:t>try {</a:t>
            </a:r>
          </a:p>
          <a:p>
            <a:pPr marL="0" indent="0">
              <a:buNone/>
            </a:pPr>
            <a:r>
              <a:rPr lang="en-US" sz="1600" dirty="0">
                <a:latin typeface="Courier New"/>
                <a:cs typeface="Courier New"/>
              </a:rPr>
              <a:t>  </a:t>
            </a:r>
            <a:r>
              <a:rPr lang="en-US" sz="1600" dirty="0" smtClean="0">
                <a:latin typeface="Courier New"/>
                <a:cs typeface="Courier New"/>
              </a:rPr>
              <a:t>Node </a:t>
            </a:r>
            <a:r>
              <a:rPr lang="en-US" sz="1600" dirty="0" err="1" smtClean="0">
                <a:latin typeface="Courier New"/>
                <a:cs typeface="Courier New"/>
              </a:rPr>
              <a:t>theDoctor</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a:latin typeface="Courier New"/>
                <a:cs typeface="Courier New"/>
              </a:rPr>
              <a:t>  </a:t>
            </a:r>
            <a:r>
              <a:rPr lang="en-US" sz="1600" dirty="0" err="1" smtClean="0">
                <a:latin typeface="Courier New"/>
                <a:cs typeface="Courier New"/>
              </a:rPr>
              <a:t>theDoctor.setProperty</a:t>
            </a:r>
            <a:r>
              <a:rPr lang="en-US" sz="1600" dirty="0" smtClean="0">
                <a:latin typeface="Courier New"/>
                <a:cs typeface="Courier New"/>
              </a:rPr>
              <a:t>("character", </a:t>
            </a:r>
            <a:r>
              <a:rPr lang="en-US" sz="1600" dirty="0">
                <a:latin typeface="Courier New"/>
                <a:cs typeface="Courier New"/>
              </a:rPr>
              <a:t>"The Doctor")</a:t>
            </a:r>
            <a:r>
              <a:rPr lang="en-US" sz="1600" dirty="0" smtClean="0">
                <a:latin typeface="Courier New"/>
                <a:cs typeface="Courier New"/>
              </a:rPr>
              <a:t>;</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Node </a:t>
            </a:r>
            <a:r>
              <a:rPr lang="en-US" sz="1600" dirty="0" err="1" smtClean="0">
                <a:latin typeface="Courier New"/>
                <a:cs typeface="Courier New"/>
              </a:rPr>
              <a:t>susan</a:t>
            </a:r>
            <a:r>
              <a:rPr lang="en-US" sz="1600" dirty="0" smtClean="0">
                <a:latin typeface="Courier New"/>
                <a:cs typeface="Courier New"/>
              </a:rPr>
              <a:t> </a:t>
            </a:r>
            <a:r>
              <a:rPr lang="en-US" sz="1600" dirty="0">
                <a:latin typeface="Courier New"/>
                <a:cs typeface="Courier New"/>
              </a:rPr>
              <a:t>= </a:t>
            </a:r>
            <a:r>
              <a:rPr lang="en-US" sz="1600" dirty="0" err="1">
                <a:latin typeface="Courier New"/>
                <a:cs typeface="Courier New"/>
              </a:rPr>
              <a:t>db.createNode</a:t>
            </a:r>
            <a:r>
              <a:rPr lang="en-US" sz="1600" dirty="0">
                <a:latin typeface="Courier New"/>
                <a:cs typeface="Courier New"/>
              </a:rPr>
              <a:t>();</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firstname</a:t>
            </a:r>
            <a:r>
              <a:rPr lang="en-US" sz="1600" dirty="0">
                <a:latin typeface="Courier New"/>
                <a:cs typeface="Courier New"/>
              </a:rPr>
              <a:t>", "Susan");</a:t>
            </a:r>
          </a:p>
          <a:p>
            <a:pPr marL="0" indent="0">
              <a:buNone/>
            </a:pPr>
            <a:r>
              <a:rPr lang="en-US" sz="1600" dirty="0" smtClean="0">
                <a:latin typeface="Courier New"/>
                <a:cs typeface="Courier New"/>
              </a:rPr>
              <a:t>  </a:t>
            </a:r>
            <a:r>
              <a:rPr lang="en-US" sz="1600" dirty="0" err="1">
                <a:latin typeface="Courier New"/>
                <a:cs typeface="Courier New"/>
              </a:rPr>
              <a:t>susan.setProperty</a:t>
            </a:r>
            <a:r>
              <a:rPr lang="en-US" sz="1600" dirty="0">
                <a:latin typeface="Courier New"/>
                <a:cs typeface="Courier New"/>
              </a:rPr>
              <a:t>("</a:t>
            </a:r>
            <a:r>
              <a:rPr lang="en-US" sz="1600" dirty="0" err="1">
                <a:latin typeface="Courier New"/>
                <a:cs typeface="Courier New"/>
              </a:rPr>
              <a:t>lastname</a:t>
            </a:r>
            <a:r>
              <a:rPr lang="en-US" sz="1600" dirty="0">
                <a:latin typeface="Courier New"/>
                <a:cs typeface="Courier New"/>
              </a:rPr>
              <a:t>", "Campbell");</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smtClean="0">
                <a:latin typeface="Courier New"/>
                <a:cs typeface="Courier New"/>
              </a:rPr>
              <a:t>susan.createRelationshipTo</a:t>
            </a:r>
            <a:r>
              <a:rPr lang="en-US" sz="1600" dirty="0">
                <a:latin typeface="Courier New"/>
                <a:cs typeface="Courier New"/>
              </a:rPr>
              <a:t>(</a:t>
            </a:r>
            <a:r>
              <a:rPr lang="en-US" sz="1600" dirty="0" err="1">
                <a:latin typeface="Courier New"/>
                <a:cs typeface="Courier New"/>
              </a:rPr>
              <a:t>theDoctor</a:t>
            </a:r>
            <a:r>
              <a:rPr lang="en-US" sz="1600" dirty="0">
                <a:latin typeface="Courier New"/>
                <a:cs typeface="Courier New"/>
              </a:rPr>
              <a:t>, </a:t>
            </a:r>
            <a:r>
              <a:rPr lang="en-US" sz="1600" dirty="0" smtClean="0">
                <a:latin typeface="Courier New"/>
                <a:cs typeface="Courier New"/>
              </a:rPr>
              <a:t/>
            </a:r>
            <a:br>
              <a:rPr lang="en-US" sz="1600" dirty="0" smtClean="0">
                <a:latin typeface="Courier New"/>
                <a:cs typeface="Courier New"/>
              </a:rPr>
            </a:br>
            <a:r>
              <a:rPr lang="en-US" sz="1600" dirty="0" smtClean="0">
                <a:latin typeface="Courier New"/>
                <a:cs typeface="Courier New"/>
              </a:rPr>
              <a:t>                </a:t>
            </a:r>
            <a:r>
              <a:rPr lang="en-US" sz="1600" dirty="0" err="1" smtClean="0">
                <a:latin typeface="Courier New"/>
                <a:cs typeface="Courier New"/>
              </a:rPr>
              <a:t>DynamicRelationshipType.withName</a:t>
            </a:r>
            <a:r>
              <a:rPr lang="en-US" sz="1600" dirty="0">
                <a:latin typeface="Courier New"/>
                <a:cs typeface="Courier New"/>
              </a:rPr>
              <a:t>("COMPANION_OF"));</a:t>
            </a:r>
          </a:p>
          <a:p>
            <a:pPr marL="0" indent="0">
              <a:buNone/>
            </a:pPr>
            <a:endParaRPr lang="en-US" sz="1600" dirty="0">
              <a:latin typeface="Courier New"/>
              <a:cs typeface="Courier New"/>
            </a:endParaRPr>
          </a:p>
          <a:p>
            <a:pPr marL="0" indent="0">
              <a:buNone/>
            </a:pPr>
            <a:r>
              <a:rPr lang="en-US" sz="1600" dirty="0" smtClean="0">
                <a:latin typeface="Courier New"/>
                <a:cs typeface="Courier New"/>
              </a:rPr>
              <a:t>  </a:t>
            </a:r>
            <a:r>
              <a:rPr lang="en-US" sz="1600" dirty="0" err="1">
                <a:latin typeface="Courier New"/>
                <a:cs typeface="Courier New"/>
              </a:rPr>
              <a:t>tx.success</a:t>
            </a:r>
            <a:r>
              <a:rPr lang="en-US" sz="1600" dirty="0">
                <a:latin typeface="Courier New"/>
                <a:cs typeface="Courier New"/>
              </a:rPr>
              <a:t>();</a:t>
            </a:r>
          </a:p>
          <a:p>
            <a:pPr marL="0" indent="0">
              <a:buNone/>
            </a:pPr>
            <a:r>
              <a:rPr lang="en-US" sz="1600" dirty="0">
                <a:latin typeface="Courier New"/>
                <a:cs typeface="Courier New"/>
              </a:rPr>
              <a:t>} finally {</a:t>
            </a:r>
          </a:p>
          <a:p>
            <a:pPr marL="0" indent="0">
              <a:buNone/>
            </a:pPr>
            <a:r>
              <a:rPr lang="en-US" sz="1600" dirty="0" smtClean="0">
                <a:latin typeface="Courier New"/>
                <a:cs typeface="Courier New"/>
              </a:rPr>
              <a:t>  </a:t>
            </a:r>
            <a:r>
              <a:rPr lang="en-US" sz="1600" dirty="0" err="1">
                <a:latin typeface="Courier New"/>
                <a:cs typeface="Courier New"/>
              </a:rPr>
              <a:t>tx.finish</a:t>
            </a:r>
            <a:r>
              <a:rPr lang="en-US" sz="1600" dirty="0">
                <a:latin typeface="Courier New"/>
                <a:cs typeface="Courier New"/>
              </a:rPr>
              <a:t>();</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2452833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afterEffect">
                                  <p:stCondLst>
                                    <p:cond delay="2000"/>
                                  </p:stCondLst>
                                  <p:iterate type="lt">
                                    <p:tmAbs val="25"/>
                                  </p:iterate>
                                  <p:childTnLst>
                                    <p:set>
                                      <p:cBhvr override="childStyle">
                                        <p:cTn id="6" dur="indefinite"/>
                                        <p:tgtEl>
                                          <p:spTgt spid="3">
                                            <p:txEl>
                                              <p:pRg st="9" end="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Repeat...until…</a:t>
            </a:r>
            <a:endParaRPr lang="en-US" dirty="0"/>
          </a:p>
        </p:txBody>
      </p:sp>
      <p:pic>
        <p:nvPicPr>
          <p:cNvPr id="6" name="Picture 5"/>
          <p:cNvPicPr>
            <a:picLocks noChangeAspect="1"/>
          </p:cNvPicPr>
          <p:nvPr/>
        </p:nvPicPr>
        <p:blipFill>
          <a:blip r:embed="rId2"/>
          <a:stretch>
            <a:fillRect/>
          </a:stretch>
        </p:blipFill>
        <p:spPr>
          <a:xfrm>
            <a:off x="311726" y="1225261"/>
            <a:ext cx="7342910" cy="4589318"/>
          </a:xfrm>
          <a:prstGeom prst="rect">
            <a:avLst/>
          </a:prstGeom>
        </p:spPr>
      </p:pic>
    </p:spTree>
    <p:extLst>
      <p:ext uri="{BB962C8B-B14F-4D97-AF65-F5344CB8AC3E}">
        <p14:creationId xmlns:p14="http://schemas.microsoft.com/office/powerpoint/2010/main" val="313229893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Surprise!</a:t>
            </a:r>
            <a:endParaRPr lang="en-US" dirty="0"/>
          </a:p>
        </p:txBody>
      </p:sp>
      <p:sp>
        <p:nvSpPr>
          <p:cNvPr id="4" name="Subtitle 3"/>
          <p:cNvSpPr>
            <a:spLocks noGrp="1"/>
          </p:cNvSpPr>
          <p:nvPr>
            <p:ph type="subTitle" idx="1"/>
          </p:nvPr>
        </p:nvSpPr>
        <p:spPr/>
        <p:txBody>
          <a:bodyPr/>
          <a:lstStyle/>
          <a:p>
            <a:r>
              <a:rPr lang="en-US" dirty="0" smtClean="0"/>
              <a:t>Neo4j currently allows read-</a:t>
            </a:r>
            <a:r>
              <a:rPr lang="en-US" dirty="0" err="1" smtClean="0"/>
              <a:t>uncommited</a:t>
            </a:r>
            <a:r>
              <a:rPr lang="en-US" dirty="0"/>
              <a:t> </a:t>
            </a:r>
            <a:r>
              <a:rPr lang="en-US" dirty="0" smtClean="0"/>
              <a:t>within a single instance</a:t>
            </a:r>
            <a:endParaRPr lang="en-US" dirty="0"/>
          </a:p>
        </p:txBody>
      </p:sp>
    </p:spTree>
    <p:extLst>
      <p:ext uri="{BB962C8B-B14F-4D97-AF65-F5344CB8AC3E}">
        <p14:creationId xmlns:p14="http://schemas.microsoft.com/office/powerpoint/2010/main" val="143372614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CRUD some nodes and relationships</a:t>
            </a:r>
          </a:p>
          <a:p>
            <a:r>
              <a:rPr lang="en-US" dirty="0" smtClean="0"/>
              <a:t>Understand properties on both nodes and relationships</a:t>
            </a:r>
          </a:p>
          <a:p>
            <a:r>
              <a:rPr lang="en-US" dirty="0" smtClean="0"/>
              <a:t>Understand directions for relationships</a:t>
            </a:r>
          </a:p>
          <a:p>
            <a:r>
              <a:rPr lang="en-US" dirty="0" smtClean="0"/>
              <a:t>Understand deletion semantics</a:t>
            </a:r>
            <a:endParaRPr lang="en-US" dirty="0"/>
          </a:p>
        </p:txBody>
      </p:sp>
    </p:spTree>
    <p:extLst>
      <p:ext uri="{BB962C8B-B14F-4D97-AF65-F5344CB8AC3E}">
        <p14:creationId xmlns:p14="http://schemas.microsoft.com/office/powerpoint/2010/main" val="242137239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3</a:t>
            </a:r>
            <a:endParaRPr lang="en-US" dirty="0"/>
          </a:p>
        </p:txBody>
      </p:sp>
      <p:sp>
        <p:nvSpPr>
          <p:cNvPr id="5" name="Subtitle 4"/>
          <p:cNvSpPr>
            <a:spLocks noGrp="1"/>
          </p:cNvSpPr>
          <p:nvPr>
            <p:ph type="subTitle" idx="1"/>
          </p:nvPr>
        </p:nvSpPr>
        <p:spPr/>
        <p:txBody>
          <a:bodyPr/>
          <a:lstStyle/>
          <a:p>
            <a:r>
              <a:rPr lang="en-US" dirty="0" smtClean="0"/>
              <a:t>Indexing</a:t>
            </a:r>
            <a:endParaRPr lang="en-US" dirty="0"/>
          </a:p>
        </p:txBody>
      </p:sp>
    </p:spTree>
    <p:extLst>
      <p:ext uri="{BB962C8B-B14F-4D97-AF65-F5344CB8AC3E}">
        <p14:creationId xmlns:p14="http://schemas.microsoft.com/office/powerpoint/2010/main" val="18192105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a:cs typeface="Courier New"/>
              </a:rPr>
              <a:t>DoctorWhoUniverse</a:t>
            </a:r>
            <a:endParaRPr lang="en-US" dirty="0">
              <a:latin typeface="Courier New"/>
              <a:cs typeface="Courier New"/>
            </a:endParaRPr>
          </a:p>
        </p:txBody>
      </p:sp>
      <p:sp>
        <p:nvSpPr>
          <p:cNvPr id="3" name="Content Placeholder 2"/>
          <p:cNvSpPr>
            <a:spLocks noGrp="1"/>
          </p:cNvSpPr>
          <p:nvPr>
            <p:ph idx="1"/>
          </p:nvPr>
        </p:nvSpPr>
        <p:spPr>
          <a:xfrm>
            <a:off x="457200" y="1542475"/>
            <a:ext cx="8229600" cy="4525963"/>
          </a:xfrm>
        </p:spPr>
        <p:txBody>
          <a:bodyPr>
            <a:normAutofit fontScale="92500" lnSpcReduction="20000"/>
          </a:bodyPr>
          <a:lstStyle/>
          <a:p>
            <a:r>
              <a:rPr lang="en-US" dirty="0" smtClean="0"/>
              <a:t>Most </a:t>
            </a:r>
            <a:r>
              <a:rPr lang="en-US" dirty="0" err="1" smtClean="0"/>
              <a:t>koans</a:t>
            </a:r>
            <a:r>
              <a:rPr lang="en-US" dirty="0" smtClean="0"/>
              <a:t> use </a:t>
            </a:r>
            <a:r>
              <a:rPr lang="en-US" dirty="0" smtClean="0">
                <a:latin typeface="Courier New"/>
                <a:cs typeface="Courier New"/>
              </a:rPr>
              <a:t>{Embedded, Server}</a:t>
            </a:r>
            <a:r>
              <a:rPr lang="en-US" dirty="0" err="1" smtClean="0">
                <a:latin typeface="Courier New"/>
                <a:cs typeface="Courier New"/>
              </a:rPr>
              <a:t>DoctorWhoUniverse</a:t>
            </a:r>
            <a:r>
              <a:rPr lang="en-US" dirty="0" smtClean="0"/>
              <a:t> to set up the database</a:t>
            </a:r>
          </a:p>
          <a:p>
            <a:pPr lvl="1"/>
            <a:r>
              <a:rPr lang="en-US" dirty="0" smtClean="0"/>
              <a:t>It’s a wrapper around Neo4j’s </a:t>
            </a:r>
            <a:r>
              <a:rPr lang="en-US" dirty="0" err="1" smtClean="0">
                <a:latin typeface="Courier New"/>
                <a:cs typeface="Courier New"/>
              </a:rPr>
              <a:t>GraphDatabaseService</a:t>
            </a:r>
            <a:r>
              <a:rPr lang="en-US" dirty="0" smtClean="0">
                <a:latin typeface="Calibri"/>
                <a:cs typeface="Calibri"/>
              </a:rPr>
              <a:t> which loads the dataset</a:t>
            </a:r>
          </a:p>
          <a:p>
            <a:r>
              <a:rPr lang="en-US" dirty="0" smtClean="0"/>
              <a:t>There are some helpers in here you can use</a:t>
            </a:r>
          </a:p>
          <a:p>
            <a:pPr lvl="1"/>
            <a:r>
              <a:rPr lang="en-US" dirty="0" err="1" smtClean="0">
                <a:latin typeface="Courier New"/>
                <a:cs typeface="Courier New"/>
              </a:rPr>
              <a:t>theDoctor</a:t>
            </a:r>
            <a:r>
              <a:rPr lang="en-US" dirty="0" smtClean="0">
                <a:latin typeface="Courier New"/>
                <a:cs typeface="Courier New"/>
              </a:rPr>
              <a:t>()</a:t>
            </a:r>
          </a:p>
          <a:p>
            <a:pPr lvl="2"/>
            <a:r>
              <a:rPr lang="en-US" dirty="0" smtClean="0"/>
              <a:t>Always returns the Doctor node</a:t>
            </a:r>
          </a:p>
          <a:p>
            <a:pPr lvl="1"/>
            <a:r>
              <a:rPr lang="en-US" dirty="0" err="1" smtClean="0">
                <a:latin typeface="Courier New"/>
                <a:cs typeface="Courier New"/>
              </a:rPr>
              <a:t>characterIndex</a:t>
            </a:r>
            <a:r>
              <a:rPr lang="en-US" dirty="0" smtClean="0"/>
              <a:t>, </a:t>
            </a:r>
            <a:r>
              <a:rPr lang="en-US" dirty="0" err="1" smtClean="0">
                <a:latin typeface="Courier New"/>
                <a:cs typeface="Courier New"/>
              </a:rPr>
              <a:t>planetIndex</a:t>
            </a:r>
            <a:r>
              <a:rPr lang="en-US" dirty="0" smtClean="0"/>
              <a:t>, </a:t>
            </a:r>
            <a:r>
              <a:rPr lang="en-US" dirty="0" err="1" smtClean="0">
                <a:latin typeface="Courier New"/>
                <a:cs typeface="Courier New"/>
              </a:rPr>
              <a:t>speciesIndex</a:t>
            </a:r>
            <a:r>
              <a:rPr lang="en-US" dirty="0" smtClean="0"/>
              <a:t>, </a:t>
            </a:r>
            <a:r>
              <a:rPr lang="en-US" dirty="0" err="1" smtClean="0">
                <a:latin typeface="Courier New"/>
                <a:cs typeface="Courier New"/>
              </a:rPr>
              <a:t>actorIndex</a:t>
            </a:r>
            <a:r>
              <a:rPr lang="en-US" dirty="0" smtClean="0"/>
              <a:t>, </a:t>
            </a:r>
            <a:r>
              <a:rPr lang="en-US" dirty="0" err="1" smtClean="0">
                <a:latin typeface="Courier New"/>
                <a:cs typeface="Courier New"/>
              </a:rPr>
              <a:t>episodeIndex</a:t>
            </a:r>
            <a:r>
              <a:rPr lang="en-US" dirty="0"/>
              <a:t> </a:t>
            </a:r>
            <a:r>
              <a:rPr lang="en-US" dirty="0" smtClean="0"/>
              <a:t>…</a:t>
            </a:r>
          </a:p>
          <a:p>
            <a:pPr lvl="2"/>
            <a:r>
              <a:rPr lang="en-US" dirty="0" smtClean="0"/>
              <a:t>Provides direct access to other interesting nodes</a:t>
            </a:r>
            <a:br>
              <a:rPr lang="en-US" dirty="0" smtClean="0"/>
            </a:br>
            <a:r>
              <a:rPr lang="en-US" dirty="0" smtClean="0"/>
              <a:t> in the graph</a:t>
            </a:r>
            <a:endParaRPr lang="en-US" dirty="0"/>
          </a:p>
        </p:txBody>
      </p:sp>
    </p:spTree>
    <p:extLst>
      <p:ext uri="{BB962C8B-B14F-4D97-AF65-F5344CB8AC3E}">
        <p14:creationId xmlns:p14="http://schemas.microsoft.com/office/powerpoint/2010/main" val="254124759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are </a:t>
            </a:r>
            <a:r>
              <a:rPr lang="en-US" i="1" dirty="0" smtClean="0"/>
              <a:t>mostly</a:t>
            </a:r>
            <a:r>
              <a:rPr lang="en-US" dirty="0" smtClean="0"/>
              <a:t> self-indexing</a:t>
            </a:r>
            <a:endParaRPr lang="en-US" dirty="0"/>
          </a:p>
        </p:txBody>
      </p:sp>
      <p:pic>
        <p:nvPicPr>
          <p:cNvPr id="12" name="Picture 11"/>
          <p:cNvPicPr>
            <a:picLocks noChangeAspect="1"/>
          </p:cNvPicPr>
          <p:nvPr/>
        </p:nvPicPr>
        <p:blipFill>
          <a:blip r:embed="rId3"/>
          <a:stretch>
            <a:fillRect/>
          </a:stretch>
        </p:blipFill>
        <p:spPr>
          <a:xfrm>
            <a:off x="357909" y="1417638"/>
            <a:ext cx="8012544" cy="4665637"/>
          </a:xfrm>
          <a:prstGeom prst="rect">
            <a:avLst/>
          </a:prstGeom>
        </p:spPr>
      </p:pic>
    </p:spTree>
    <p:extLst>
      <p:ext uri="{BB962C8B-B14F-4D97-AF65-F5344CB8AC3E}">
        <p14:creationId xmlns:p14="http://schemas.microsoft.com/office/powerpoint/2010/main" val="37516635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Indexing a Graph?</a:t>
            </a:r>
            <a:endParaRPr lang="en-US" dirty="0"/>
          </a:p>
        </p:txBody>
      </p:sp>
      <p:sp>
        <p:nvSpPr>
          <p:cNvPr id="5" name="Content Placeholder 4"/>
          <p:cNvSpPr>
            <a:spLocks noGrp="1"/>
          </p:cNvSpPr>
          <p:nvPr>
            <p:ph idx="1"/>
          </p:nvPr>
        </p:nvSpPr>
        <p:spPr/>
        <p:txBody>
          <a:bodyPr/>
          <a:lstStyle/>
          <a:p>
            <a:r>
              <a:rPr lang="en-US" dirty="0" smtClean="0"/>
              <a:t>Graphs are their own indexes!</a:t>
            </a:r>
          </a:p>
          <a:p>
            <a:r>
              <a:rPr lang="en-US" dirty="0" smtClean="0"/>
              <a:t>But sometimes we want short-cuts to well-known nodes</a:t>
            </a:r>
          </a:p>
          <a:p>
            <a:r>
              <a:rPr lang="en-US" dirty="0" smtClean="0"/>
              <a:t>Can do this in our own code</a:t>
            </a:r>
          </a:p>
          <a:p>
            <a:pPr lvl="1"/>
            <a:r>
              <a:rPr lang="en-US" dirty="0" smtClean="0"/>
              <a:t>Just keep a reference to any interesting nodes</a:t>
            </a:r>
          </a:p>
          <a:p>
            <a:r>
              <a:rPr lang="en-US" dirty="0" smtClean="0"/>
              <a:t>Indexes offer more flexibility in what constitutes an “interesting node”</a:t>
            </a:r>
          </a:p>
        </p:txBody>
      </p:sp>
    </p:spTree>
    <p:extLst>
      <p:ext uri="{BB962C8B-B14F-4D97-AF65-F5344CB8AC3E}">
        <p14:creationId xmlns:p14="http://schemas.microsoft.com/office/powerpoint/2010/main" val="76381727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free lunch</a:t>
            </a:r>
            <a:endParaRPr lang="en-US" dirty="0"/>
          </a:p>
        </p:txBody>
      </p:sp>
      <p:sp>
        <p:nvSpPr>
          <p:cNvPr id="3" name="Content Placeholder 2"/>
          <p:cNvSpPr>
            <a:spLocks noGrp="1"/>
          </p:cNvSpPr>
          <p:nvPr>
            <p:ph idx="1"/>
          </p:nvPr>
        </p:nvSpPr>
        <p:spPr>
          <a:xfrm>
            <a:off x="457200" y="1496291"/>
            <a:ext cx="8229600" cy="1147618"/>
          </a:xfrm>
        </p:spPr>
        <p:txBody>
          <a:bodyPr/>
          <a:lstStyle/>
          <a:p>
            <a:pPr marL="0" indent="0" algn="ctr">
              <a:buNone/>
            </a:pPr>
            <a:r>
              <a:rPr lang="en-US" dirty="0" smtClean="0"/>
              <a:t>Indexes trade read performance for write cost</a:t>
            </a:r>
          </a:p>
          <a:p>
            <a:pPr marL="457200" lvl="1" indent="0" algn="ctr">
              <a:buNone/>
            </a:pPr>
            <a:r>
              <a:rPr lang="en-US" dirty="0" smtClean="0"/>
              <a:t>Just like any database, even RDBMS</a:t>
            </a:r>
          </a:p>
        </p:txBody>
      </p:sp>
      <p:sp>
        <p:nvSpPr>
          <p:cNvPr id="4" name="Content Placeholder 2"/>
          <p:cNvSpPr txBox="1">
            <a:spLocks/>
          </p:cNvSpPr>
          <p:nvPr/>
        </p:nvSpPr>
        <p:spPr>
          <a:xfrm>
            <a:off x="457200" y="26762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6600" dirty="0" smtClean="0"/>
              <a:t>Don’t index every node!</a:t>
            </a:r>
          </a:p>
        </p:txBody>
      </p:sp>
      <p:sp>
        <p:nvSpPr>
          <p:cNvPr id="5" name="Content Placeholder 2"/>
          <p:cNvSpPr txBox="1">
            <a:spLocks/>
          </p:cNvSpPr>
          <p:nvPr/>
        </p:nvSpPr>
        <p:spPr>
          <a:xfrm>
            <a:off x="457200" y="3489038"/>
            <a:ext cx="8513618" cy="11476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dirty="0" smtClean="0"/>
              <a:t>(or relationship)</a:t>
            </a:r>
          </a:p>
        </p:txBody>
      </p:sp>
    </p:spTree>
    <p:extLst>
      <p:ext uri="{BB962C8B-B14F-4D97-AF65-F5344CB8AC3E}">
        <p14:creationId xmlns:p14="http://schemas.microsoft.com/office/powerpoint/2010/main" val="3811011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793750" y="673046"/>
            <a:ext cx="7130418" cy="52165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Trend 2: Connectedness</a:t>
            </a:r>
            <a:endParaRPr lang="en-US" dirty="0"/>
          </a:p>
        </p:txBody>
      </p:sp>
      <p:pic>
        <p:nvPicPr>
          <p:cNvPr id="6" name="Picture 5"/>
          <p:cNvPicPr>
            <a:picLocks noChangeAspect="1"/>
          </p:cNvPicPr>
          <p:nvPr/>
        </p:nvPicPr>
        <p:blipFill>
          <a:blip r:embed="rId3"/>
          <a:stretch>
            <a:fillRect/>
          </a:stretch>
        </p:blipFill>
        <p:spPr>
          <a:xfrm>
            <a:off x="751001" y="1613372"/>
            <a:ext cx="6847516" cy="4315227"/>
          </a:xfrm>
          <a:prstGeom prst="rect">
            <a:avLst/>
          </a:prstGeom>
        </p:spPr>
      </p:pic>
      <p:pic>
        <p:nvPicPr>
          <p:cNvPr id="7" name="Picture 6"/>
          <p:cNvPicPr>
            <a:picLocks noChangeAspect="1"/>
          </p:cNvPicPr>
          <p:nvPr/>
        </p:nvPicPr>
        <p:blipFill>
          <a:blip r:embed="rId4"/>
          <a:stretch>
            <a:fillRect/>
          </a:stretch>
        </p:blipFill>
        <p:spPr>
          <a:xfrm>
            <a:off x="1658848" y="5750504"/>
            <a:ext cx="6265320" cy="659507"/>
          </a:xfrm>
          <a:prstGeom prst="rect">
            <a:avLst/>
          </a:prstGeom>
        </p:spPr>
      </p:pic>
      <p:pic>
        <p:nvPicPr>
          <p:cNvPr id="8" name="Picture 7"/>
          <p:cNvPicPr>
            <a:picLocks noChangeAspect="1"/>
          </p:cNvPicPr>
          <p:nvPr/>
        </p:nvPicPr>
        <p:blipFill>
          <a:blip r:embed="rId5"/>
          <a:stretch>
            <a:fillRect/>
          </a:stretch>
        </p:blipFill>
        <p:spPr>
          <a:xfrm>
            <a:off x="2037232" y="5476123"/>
            <a:ext cx="5387604" cy="452475"/>
          </a:xfrm>
          <a:prstGeom prst="rect">
            <a:avLst/>
          </a:prstGeom>
        </p:spPr>
      </p:pic>
      <p:sp>
        <p:nvSpPr>
          <p:cNvPr id="9" name="TextBox 8"/>
          <p:cNvSpPr txBox="1"/>
          <p:nvPr/>
        </p:nvSpPr>
        <p:spPr>
          <a:xfrm rot="16200000">
            <a:off x="-692717" y="3484635"/>
            <a:ext cx="2497499" cy="369332"/>
          </a:xfrm>
          <a:prstGeom prst="rect">
            <a:avLst/>
          </a:prstGeom>
          <a:noFill/>
        </p:spPr>
        <p:txBody>
          <a:bodyPr wrap="none" rtlCol="0">
            <a:spAutoFit/>
          </a:bodyPr>
          <a:lstStyle/>
          <a:p>
            <a:r>
              <a:rPr lang="en-US" dirty="0" smtClean="0"/>
              <a:t>Information connectivity</a:t>
            </a:r>
            <a:endParaRPr lang="en-US" dirty="0"/>
          </a:p>
        </p:txBody>
      </p:sp>
      <p:sp>
        <p:nvSpPr>
          <p:cNvPr id="11" name="Rounded Rectangle 10"/>
          <p:cNvSpPr/>
          <p:nvPr/>
        </p:nvSpPr>
        <p:spPr>
          <a:xfrm>
            <a:off x="575317" y="5340936"/>
            <a:ext cx="1280893" cy="48850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Text Documents</a:t>
            </a:r>
            <a:endParaRPr lang="en-US" sz="1400" dirty="0"/>
          </a:p>
        </p:txBody>
      </p:sp>
      <p:sp>
        <p:nvSpPr>
          <p:cNvPr id="12" name="Rounded Rectangle 11"/>
          <p:cNvSpPr/>
          <p:nvPr/>
        </p:nvSpPr>
        <p:spPr>
          <a:xfrm>
            <a:off x="1899631" y="5069546"/>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Hypertext</a:t>
            </a:r>
            <a:endParaRPr lang="en-US" sz="1400" dirty="0"/>
          </a:p>
        </p:txBody>
      </p:sp>
      <p:sp>
        <p:nvSpPr>
          <p:cNvPr id="13" name="Rounded Rectangle 12"/>
          <p:cNvSpPr/>
          <p:nvPr/>
        </p:nvSpPr>
        <p:spPr>
          <a:xfrm>
            <a:off x="2942143" y="4456630"/>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Feeds</a:t>
            </a:r>
            <a:endParaRPr lang="en-US" sz="1400" dirty="0"/>
          </a:p>
        </p:txBody>
      </p:sp>
      <p:sp>
        <p:nvSpPr>
          <p:cNvPr id="14" name="Rounded Rectangle 13"/>
          <p:cNvSpPr/>
          <p:nvPr/>
        </p:nvSpPr>
        <p:spPr>
          <a:xfrm>
            <a:off x="3180524" y="4060824"/>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Blogs</a:t>
            </a:r>
            <a:endParaRPr lang="en-US" sz="1400" dirty="0"/>
          </a:p>
        </p:txBody>
      </p:sp>
      <p:sp>
        <p:nvSpPr>
          <p:cNvPr id="16" name="Rounded Rectangle 15"/>
          <p:cNvSpPr/>
          <p:nvPr/>
        </p:nvSpPr>
        <p:spPr>
          <a:xfrm>
            <a:off x="3072403" y="3193225"/>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Wikis</a:t>
            </a:r>
            <a:endParaRPr lang="en-US" sz="1400" dirty="0"/>
          </a:p>
        </p:txBody>
      </p:sp>
      <p:sp>
        <p:nvSpPr>
          <p:cNvPr id="17" name="Rounded Rectangle 16"/>
          <p:cNvSpPr/>
          <p:nvPr/>
        </p:nvSpPr>
        <p:spPr>
          <a:xfrm>
            <a:off x="3712849" y="36825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UGC</a:t>
            </a:r>
            <a:endParaRPr lang="en-US" sz="1400" dirty="0"/>
          </a:p>
        </p:txBody>
      </p:sp>
      <p:sp>
        <p:nvSpPr>
          <p:cNvPr id="18" name="Rounded Rectangle 17"/>
          <p:cNvSpPr/>
          <p:nvPr/>
        </p:nvSpPr>
        <p:spPr>
          <a:xfrm>
            <a:off x="3820970" y="274856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Tagging</a:t>
            </a:r>
            <a:endParaRPr lang="en-US" sz="1400" dirty="0"/>
          </a:p>
        </p:txBody>
      </p:sp>
      <p:sp>
        <p:nvSpPr>
          <p:cNvPr id="19" name="Rounded Rectangle 18"/>
          <p:cNvSpPr/>
          <p:nvPr/>
        </p:nvSpPr>
        <p:spPr>
          <a:xfrm>
            <a:off x="5134859" y="2477179"/>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Folksonomies</a:t>
            </a:r>
            <a:endParaRPr lang="en-US" sz="1400" dirty="0"/>
          </a:p>
        </p:txBody>
      </p:sp>
      <p:sp>
        <p:nvSpPr>
          <p:cNvPr id="20" name="Rounded Rectangle 19"/>
          <p:cNvSpPr/>
          <p:nvPr/>
        </p:nvSpPr>
        <p:spPr>
          <a:xfrm>
            <a:off x="5254264" y="1885973"/>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RDFa</a:t>
            </a:r>
            <a:endParaRPr lang="en-US" sz="1400" dirty="0"/>
          </a:p>
        </p:txBody>
      </p:sp>
      <p:sp>
        <p:nvSpPr>
          <p:cNvPr id="21" name="Rounded Rectangle 20"/>
          <p:cNvSpPr/>
          <p:nvPr/>
        </p:nvSpPr>
        <p:spPr>
          <a:xfrm>
            <a:off x="5775305" y="147767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err="1" smtClean="0"/>
              <a:t>Onotologies</a:t>
            </a:r>
            <a:endParaRPr lang="en-US" sz="1400" dirty="0"/>
          </a:p>
        </p:txBody>
      </p:sp>
      <p:sp>
        <p:nvSpPr>
          <p:cNvPr id="22" name="Rounded Rectangle 21"/>
          <p:cNvSpPr/>
          <p:nvPr/>
        </p:nvSpPr>
        <p:spPr>
          <a:xfrm>
            <a:off x="6296346" y="1134517"/>
            <a:ext cx="1280893" cy="271390"/>
          </a:xfrm>
          <a:prstGeom prst="roundRect">
            <a:avLst>
              <a:gd name="adj" fmla="val 659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GGG</a:t>
            </a:r>
            <a:endParaRPr lang="en-US" sz="1400" dirty="0"/>
          </a:p>
        </p:txBody>
      </p:sp>
    </p:spTree>
    <p:extLst>
      <p:ext uri="{BB962C8B-B14F-4D97-AF65-F5344CB8AC3E}">
        <p14:creationId xmlns:p14="http://schemas.microsoft.com/office/powerpoint/2010/main" val="313044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endParaRPr lang="en-US" dirty="0"/>
          </a:p>
        </p:txBody>
      </p:sp>
      <p:sp>
        <p:nvSpPr>
          <p:cNvPr id="3" name="Content Placeholder 2"/>
          <p:cNvSpPr>
            <a:spLocks noGrp="1"/>
          </p:cNvSpPr>
          <p:nvPr>
            <p:ph idx="1"/>
          </p:nvPr>
        </p:nvSpPr>
        <p:spPr/>
        <p:txBody>
          <a:bodyPr/>
          <a:lstStyle/>
          <a:p>
            <a:r>
              <a:rPr lang="en-US" dirty="0" smtClean="0"/>
              <a:t>The default index implementation for Neo4j</a:t>
            </a:r>
          </a:p>
          <a:p>
            <a:pPr lvl="1"/>
            <a:r>
              <a:rPr lang="en-US" dirty="0" smtClean="0"/>
              <a:t>Default implementation for </a:t>
            </a:r>
            <a:r>
              <a:rPr lang="en-US" dirty="0" err="1" smtClean="0">
                <a:latin typeface="Courier New"/>
                <a:cs typeface="Courier New"/>
              </a:rPr>
              <a:t>IndexManager</a:t>
            </a:r>
            <a:endParaRPr lang="en-US" dirty="0" smtClean="0">
              <a:latin typeface="Courier New"/>
              <a:cs typeface="Courier New"/>
            </a:endParaRPr>
          </a:p>
          <a:p>
            <a:r>
              <a:rPr lang="en-US" dirty="0" smtClean="0"/>
              <a:t>Supports many indexes per database</a:t>
            </a:r>
          </a:p>
          <a:p>
            <a:r>
              <a:rPr lang="en-US" dirty="0" smtClean="0"/>
              <a:t>Each index supports nodes </a:t>
            </a:r>
            <a:r>
              <a:rPr lang="en-US" i="1" dirty="0" smtClean="0"/>
              <a:t>or</a:t>
            </a:r>
            <a:r>
              <a:rPr lang="en-US" dirty="0" smtClean="0"/>
              <a:t> relationships</a:t>
            </a:r>
          </a:p>
          <a:p>
            <a:r>
              <a:rPr lang="en-US" dirty="0" smtClean="0"/>
              <a:t>Supports exact and regex-based matching</a:t>
            </a:r>
          </a:p>
          <a:p>
            <a:r>
              <a:rPr lang="en-US" dirty="0" smtClean="0"/>
              <a:t>Supports scoring</a:t>
            </a:r>
          </a:p>
          <a:p>
            <a:pPr lvl="1"/>
            <a:r>
              <a:rPr lang="en-US" dirty="0" smtClean="0"/>
              <a:t>Number of hits in the index for a given item</a:t>
            </a:r>
          </a:p>
          <a:p>
            <a:pPr lvl="1"/>
            <a:r>
              <a:rPr lang="en-US" dirty="0" smtClean="0"/>
              <a:t>Great for recommendations!</a:t>
            </a:r>
          </a:p>
        </p:txBody>
      </p:sp>
    </p:spTree>
    <p:extLst>
      <p:ext uri="{BB962C8B-B14F-4D97-AF65-F5344CB8AC3E}">
        <p14:creationId xmlns:p14="http://schemas.microsoft.com/office/powerpoint/2010/main" val="48088201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Node Index</a:t>
            </a:r>
            <a:endParaRPr lang="en-US" dirty="0"/>
          </a:p>
        </p:txBody>
      </p:sp>
      <p:sp>
        <p:nvSpPr>
          <p:cNvPr id="3" name="Content Placeholder 2"/>
          <p:cNvSpPr>
            <a:spLocks noGrp="1"/>
          </p:cNvSpPr>
          <p:nvPr>
            <p:ph idx="1"/>
          </p:nvPr>
        </p:nvSpPr>
        <p:spPr>
          <a:xfrm>
            <a:off x="457200" y="2281384"/>
            <a:ext cx="8229600" cy="651164"/>
          </a:xfrm>
        </p:spPr>
        <p:txBody>
          <a:bodyPr>
            <a:normAutofit fontScale="85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a:t>
            </a:r>
            <a:r>
              <a:rPr lang="en-US" sz="2200" dirty="0">
                <a:latin typeface="Courier New"/>
                <a:cs typeface="Courier New"/>
              </a:rPr>
              <a:t>&lt;Node&gt; </a:t>
            </a:r>
            <a:r>
              <a:rPr lang="en-US" sz="2200" dirty="0" smtClean="0">
                <a:latin typeface="Courier New"/>
                <a:cs typeface="Courier New"/>
              </a:rPr>
              <a:t>planets = </a:t>
            </a:r>
            <a:r>
              <a:rPr lang="en-US" sz="2200" dirty="0" err="1">
                <a:latin typeface="Courier New"/>
                <a:cs typeface="Courier New"/>
              </a:rPr>
              <a:t>db.index</a:t>
            </a:r>
            <a:r>
              <a:rPr lang="en-US" sz="2200" dirty="0">
                <a:latin typeface="Courier New"/>
                <a:cs typeface="Courier New"/>
              </a:rPr>
              <a:t>().</a:t>
            </a:r>
            <a:r>
              <a:rPr lang="en-US" sz="2200" dirty="0" err="1">
                <a:latin typeface="Courier New"/>
                <a:cs typeface="Courier New"/>
              </a:rPr>
              <a:t>forNodes</a:t>
            </a:r>
            <a:r>
              <a:rPr lang="en-US" sz="2200" dirty="0">
                <a:latin typeface="Courier New"/>
                <a:cs typeface="Courier New"/>
              </a:rPr>
              <a:t>("planets</a:t>
            </a:r>
            <a:r>
              <a:rPr lang="en-US" sz="2200" dirty="0" smtClean="0">
                <a:latin typeface="Courier New"/>
                <a:cs typeface="Courier New"/>
              </a:rPr>
              <a:t>"</a:t>
            </a:r>
            <a:r>
              <a:rPr lang="en-US" sz="2200" dirty="0">
                <a:latin typeface="Courier New"/>
                <a:cs typeface="Courier New"/>
              </a:rPr>
              <a:t>);</a:t>
            </a:r>
          </a:p>
        </p:txBody>
      </p:sp>
      <p:sp>
        <p:nvSpPr>
          <p:cNvPr id="5" name="Right Arrow 4"/>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6" name="Right Arrow 5"/>
          <p:cNvSpPr/>
          <p:nvPr/>
        </p:nvSpPr>
        <p:spPr>
          <a:xfrm rot="16200000">
            <a:off x="5059218"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7" name="Right Arrow 6"/>
          <p:cNvSpPr/>
          <p:nvPr/>
        </p:nvSpPr>
        <p:spPr>
          <a:xfrm rot="16200000">
            <a:off x="6250717"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8" name="Right Arrow 7"/>
          <p:cNvSpPr/>
          <p:nvPr/>
        </p:nvSpPr>
        <p:spPr>
          <a:xfrm rot="16200000">
            <a:off x="5267036" y="359063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2654627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 0 L -0.06701 0 " pathEditMode="relative" ptsTypes="AA">
                                      <p:cBhvr>
                                        <p:cTn id="22" dur="2000" fill="hold"/>
                                        <p:tgtEl>
                                          <p:spTgt spid="6"/>
                                        </p:tgtEl>
                                        <p:attrNameLst>
                                          <p:attrName>ppt_x</p:attrName>
                                          <p:attrName>ppt_y</p:attrName>
                                        </p:attrNameLst>
                                      </p:cBhvr>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Relationship Index</a:t>
            </a:r>
            <a:endParaRPr lang="en-US" dirty="0"/>
          </a:p>
        </p:txBody>
      </p:sp>
      <p:sp>
        <p:nvSpPr>
          <p:cNvPr id="3" name="Content Placeholder 2"/>
          <p:cNvSpPr>
            <a:spLocks noGrp="1"/>
          </p:cNvSpPr>
          <p:nvPr>
            <p:ph idx="1"/>
          </p:nvPr>
        </p:nvSpPr>
        <p:spPr>
          <a:xfrm>
            <a:off x="457200" y="2281384"/>
            <a:ext cx="8229600" cy="651164"/>
          </a:xfrm>
        </p:spPr>
        <p:txBody>
          <a:bodyPr>
            <a:normAutofit fontScale="70000" lnSpcReduction="20000"/>
          </a:bodyPr>
          <a:lstStyle/>
          <a:p>
            <a:pPr marL="0" indent="0">
              <a:buNone/>
            </a:pPr>
            <a:r>
              <a:rPr lang="en-US" sz="2200" dirty="0" err="1" smtClean="0">
                <a:latin typeface="Courier New"/>
                <a:cs typeface="Courier New"/>
              </a:rPr>
              <a:t>GraphDatabaseService</a:t>
            </a:r>
            <a:r>
              <a:rPr lang="en-US" sz="2200" dirty="0" smtClean="0">
                <a:latin typeface="Courier New"/>
                <a:cs typeface="Courier New"/>
              </a:rPr>
              <a:t> </a:t>
            </a:r>
            <a:r>
              <a:rPr lang="en-US" sz="2200" dirty="0" err="1" smtClean="0">
                <a:latin typeface="Courier New"/>
                <a:cs typeface="Courier New"/>
              </a:rPr>
              <a:t>db</a:t>
            </a:r>
            <a:r>
              <a:rPr lang="en-US" sz="2200" dirty="0" smtClean="0">
                <a:latin typeface="Courier New"/>
                <a:cs typeface="Courier New"/>
              </a:rPr>
              <a:t> = …</a:t>
            </a:r>
          </a:p>
          <a:p>
            <a:pPr marL="0" indent="0">
              <a:buNone/>
            </a:pPr>
            <a:r>
              <a:rPr lang="en-US" sz="2200" dirty="0" smtClean="0">
                <a:latin typeface="Courier New"/>
                <a:cs typeface="Courier New"/>
              </a:rPr>
              <a:t>Index&lt;Relationship&gt; enemies = </a:t>
            </a:r>
            <a:r>
              <a:rPr lang="en-US" sz="2200" dirty="0" err="1">
                <a:latin typeface="Courier New"/>
                <a:cs typeface="Courier New"/>
              </a:rPr>
              <a:t>db.index</a:t>
            </a:r>
            <a:r>
              <a:rPr lang="en-US" sz="2200" dirty="0">
                <a:latin typeface="Courier New"/>
                <a:cs typeface="Courier New"/>
              </a:rPr>
              <a:t>()</a:t>
            </a:r>
            <a:r>
              <a:rPr lang="en-US" sz="2200" dirty="0" smtClean="0">
                <a:latin typeface="Courier New"/>
                <a:cs typeface="Courier New"/>
              </a:rPr>
              <a:t>.</a:t>
            </a:r>
            <a:r>
              <a:rPr lang="en-US" sz="2200" dirty="0" err="1" smtClean="0">
                <a:latin typeface="Courier New"/>
                <a:cs typeface="Courier New"/>
              </a:rPr>
              <a:t>forRelationships</a:t>
            </a:r>
            <a:r>
              <a:rPr lang="en-US" sz="2200" dirty="0">
                <a:latin typeface="Courier New"/>
                <a:cs typeface="Courier New"/>
              </a:rPr>
              <a:t>("enemies</a:t>
            </a:r>
            <a:r>
              <a:rPr lang="en-US" sz="2200" dirty="0" smtClean="0">
                <a:latin typeface="Courier New"/>
                <a:cs typeface="Courier New"/>
              </a:rPr>
              <a:t>"</a:t>
            </a:r>
            <a:r>
              <a:rPr lang="en-US" sz="2200" dirty="0">
                <a:latin typeface="Courier New"/>
                <a:cs typeface="Courier New"/>
              </a:rPr>
              <a:t>);</a:t>
            </a:r>
          </a:p>
        </p:txBody>
      </p:sp>
      <p:sp>
        <p:nvSpPr>
          <p:cNvPr id="8" name="Right Arrow 7"/>
          <p:cNvSpPr/>
          <p:nvPr/>
        </p:nvSpPr>
        <p:spPr>
          <a:xfrm rot="16200000">
            <a:off x="681189"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9" name="Right Arrow 8"/>
          <p:cNvSpPr/>
          <p:nvPr/>
        </p:nvSpPr>
        <p:spPr>
          <a:xfrm rot="16200000">
            <a:off x="4897581" y="3590636"/>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Type</a:t>
            </a:r>
            <a:endParaRPr lang="en-US" dirty="0"/>
          </a:p>
        </p:txBody>
      </p:sp>
      <p:sp>
        <p:nvSpPr>
          <p:cNvPr id="10" name="Right Arrow 9"/>
          <p:cNvSpPr/>
          <p:nvPr/>
        </p:nvSpPr>
        <p:spPr>
          <a:xfrm rot="16200000">
            <a:off x="6620171" y="3590639"/>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Index name</a:t>
            </a:r>
            <a:endParaRPr lang="en-US" dirty="0"/>
          </a:p>
        </p:txBody>
      </p:sp>
      <p:sp>
        <p:nvSpPr>
          <p:cNvPr id="11" name="Right Arrow 10"/>
          <p:cNvSpPr/>
          <p:nvPr/>
        </p:nvSpPr>
        <p:spPr>
          <a:xfrm rot="16200000">
            <a:off x="5544127" y="3590635"/>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Create </a:t>
            </a:r>
            <a:r>
              <a:rPr lang="en-US" b="1" u="sng" dirty="0" smtClean="0"/>
              <a:t>or</a:t>
            </a:r>
            <a:r>
              <a:rPr lang="en-US" dirty="0" smtClean="0"/>
              <a:t> retrieve</a:t>
            </a:r>
            <a:endParaRPr lang="en-US" dirty="0"/>
          </a:p>
        </p:txBody>
      </p:sp>
    </p:spTree>
    <p:extLst>
      <p:ext uri="{BB962C8B-B14F-4D97-AF65-F5344CB8AC3E}">
        <p14:creationId xmlns:p14="http://schemas.microsoft.com/office/powerpoint/2010/main" val="4065379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0.02014 -4.81481E-6 L -0.04688 -4.81481E-6 " pathEditMode="relative" rAng="0" ptsTypes="AA">
                                      <p:cBhvr>
                                        <p:cTn id="22" dur="2000" fill="hold"/>
                                        <p:tgtEl>
                                          <p:spTgt spid="9"/>
                                        </p:tgtEl>
                                        <p:attrNameLst>
                                          <p:attrName>ppt_x</p:attrName>
                                          <p:attrName>ppt_y</p:attrName>
                                        </p:attrNameLst>
                                      </p:cBhvr>
                                      <p:rCtr x="-3351" y="0"/>
                                    </p:animMotion>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actors </a:t>
            </a:r>
            <a:r>
              <a:rPr lang="en-US" sz="1800" dirty="0">
                <a:latin typeface="Courier New"/>
                <a:cs typeface="Courier New"/>
              </a:rPr>
              <a:t>=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a:t>
            </a:r>
            <a:r>
              <a:rPr lang="en-US" sz="1800" dirty="0">
                <a:latin typeface="Courier New"/>
                <a:cs typeface="Courier New"/>
              </a:rPr>
              <a:t>"</a:t>
            </a:r>
            <a:r>
              <a:rPr lang="en-US" sz="1800" dirty="0" smtClean="0">
                <a:latin typeface="Courier New"/>
                <a:cs typeface="Courier New"/>
              </a:rPr>
              <a:t>actors"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smtClean="0">
                <a:latin typeface="Courier New"/>
                <a:cs typeface="Courier New"/>
              </a:rPr>
              <a:t>Node </a:t>
            </a:r>
            <a:r>
              <a:rPr lang="en-US" sz="1800" dirty="0" err="1" smtClean="0">
                <a:latin typeface="Courier New"/>
                <a:cs typeface="Courier New"/>
              </a:rPr>
              <a:t>rogerDelgado</a:t>
            </a:r>
            <a:r>
              <a:rPr lang="en-US" sz="1800" dirty="0" smtClean="0">
                <a:latin typeface="Courier New"/>
                <a:cs typeface="Courier New"/>
              </a:rPr>
              <a:t> = </a:t>
            </a:r>
            <a:r>
              <a:rPr lang="en-US" sz="1800" dirty="0" err="1" smtClean="0">
                <a:latin typeface="Courier New"/>
                <a:cs typeface="Courier New"/>
              </a:rPr>
              <a:t>actors.</a:t>
            </a:r>
            <a:r>
              <a:rPr lang="en-US" sz="1800" b="1" dirty="0" err="1" smtClean="0">
                <a:latin typeface="Courier New"/>
                <a:cs typeface="Courier New"/>
              </a:rPr>
              <a:t>get</a:t>
            </a:r>
            <a:r>
              <a:rPr lang="en-US" sz="1800" dirty="0">
                <a:latin typeface="Courier New"/>
                <a:cs typeface="Courier New"/>
              </a:rPr>
              <a:t>("actor</a:t>
            </a:r>
            <a:r>
              <a:rPr lang="en-US" sz="1800" dirty="0" smtClean="0">
                <a:latin typeface="Courier New"/>
                <a:cs typeface="Courier New"/>
              </a:rPr>
              <a:t>"</a:t>
            </a:r>
            <a:r>
              <a:rPr lang="en-US" sz="1800" dirty="0">
                <a:latin typeface="Courier New"/>
                <a:cs typeface="Courier New"/>
              </a:rPr>
              <a:t>, </a:t>
            </a:r>
            <a:r>
              <a:rPr lang="en-US" sz="1800" dirty="0" smtClean="0">
                <a:latin typeface="Courier New"/>
                <a:cs typeface="Courier New"/>
              </a:rPr>
              <a:t>"Roger Delgado</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smtClean="0">
                <a:latin typeface="Courier New"/>
                <a:cs typeface="Courier New"/>
              </a:rPr>
              <a:t>getSingle</a:t>
            </a:r>
            <a:r>
              <a:rPr lang="en-US" sz="1800" dirty="0" smtClean="0">
                <a:latin typeface="Courier New"/>
                <a:cs typeface="Courier New"/>
              </a:rPr>
              <a:t>();</a:t>
            </a:r>
          </a:p>
        </p:txBody>
      </p:sp>
      <p:sp>
        <p:nvSpPr>
          <p:cNvPr id="5" name="Right Arrow 4"/>
          <p:cNvSpPr/>
          <p:nvPr/>
        </p:nvSpPr>
        <p:spPr>
          <a:xfrm rot="853214">
            <a:off x="3135193" y="305291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
        <p:nvSpPr>
          <p:cNvPr id="6" name="Right Arrow 5"/>
          <p:cNvSpPr/>
          <p:nvPr/>
        </p:nvSpPr>
        <p:spPr>
          <a:xfrm rot="16200000">
            <a:off x="6005954" y="464950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Value to match</a:t>
            </a:r>
            <a:endParaRPr lang="en-US" dirty="0"/>
          </a:p>
        </p:txBody>
      </p:sp>
      <p:sp>
        <p:nvSpPr>
          <p:cNvPr id="7" name="Right Arrow 6"/>
          <p:cNvSpPr/>
          <p:nvPr/>
        </p:nvSpPr>
        <p:spPr>
          <a:xfrm rot="16200000">
            <a:off x="3852556" y="4964548"/>
            <a:ext cx="2055091"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First match only</a:t>
            </a:r>
            <a:endParaRPr lang="en-US" dirty="0"/>
          </a:p>
        </p:txBody>
      </p:sp>
    </p:spTree>
    <p:extLst>
      <p:ext uri="{BB962C8B-B14F-4D97-AF65-F5344CB8AC3E}">
        <p14:creationId xmlns:p14="http://schemas.microsoft.com/office/powerpoint/2010/main" val="223593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Matches</a:t>
            </a:r>
            <a:endParaRPr lang="en-US" dirty="0"/>
          </a:p>
        </p:txBody>
      </p:sp>
      <p:sp>
        <p:nvSpPr>
          <p:cNvPr id="4" name="Content Placeholder 2"/>
          <p:cNvSpPr txBox="1">
            <a:spLocks/>
          </p:cNvSpPr>
          <p:nvPr/>
        </p:nvSpPr>
        <p:spPr>
          <a:xfrm>
            <a:off x="457200" y="2085111"/>
            <a:ext cx="8229600" cy="28447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latin typeface="Courier New"/>
                <a:cs typeface="Courier New"/>
              </a:rPr>
              <a:t>GraphDatabaseService</a:t>
            </a:r>
            <a:r>
              <a:rPr lang="en-US" sz="1800" dirty="0" smtClean="0">
                <a:latin typeface="Courier New"/>
                <a:cs typeface="Courier New"/>
              </a:rPr>
              <a:t> </a:t>
            </a:r>
            <a:r>
              <a:rPr lang="en-US" sz="1800" dirty="0" err="1" smtClean="0">
                <a:latin typeface="Courier New"/>
                <a:cs typeface="Courier New"/>
              </a:rPr>
              <a:t>db</a:t>
            </a:r>
            <a:r>
              <a:rPr lang="en-US" sz="1800" dirty="0" smtClean="0">
                <a:latin typeface="Courier New"/>
                <a:cs typeface="Courier New"/>
              </a:rPr>
              <a:t> = …</a:t>
            </a:r>
          </a:p>
          <a:p>
            <a:pPr marL="0" indent="0">
              <a:buFont typeface="Arial"/>
              <a:buNone/>
            </a:pPr>
            <a:endParaRPr lang="en-US" sz="1800" dirty="0" smtClean="0">
              <a:latin typeface="Courier New"/>
              <a:cs typeface="Courier New"/>
            </a:endParaRPr>
          </a:p>
          <a:p>
            <a:pPr marL="0" indent="0">
              <a:buNone/>
            </a:pPr>
            <a:r>
              <a:rPr lang="en-US" sz="1800" dirty="0">
                <a:latin typeface="Courier New"/>
                <a:cs typeface="Courier New"/>
              </a:rPr>
              <a:t>Index&lt;Node&gt; </a:t>
            </a:r>
            <a:r>
              <a:rPr lang="en-US" sz="1800" dirty="0" smtClean="0">
                <a:latin typeface="Courier New"/>
                <a:cs typeface="Courier New"/>
              </a:rPr>
              <a:t>species = </a:t>
            </a:r>
            <a:r>
              <a:rPr lang="en-US" sz="1800" dirty="0" err="1">
                <a:latin typeface="Courier New"/>
                <a:cs typeface="Courier New"/>
              </a:rPr>
              <a:t>doctorWhoDatabase.index</a:t>
            </a:r>
            <a:r>
              <a:rPr lang="en-US" sz="1800" dirty="0">
                <a:latin typeface="Courier New"/>
                <a:cs typeface="Courier New"/>
              </a:rPr>
              <a:t>(</a:t>
            </a:r>
            <a:r>
              <a:rPr lang="en-US" sz="1800" dirty="0" smtClean="0">
                <a:latin typeface="Courier New"/>
                <a:cs typeface="Courier New"/>
              </a:rPr>
              <a:t>)</a:t>
            </a:r>
            <a:br>
              <a:rPr lang="en-US" sz="1800" dirty="0" smtClean="0">
                <a:latin typeface="Courier New"/>
                <a:cs typeface="Courier New"/>
              </a:rPr>
            </a:br>
            <a:r>
              <a:rPr lang="en-US" sz="1800" dirty="0" smtClean="0">
                <a:latin typeface="Courier New"/>
                <a:cs typeface="Courier New"/>
              </a:rPr>
              <a:t>                                     .</a:t>
            </a:r>
            <a:r>
              <a:rPr lang="en-US" sz="1800" dirty="0" err="1">
                <a:latin typeface="Courier New"/>
                <a:cs typeface="Courier New"/>
              </a:rPr>
              <a:t>forNodes</a:t>
            </a:r>
            <a:r>
              <a:rPr lang="en-US" sz="1800" dirty="0" smtClean="0">
                <a:latin typeface="Courier New"/>
                <a:cs typeface="Courier New"/>
              </a:rPr>
              <a:t>("species"</a:t>
            </a:r>
            <a:r>
              <a:rPr lang="en-US" sz="1800" dirty="0">
                <a:latin typeface="Courier New"/>
                <a:cs typeface="Courier New"/>
              </a:rPr>
              <a:t>)</a:t>
            </a:r>
            <a:r>
              <a:rPr lang="en-US" sz="1800" dirty="0" smtClean="0">
                <a:latin typeface="Courier New"/>
                <a:cs typeface="Courier New"/>
              </a:rPr>
              <a:t>;</a:t>
            </a:r>
          </a:p>
          <a:p>
            <a:pPr marL="0" indent="0">
              <a:buNone/>
            </a:pPr>
            <a:endParaRPr lang="en-US" sz="1800" dirty="0" smtClean="0">
              <a:latin typeface="Courier New"/>
              <a:cs typeface="Courier New"/>
            </a:endParaRPr>
          </a:p>
          <a:p>
            <a:pPr marL="0" indent="0">
              <a:buNone/>
            </a:pPr>
            <a:r>
              <a:rPr lang="en-US" sz="1800" dirty="0" err="1">
                <a:latin typeface="Courier New"/>
                <a:cs typeface="Courier New"/>
              </a:rPr>
              <a:t>IndexHits</a:t>
            </a:r>
            <a:r>
              <a:rPr lang="en-US" sz="1800" dirty="0">
                <a:latin typeface="Courier New"/>
                <a:cs typeface="Courier New"/>
              </a:rPr>
              <a:t>&lt;Node&gt; </a:t>
            </a:r>
            <a:r>
              <a:rPr lang="en-US" sz="1800" dirty="0" err="1" smtClean="0">
                <a:latin typeface="Courier New"/>
                <a:cs typeface="Courier New"/>
              </a:rPr>
              <a:t>speciesHits</a:t>
            </a:r>
            <a:r>
              <a:rPr lang="en-US" sz="1800" dirty="0" smtClean="0">
                <a:latin typeface="Courier New"/>
                <a:cs typeface="Courier New"/>
              </a:rPr>
              <a:t> </a:t>
            </a:r>
            <a:r>
              <a:rPr lang="en-US" sz="1800" dirty="0">
                <a:latin typeface="Courier New"/>
                <a:cs typeface="Courier New"/>
              </a:rPr>
              <a:t>= </a:t>
            </a:r>
            <a:r>
              <a:rPr lang="en-US" sz="1800" dirty="0" err="1" smtClean="0">
                <a:latin typeface="Courier New"/>
                <a:cs typeface="Courier New"/>
              </a:rPr>
              <a:t>species.</a:t>
            </a:r>
            <a:r>
              <a:rPr lang="en-US" sz="1800" b="1" dirty="0" err="1" smtClean="0">
                <a:latin typeface="Courier New"/>
                <a:cs typeface="Courier New"/>
              </a:rPr>
              <a:t>query</a:t>
            </a:r>
            <a:r>
              <a:rPr lang="en-US" sz="1800" dirty="0">
                <a:latin typeface="Courier New"/>
                <a:cs typeface="Courier New"/>
              </a:rPr>
              <a:t>("species", </a:t>
            </a:r>
            <a:r>
              <a:rPr lang="en-US" sz="1800" dirty="0" smtClean="0">
                <a:latin typeface="Courier New"/>
                <a:cs typeface="Courier New"/>
              </a:rPr>
              <a:t/>
            </a:r>
            <a:br>
              <a:rPr lang="en-US" sz="1800" dirty="0" smtClean="0">
                <a:latin typeface="Courier New"/>
                <a:cs typeface="Courier New"/>
              </a:rPr>
            </a:br>
            <a:r>
              <a:rPr lang="en-US" sz="1800" dirty="0" smtClean="0">
                <a:latin typeface="Courier New"/>
                <a:cs typeface="Courier New"/>
              </a:rPr>
              <a:t>                                                   "</a:t>
            </a:r>
            <a:r>
              <a:rPr lang="en-US" sz="1800" dirty="0">
                <a:latin typeface="Courier New"/>
                <a:cs typeface="Courier New"/>
              </a:rPr>
              <a:t>S*n");</a:t>
            </a:r>
            <a:endParaRPr lang="en-US" sz="1800" dirty="0" smtClean="0">
              <a:latin typeface="Courier New"/>
              <a:cs typeface="Courier New"/>
            </a:endParaRPr>
          </a:p>
        </p:txBody>
      </p:sp>
      <p:sp>
        <p:nvSpPr>
          <p:cNvPr id="6" name="Right Arrow 5"/>
          <p:cNvSpPr/>
          <p:nvPr/>
        </p:nvSpPr>
        <p:spPr>
          <a:xfrm rot="16200000">
            <a:off x="7177819" y="4716318"/>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Query</a:t>
            </a:r>
            <a:endParaRPr lang="en-US" dirty="0"/>
          </a:p>
        </p:txBody>
      </p:sp>
      <p:sp>
        <p:nvSpPr>
          <p:cNvPr id="7" name="Right Arrow 6"/>
          <p:cNvSpPr/>
          <p:nvPr/>
        </p:nvSpPr>
        <p:spPr>
          <a:xfrm rot="16200000">
            <a:off x="6155875" y="4473864"/>
            <a:ext cx="1489362" cy="7389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Key</a:t>
            </a:r>
            <a:endParaRPr lang="en-US" dirty="0"/>
          </a:p>
        </p:txBody>
      </p:sp>
    </p:spTree>
    <p:extLst>
      <p:ext uri="{BB962C8B-B14F-4D97-AF65-F5344CB8AC3E}">
        <p14:creationId xmlns:p14="http://schemas.microsoft.com/office/powerpoint/2010/main" val="893961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Must use transactions to mutate indexes</a:t>
            </a:r>
            <a:endParaRPr lang="en-US" dirty="0"/>
          </a:p>
        </p:txBody>
      </p:sp>
      <p:sp>
        <p:nvSpPr>
          <p:cNvPr id="3" name="Content Placeholder 2"/>
          <p:cNvSpPr>
            <a:spLocks noGrp="1"/>
          </p:cNvSpPr>
          <p:nvPr>
            <p:ph idx="1"/>
          </p:nvPr>
        </p:nvSpPr>
        <p:spPr>
          <a:xfrm>
            <a:off x="457200" y="1600201"/>
            <a:ext cx="8229600" cy="1309254"/>
          </a:xfrm>
        </p:spPr>
        <p:txBody>
          <a:bodyPr>
            <a:normAutofit fontScale="92500"/>
          </a:bodyPr>
          <a:lstStyle/>
          <a:p>
            <a:r>
              <a:rPr lang="en-US" dirty="0" smtClean="0"/>
              <a:t>Mutating access is still protected by transactions</a:t>
            </a:r>
          </a:p>
          <a:p>
            <a:pPr lvl="1"/>
            <a:r>
              <a:rPr lang="en-US" dirty="0" smtClean="0"/>
              <a:t>Which cover both index and graph</a:t>
            </a:r>
            <a:endParaRPr lang="en-US" dirty="0"/>
          </a:p>
        </p:txBody>
      </p:sp>
      <p:sp>
        <p:nvSpPr>
          <p:cNvPr id="4" name="TextBox 3"/>
          <p:cNvSpPr txBox="1"/>
          <p:nvPr/>
        </p:nvSpPr>
        <p:spPr>
          <a:xfrm>
            <a:off x="457200" y="2909455"/>
            <a:ext cx="8548255" cy="3416320"/>
          </a:xfrm>
          <a:prstGeom prst="rect">
            <a:avLst/>
          </a:prstGeom>
          <a:noFill/>
        </p:spPr>
        <p:txBody>
          <a:bodyPr wrap="square" rtlCol="0">
            <a:spAutoFit/>
          </a:bodyPr>
          <a:lstStyle/>
          <a:p>
            <a:r>
              <a:rPr lang="en-US" dirty="0" err="1" smtClean="0">
                <a:latin typeface="Courier New"/>
                <a:cs typeface="Courier New"/>
              </a:rPr>
              <a:t>GraphDatabaseService</a:t>
            </a:r>
            <a:r>
              <a:rPr lang="en-US" dirty="0" smtClean="0">
                <a:latin typeface="Courier New"/>
                <a:cs typeface="Courier New"/>
              </a:rPr>
              <a:t> </a:t>
            </a:r>
            <a:r>
              <a:rPr lang="en-US" dirty="0" err="1" smtClean="0">
                <a:latin typeface="Courier New"/>
                <a:cs typeface="Courier New"/>
              </a:rPr>
              <a:t>db</a:t>
            </a:r>
            <a:r>
              <a:rPr lang="en-US" dirty="0" smtClean="0">
                <a:latin typeface="Courier New"/>
                <a:cs typeface="Courier New"/>
              </a:rPr>
              <a:t> = …</a:t>
            </a:r>
          </a:p>
          <a:p>
            <a:r>
              <a:rPr lang="en-US" dirty="0" smtClean="0">
                <a:latin typeface="Courier New"/>
                <a:cs typeface="Courier New"/>
              </a:rPr>
              <a:t>Transaction </a:t>
            </a:r>
            <a:r>
              <a:rPr lang="en-US" dirty="0" err="1">
                <a:latin typeface="Courier New"/>
                <a:cs typeface="Courier New"/>
              </a:rPr>
              <a:t>tx</a:t>
            </a:r>
            <a:r>
              <a:rPr lang="en-US" dirty="0">
                <a:latin typeface="Courier New"/>
                <a:cs typeface="Courier New"/>
              </a:rPr>
              <a:t> = </a:t>
            </a:r>
            <a:r>
              <a:rPr lang="en-US" dirty="0" err="1">
                <a:latin typeface="Courier New"/>
                <a:cs typeface="Courier New"/>
              </a:rPr>
              <a:t>db.beginTx</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  try </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Node </a:t>
            </a:r>
            <a:r>
              <a:rPr lang="en-US" dirty="0" err="1" smtClean="0">
                <a:latin typeface="Courier New"/>
                <a:cs typeface="Courier New"/>
              </a:rPr>
              <a:t>nixon</a:t>
            </a:r>
            <a:r>
              <a:rPr lang="en-US" dirty="0" smtClean="0">
                <a:latin typeface="Courier New"/>
                <a:cs typeface="Courier New"/>
              </a:rPr>
              <a:t>= </a:t>
            </a:r>
            <a:r>
              <a:rPr lang="en-US" dirty="0" err="1">
                <a:latin typeface="Courier New"/>
                <a:cs typeface="Courier New"/>
              </a:rPr>
              <a:t>db.createNode</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nixon.setProperty</a:t>
            </a:r>
            <a:r>
              <a:rPr lang="en-US" dirty="0" smtClean="0">
                <a:latin typeface="Courier New"/>
                <a:cs typeface="Courier New"/>
              </a:rPr>
              <a:t>("character", </a:t>
            </a:r>
            <a:r>
              <a:rPr lang="en-US" dirty="0">
                <a:latin typeface="Courier New"/>
                <a:cs typeface="Courier New"/>
              </a:rPr>
              <a:t>"Richard Nixon");</a:t>
            </a:r>
          </a:p>
          <a:p>
            <a:r>
              <a:rPr lang="en-US" dirty="0">
                <a:latin typeface="Courier New"/>
                <a:cs typeface="Courier New"/>
              </a:rPr>
              <a:t>    </a:t>
            </a:r>
            <a:r>
              <a:rPr lang="en-US" dirty="0" err="1" smtClean="0">
                <a:latin typeface="Courier New"/>
                <a:cs typeface="Courier New"/>
              </a:rPr>
              <a:t>db.index</a:t>
            </a:r>
            <a:r>
              <a:rPr lang="en-US" dirty="0">
                <a:latin typeface="Courier New"/>
                <a:cs typeface="Courier New"/>
              </a:rPr>
              <a:t>().</a:t>
            </a:r>
            <a:r>
              <a:rPr lang="en-US" dirty="0" err="1">
                <a:latin typeface="Courier New"/>
                <a:cs typeface="Courier New"/>
              </a:rPr>
              <a:t>forNodes</a:t>
            </a:r>
            <a:r>
              <a:rPr lang="en-US" dirty="0">
                <a:latin typeface="Courier New"/>
                <a:cs typeface="Courier New"/>
              </a:rPr>
              <a:t>("characters").add</a:t>
            </a:r>
            <a:r>
              <a:rPr lang="en-US" dirty="0" smtClean="0">
                <a:latin typeface="Courier New"/>
                <a:cs typeface="Courier New"/>
              </a:rPr>
              <a:t>(</a:t>
            </a:r>
            <a:r>
              <a:rPr lang="en-US" dirty="0" err="1" smtClean="0">
                <a:latin typeface="Courier New"/>
                <a:cs typeface="Courier New"/>
              </a:rPr>
              <a:t>nixon</a:t>
            </a:r>
            <a:r>
              <a:rPr lang="en-US" dirty="0">
                <a:latin typeface="Courier New"/>
                <a:cs typeface="Courier New"/>
              </a:rPr>
              <a:t>, </a:t>
            </a:r>
            <a:r>
              <a:rPr lang="en-US" dirty="0" smtClean="0">
                <a:latin typeface="Courier New"/>
                <a:cs typeface="Courier New"/>
              </a:rPr>
              <a:t/>
            </a:r>
            <a:br>
              <a:rPr lang="en-US" dirty="0" smtClean="0">
                <a:latin typeface="Courier New"/>
                <a:cs typeface="Courier New"/>
              </a:rPr>
            </a:br>
            <a:r>
              <a:rPr lang="en-US" dirty="0" smtClean="0">
                <a:latin typeface="Courier New"/>
                <a:cs typeface="Courier New"/>
              </a:rPr>
              <a:t>                        "character",</a:t>
            </a:r>
            <a:br>
              <a:rPr lang="en-US" dirty="0" smtClean="0">
                <a:latin typeface="Courier New"/>
                <a:cs typeface="Courier New"/>
              </a:rPr>
            </a:br>
            <a:r>
              <a:rPr lang="en-US" dirty="0" smtClean="0">
                <a:latin typeface="Courier New"/>
                <a:cs typeface="Courier New"/>
              </a:rPr>
              <a:t>                      </a:t>
            </a:r>
            <a:r>
              <a:rPr lang="en-US" dirty="0" err="1" smtClean="0">
                <a:latin typeface="Courier New"/>
                <a:cs typeface="Courier New"/>
              </a:rPr>
              <a:t>nixon.getProperty</a:t>
            </a:r>
            <a:r>
              <a:rPr lang="en-US" dirty="0" smtClean="0">
                <a:latin typeface="Courier New"/>
                <a:cs typeface="Courier New"/>
              </a:rPr>
              <a:t>("character"</a:t>
            </a:r>
            <a:r>
              <a:rPr lang="en-US" dirty="0">
                <a:latin typeface="Courier New"/>
                <a:cs typeface="Courier New"/>
              </a:rPr>
              <a:t>));</a:t>
            </a:r>
          </a:p>
          <a:p>
            <a:r>
              <a:rPr lang="en-US" dirty="0">
                <a:latin typeface="Courier New"/>
                <a:cs typeface="Courier New"/>
              </a:rPr>
              <a:t>    </a:t>
            </a:r>
            <a:r>
              <a:rPr lang="en-US" dirty="0" err="1" smtClean="0">
                <a:latin typeface="Courier New"/>
                <a:cs typeface="Courier New"/>
              </a:rPr>
              <a:t>tx.success</a:t>
            </a:r>
            <a:r>
              <a:rPr lang="en-US" dirty="0">
                <a:latin typeface="Courier New"/>
                <a:cs typeface="Courier New"/>
              </a:rPr>
              <a:t>();</a:t>
            </a:r>
          </a:p>
          <a:p>
            <a:r>
              <a:rPr lang="en-US" dirty="0">
                <a:latin typeface="Courier New"/>
                <a:cs typeface="Courier New"/>
              </a:rPr>
              <a:t>  </a:t>
            </a:r>
            <a:r>
              <a:rPr lang="en-US" dirty="0" smtClean="0">
                <a:latin typeface="Courier New"/>
                <a:cs typeface="Courier New"/>
              </a:rPr>
              <a:t>} </a:t>
            </a:r>
            <a:r>
              <a:rPr lang="en-US" dirty="0">
                <a:latin typeface="Courier New"/>
                <a:cs typeface="Courier New"/>
              </a:rPr>
              <a:t>finally {</a:t>
            </a:r>
          </a:p>
          <a:p>
            <a:r>
              <a:rPr lang="en-US" dirty="0">
                <a:latin typeface="Courier New"/>
                <a:cs typeface="Courier New"/>
              </a:rPr>
              <a:t>  </a:t>
            </a:r>
            <a:r>
              <a:rPr lang="en-US" dirty="0" smtClean="0">
                <a:latin typeface="Courier New"/>
                <a:cs typeface="Courier New"/>
              </a:rPr>
              <a:t>  </a:t>
            </a:r>
            <a:r>
              <a:rPr lang="en-US" dirty="0" err="1">
                <a:latin typeface="Courier New"/>
                <a:cs typeface="Courier New"/>
              </a:rPr>
              <a:t>tx.finish</a:t>
            </a:r>
            <a:r>
              <a:rPr lang="en-US" dirty="0">
                <a:latin typeface="Courier New"/>
                <a:cs typeface="Courier New"/>
              </a:rPr>
              <a:t>();</a:t>
            </a:r>
          </a:p>
          <a:p>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89858744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For Debugging: </a:t>
            </a:r>
            <a:r>
              <a:rPr lang="en-US" sz="3600" dirty="0" err="1" smtClean="0"/>
              <a:t>Neoclipse</a:t>
            </a:r>
            <a:r>
              <a:rPr lang="en-US" sz="3600" dirty="0" smtClean="0"/>
              <a:t> Supports Indexes</a:t>
            </a:r>
            <a:endParaRPr lang="en-US" sz="3600" dirty="0"/>
          </a:p>
        </p:txBody>
      </p:sp>
      <p:pic>
        <p:nvPicPr>
          <p:cNvPr id="6" name="Picture 5"/>
          <p:cNvPicPr>
            <a:picLocks noChangeAspect="1"/>
          </p:cNvPicPr>
          <p:nvPr/>
        </p:nvPicPr>
        <p:blipFill>
          <a:blip r:embed="rId2"/>
          <a:stretch>
            <a:fillRect/>
          </a:stretch>
        </p:blipFill>
        <p:spPr>
          <a:xfrm>
            <a:off x="1004455" y="1417638"/>
            <a:ext cx="6211454" cy="4792039"/>
          </a:xfrm>
          <a:prstGeom prst="rect">
            <a:avLst/>
          </a:prstGeom>
        </p:spPr>
      </p:pic>
    </p:spTree>
    <p:extLst>
      <p:ext uri="{BB962C8B-B14F-4D97-AF65-F5344CB8AC3E}">
        <p14:creationId xmlns:p14="http://schemas.microsoft.com/office/powerpoint/2010/main" val="63432812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Retrieve a named index from a DB instance</a:t>
            </a:r>
          </a:p>
          <a:p>
            <a:r>
              <a:rPr lang="en-US" dirty="0" smtClean="0"/>
              <a:t>Mutate an index (along with its graph)</a:t>
            </a:r>
          </a:p>
          <a:p>
            <a:r>
              <a:rPr lang="en-US" dirty="0" smtClean="0"/>
              <a:t>Query an index</a:t>
            </a:r>
            <a:endParaRPr lang="en-US" dirty="0"/>
          </a:p>
        </p:txBody>
      </p:sp>
    </p:spTree>
    <p:extLst>
      <p:ext uri="{BB962C8B-B14F-4D97-AF65-F5344CB8AC3E}">
        <p14:creationId xmlns:p14="http://schemas.microsoft.com/office/powerpoint/2010/main" val="356765704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4</a:t>
            </a:r>
            <a:endParaRPr lang="en-US" dirty="0"/>
          </a:p>
        </p:txBody>
      </p:sp>
      <p:sp>
        <p:nvSpPr>
          <p:cNvPr id="5" name="Subtitle 4"/>
          <p:cNvSpPr>
            <a:spLocks noGrp="1"/>
          </p:cNvSpPr>
          <p:nvPr>
            <p:ph type="subTitle" idx="1"/>
          </p:nvPr>
        </p:nvSpPr>
        <p:spPr/>
        <p:txBody>
          <a:bodyPr/>
          <a:lstStyle/>
          <a:p>
            <a:r>
              <a:rPr lang="en-US" dirty="0" smtClean="0"/>
              <a:t>Auto-Indexing</a:t>
            </a:r>
            <a:endParaRPr lang="en-US" dirty="0"/>
          </a:p>
        </p:txBody>
      </p:sp>
    </p:spTree>
    <p:extLst>
      <p:ext uri="{BB962C8B-B14F-4D97-AF65-F5344CB8AC3E}">
        <p14:creationId xmlns:p14="http://schemas.microsoft.com/office/powerpoint/2010/main" val="96430335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an auto index?</a:t>
            </a:r>
            <a:endParaRPr lang="en-US" dirty="0"/>
          </a:p>
        </p:txBody>
      </p:sp>
      <p:sp>
        <p:nvSpPr>
          <p:cNvPr id="3" name="Content Placeholder 2"/>
          <p:cNvSpPr>
            <a:spLocks noGrp="1"/>
          </p:cNvSpPr>
          <p:nvPr>
            <p:ph idx="1"/>
          </p:nvPr>
        </p:nvSpPr>
        <p:spPr/>
        <p:txBody>
          <a:bodyPr/>
          <a:lstStyle/>
          <a:p>
            <a:r>
              <a:rPr lang="en-US" dirty="0" smtClean="0"/>
              <a:t>It’s an index that stays consistent with the graph data</a:t>
            </a:r>
          </a:p>
          <a:p>
            <a:r>
              <a:rPr lang="en-US" dirty="0" smtClean="0"/>
              <a:t>Prior to 1.4, you did this work</a:t>
            </a:r>
          </a:p>
          <a:p>
            <a:pPr lvl="1"/>
            <a:r>
              <a:rPr lang="en-US" dirty="0" smtClean="0"/>
              <a:t>Manual indexes still best for integration cases</a:t>
            </a:r>
          </a:p>
          <a:p>
            <a:r>
              <a:rPr lang="en-US" dirty="0" smtClean="0"/>
              <a:t>Auto indexing trades a little power for a lot of laziness!</a:t>
            </a:r>
          </a:p>
        </p:txBody>
      </p:sp>
    </p:spTree>
    <p:extLst>
      <p:ext uri="{BB962C8B-B14F-4D97-AF65-F5344CB8AC3E}">
        <p14:creationId xmlns:p14="http://schemas.microsoft.com/office/powerpoint/2010/main" val="9806181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Trend 3: Semi-structured information</a:t>
            </a:r>
            <a:endParaRPr lang="en-US" dirty="0"/>
          </a:p>
        </p:txBody>
      </p:sp>
      <p:sp>
        <p:nvSpPr>
          <p:cNvPr id="3" name="Content Placeholder 2"/>
          <p:cNvSpPr>
            <a:spLocks noGrp="1"/>
          </p:cNvSpPr>
          <p:nvPr>
            <p:ph idx="1"/>
          </p:nvPr>
        </p:nvSpPr>
        <p:spPr/>
        <p:txBody>
          <a:bodyPr>
            <a:normAutofit/>
          </a:bodyPr>
          <a:lstStyle/>
          <a:p>
            <a:r>
              <a:rPr lang="en-US" dirty="0" err="1" smtClean="0"/>
              <a:t>Individualisation</a:t>
            </a:r>
            <a:r>
              <a:rPr lang="en-US" dirty="0" smtClean="0"/>
              <a:t> </a:t>
            </a:r>
            <a:r>
              <a:rPr lang="en-US" dirty="0"/>
              <a:t>of content</a:t>
            </a:r>
          </a:p>
          <a:p>
            <a:pPr lvl="1"/>
            <a:r>
              <a:rPr lang="en-US" dirty="0" smtClean="0"/>
              <a:t>1970’s salary lists, all </a:t>
            </a:r>
            <a:r>
              <a:rPr lang="en-US" dirty="0"/>
              <a:t>elements </a:t>
            </a:r>
            <a:r>
              <a:rPr lang="en-US" dirty="0" smtClean="0"/>
              <a:t>exactly </a:t>
            </a:r>
            <a:r>
              <a:rPr lang="en-US" dirty="0"/>
              <a:t>one job</a:t>
            </a:r>
          </a:p>
          <a:p>
            <a:pPr lvl="1"/>
            <a:r>
              <a:rPr lang="en-US" dirty="0" smtClean="0"/>
              <a:t>2000’s salary lists, </a:t>
            </a:r>
            <a:r>
              <a:rPr lang="en-US" dirty="0"/>
              <a:t>we need </a:t>
            </a:r>
            <a:r>
              <a:rPr lang="en-US" dirty="0" smtClean="0"/>
              <a:t>many </a:t>
            </a:r>
            <a:r>
              <a:rPr lang="en-US" dirty="0"/>
              <a:t>job columns! </a:t>
            </a:r>
          </a:p>
          <a:p>
            <a:r>
              <a:rPr lang="en-US" dirty="0"/>
              <a:t>All encompassing “entire world views”</a:t>
            </a:r>
          </a:p>
          <a:p>
            <a:r>
              <a:rPr lang="en-US" dirty="0"/>
              <a:t>Store more data about each entity</a:t>
            </a:r>
          </a:p>
          <a:p>
            <a:r>
              <a:rPr lang="en-US" dirty="0"/>
              <a:t>Trend accelerated by the decentralization of content generation </a:t>
            </a:r>
            <a:endParaRPr lang="en-US" dirty="0" smtClean="0"/>
          </a:p>
          <a:p>
            <a:pPr lvl="1"/>
            <a:r>
              <a:rPr lang="en-US" dirty="0" smtClean="0"/>
              <a:t>Age </a:t>
            </a:r>
            <a:r>
              <a:rPr lang="en-US" dirty="0"/>
              <a:t>of participation (“web 2.0”)</a:t>
            </a:r>
          </a:p>
        </p:txBody>
      </p:sp>
    </p:spTree>
    <p:extLst>
      <p:ext uri="{BB962C8B-B14F-4D97-AF65-F5344CB8AC3E}">
        <p14:creationId xmlns:p14="http://schemas.microsoft.com/office/powerpoint/2010/main" val="23473466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index lifecycle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 creation, specify the property name that will be indexed</a:t>
            </a:r>
          </a:p>
          <a:p>
            <a:r>
              <a:rPr lang="en-US" dirty="0" smtClean="0"/>
              <a:t>If node/relationship or property is removed from the graph, it will be removed from the index</a:t>
            </a:r>
          </a:p>
          <a:p>
            <a:r>
              <a:rPr lang="en-US" dirty="0" smtClean="0"/>
              <a:t>Stop indexing a property</a:t>
            </a:r>
          </a:p>
          <a:p>
            <a:pPr lvl="1"/>
            <a:r>
              <a:rPr lang="en-US" dirty="0" smtClean="0"/>
              <a:t>Any node/</a:t>
            </a:r>
            <a:r>
              <a:rPr lang="en-US" dirty="0" err="1" smtClean="0"/>
              <a:t>rel</a:t>
            </a:r>
            <a:r>
              <a:rPr lang="en-US" dirty="0" smtClean="0"/>
              <a:t> you touch which has that</a:t>
            </a:r>
            <a:br>
              <a:rPr lang="en-US" dirty="0" smtClean="0"/>
            </a:br>
            <a:r>
              <a:rPr lang="en-US" dirty="0" smtClean="0"/>
              <a:t>property will be removed from the auto index</a:t>
            </a:r>
          </a:p>
          <a:p>
            <a:r>
              <a:rPr lang="en-US" dirty="0" smtClean="0"/>
              <a:t>Re-indexing is a manual activity (1.4)</a:t>
            </a:r>
          </a:p>
          <a:p>
            <a:pPr lvl="1"/>
            <a:r>
              <a:rPr lang="en-US" dirty="0" smtClean="0"/>
              <a:t>Existing properties won’t be indexed unless  you</a:t>
            </a:r>
            <a:br>
              <a:rPr lang="en-US" dirty="0" smtClean="0"/>
            </a:br>
            <a:r>
              <a:rPr lang="en-US" dirty="0" smtClean="0"/>
              <a:t>touch them</a:t>
            </a:r>
            <a:endParaRPr lang="en-US" dirty="0"/>
          </a:p>
        </p:txBody>
      </p:sp>
    </p:spTree>
    <p:extLst>
      <p:ext uri="{BB962C8B-B14F-4D97-AF65-F5344CB8AC3E}">
        <p14:creationId xmlns:p14="http://schemas.microsoft.com/office/powerpoint/2010/main" val="317347286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Auto-Index</a:t>
            </a:r>
            <a:endParaRPr lang="en-US" dirty="0"/>
          </a:p>
        </p:txBody>
      </p:sp>
      <p:sp>
        <p:nvSpPr>
          <p:cNvPr id="3" name="Content Placeholder 2"/>
          <p:cNvSpPr>
            <a:spLocks noGrp="1"/>
          </p:cNvSpPr>
          <p:nvPr>
            <p:ph idx="1"/>
          </p:nvPr>
        </p:nvSpPr>
        <p:spPr>
          <a:xfrm>
            <a:off x="457200" y="2424545"/>
            <a:ext cx="8229600" cy="3378345"/>
          </a:xfrm>
        </p:spPr>
        <p:txBody>
          <a:bodyPr>
            <a:normAutofit fontScale="85000" lnSpcReduction="20000"/>
          </a:bodyPr>
          <a:lstStyle/>
          <a:p>
            <a:pPr marL="0" indent="0">
              <a:buNone/>
            </a:pPr>
            <a:r>
              <a:rPr lang="en-US" sz="2400" dirty="0" err="1">
                <a:latin typeface="Courier New"/>
                <a:cs typeface="Courier New"/>
              </a:rPr>
              <a:t>AutoIndexer</a:t>
            </a:r>
            <a:r>
              <a:rPr lang="en-US" sz="2400" dirty="0">
                <a:latin typeface="Courier New"/>
                <a:cs typeface="Courier New"/>
              </a:rPr>
              <a:t>&lt;Node&gt; </a:t>
            </a:r>
            <a:r>
              <a:rPr lang="en-US" sz="2400" dirty="0" err="1" smtClean="0">
                <a:latin typeface="Courier New"/>
                <a:cs typeface="Courier New"/>
              </a:rPr>
              <a:t>nodeAutoIndex</a:t>
            </a:r>
            <a:r>
              <a:rPr lang="en-US" sz="2400" dirty="0" smtClean="0">
                <a:latin typeface="Courier New"/>
                <a:cs typeface="Courier New"/>
              </a:rPr>
              <a:t> </a:t>
            </a:r>
            <a:r>
              <a:rPr lang="en-US" sz="2400" dirty="0">
                <a:latin typeface="Courier New"/>
                <a:cs typeface="Courier New"/>
              </a:rPr>
              <a:t>=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nodeAutoIndex.startAutoIndexingProperty</a:t>
            </a:r>
            <a:r>
              <a:rPr lang="en-US" sz="2400" dirty="0">
                <a:latin typeface="Courier New"/>
                <a:cs typeface="Courier New"/>
              </a:rPr>
              <a:t/>
            </a:r>
            <a:br>
              <a:rPr lang="en-US" sz="2400" dirty="0">
                <a:latin typeface="Courier New"/>
                <a:cs typeface="Courier New"/>
              </a:rPr>
            </a:br>
            <a:r>
              <a:rPr lang="en-US" sz="2400" dirty="0" smtClean="0">
                <a:latin typeface="Courier New"/>
                <a:cs typeface="Courier New"/>
              </a:rPr>
              <a:t>  (</a:t>
            </a:r>
            <a:r>
              <a:rPr lang="en-US" sz="2400" dirty="0">
                <a:latin typeface="Courier New"/>
                <a:cs typeface="Courier New"/>
              </a:rPr>
              <a:t>"</a:t>
            </a:r>
            <a:r>
              <a:rPr lang="en-US" sz="2400" dirty="0" smtClean="0">
                <a:latin typeface="Courier New"/>
                <a:cs typeface="Courier New"/>
              </a:rPr>
              <a:t>species");</a:t>
            </a:r>
          </a:p>
          <a:p>
            <a:pPr marL="0" indent="0">
              <a:buNone/>
            </a:pPr>
            <a:endParaRPr lang="en-US" sz="2400" dirty="0" smtClean="0">
              <a:latin typeface="Courier New"/>
              <a:cs typeface="Courier New"/>
            </a:endParaRPr>
          </a:p>
          <a:p>
            <a:pPr marL="0" indent="0">
              <a:buNone/>
            </a:pPr>
            <a:r>
              <a:rPr lang="en-US" sz="2400" dirty="0" err="1" smtClean="0">
                <a:latin typeface="Courier New"/>
                <a:cs typeface="Courier New"/>
              </a:rPr>
              <a:t>nodeAutoIndex.setEnabled</a:t>
            </a:r>
            <a:r>
              <a:rPr lang="en-US" sz="2400" dirty="0">
                <a:latin typeface="Courier New"/>
                <a:cs typeface="Courier New"/>
              </a:rPr>
              <a:t>( true )</a:t>
            </a:r>
            <a:r>
              <a:rPr lang="en-US" sz="2400" dirty="0" smtClean="0">
                <a:latin typeface="Courier New"/>
                <a:cs typeface="Courier New"/>
              </a:rPr>
              <a:t>;</a:t>
            </a:r>
            <a:r>
              <a:rPr lang="en-US" sz="2400" dirty="0"/>
              <a:t> </a:t>
            </a:r>
            <a:endParaRPr lang="en-US" sz="2400" dirty="0" smtClean="0"/>
          </a:p>
          <a:p>
            <a:pPr marL="0" indent="0">
              <a:buNone/>
            </a:pPr>
            <a:endParaRPr lang="en-US" sz="2400" dirty="0">
              <a:latin typeface="Courier New"/>
              <a:cs typeface="Courier New"/>
            </a:endParaRPr>
          </a:p>
          <a:p>
            <a:pPr marL="0" indent="0">
              <a:buNone/>
            </a:pPr>
            <a:r>
              <a:rPr lang="en-US" sz="2400" dirty="0" err="1" smtClean="0">
                <a:latin typeface="Courier New"/>
                <a:cs typeface="Courier New"/>
              </a:rPr>
              <a:t>ReadableIndex</a:t>
            </a:r>
            <a:r>
              <a:rPr lang="en-US" sz="2400" dirty="0">
                <a:latin typeface="Courier New"/>
                <a:cs typeface="Courier New"/>
              </a:rPr>
              <a:t>&lt;Node&gt; </a:t>
            </a:r>
            <a:r>
              <a:rPr lang="en-US" sz="2400" dirty="0" err="1">
                <a:latin typeface="Courier New"/>
                <a:cs typeface="Courier New"/>
              </a:rPr>
              <a:t>autoNodeIndex</a:t>
            </a:r>
            <a:r>
              <a:rPr lang="en-US" sz="2400" dirty="0">
                <a:latin typeface="Courier New"/>
                <a:cs typeface="Courier New"/>
              </a:rPr>
              <a:t> = </a:t>
            </a:r>
            <a:r>
              <a:rPr lang="en-US" sz="2400" dirty="0" smtClean="0">
                <a:latin typeface="Courier New"/>
                <a:cs typeface="Courier New"/>
              </a:rPr>
              <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graphDb.index</a:t>
            </a:r>
            <a:r>
              <a:rPr lang="en-US" sz="2400" dirty="0">
                <a:latin typeface="Courier New"/>
                <a:cs typeface="Courier New"/>
              </a:rPr>
              <a:t>().</a:t>
            </a:r>
            <a:r>
              <a:rPr lang="en-US" sz="2400" dirty="0" err="1">
                <a:latin typeface="Courier New"/>
                <a:cs typeface="Courier New"/>
              </a:rPr>
              <a:t>getNodeAutoIndexer</a:t>
            </a:r>
            <a:r>
              <a:rPr lang="en-US" sz="2400" dirty="0">
                <a:latin typeface="Courier New"/>
                <a:cs typeface="Courier New"/>
              </a:rPr>
              <a:t>(</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a:latin typeface="Courier New"/>
                <a:cs typeface="Courier New"/>
              </a:rPr>
              <a:t>getAutoIndex</a:t>
            </a:r>
            <a:r>
              <a:rPr lang="en-US" sz="2400" dirty="0">
                <a:latin typeface="Courier New"/>
                <a:cs typeface="Courier New"/>
              </a:rPr>
              <a:t>();</a:t>
            </a:r>
          </a:p>
        </p:txBody>
      </p:sp>
      <p:sp>
        <p:nvSpPr>
          <p:cNvPr id="6" name="Left Arrow 5"/>
          <p:cNvSpPr/>
          <p:nvPr/>
        </p:nvSpPr>
        <p:spPr>
          <a:xfrm rot="3156734" flipH="1">
            <a:off x="247390" y="813116"/>
            <a:ext cx="2813423" cy="120904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Relationship Indexes Supported</a:t>
            </a:r>
            <a:endParaRPr lang="en-US" dirty="0"/>
          </a:p>
        </p:txBody>
      </p:sp>
    </p:spTree>
    <p:extLst>
      <p:ext uri="{BB962C8B-B14F-4D97-AF65-F5344CB8AC3E}">
        <p14:creationId xmlns:p14="http://schemas.microsoft.com/office/powerpoint/2010/main" val="878402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3">
                                            <p:txEl>
                                              <p:pRg st="6" end="6"/>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Set up an auto index</a:t>
            </a:r>
          </a:p>
          <a:p>
            <a:r>
              <a:rPr lang="en-US" dirty="0" smtClean="0"/>
              <a:t>Verify that it’s populated as you create matching nodes</a:t>
            </a:r>
          </a:p>
        </p:txBody>
      </p:sp>
    </p:spTree>
    <p:extLst>
      <p:ext uri="{BB962C8B-B14F-4D97-AF65-F5344CB8AC3E}">
        <p14:creationId xmlns:p14="http://schemas.microsoft.com/office/powerpoint/2010/main" val="54942413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5</a:t>
            </a:r>
            <a:endParaRPr lang="en-US" dirty="0"/>
          </a:p>
        </p:txBody>
      </p:sp>
      <p:sp>
        <p:nvSpPr>
          <p:cNvPr id="5" name="Subtitle 4"/>
          <p:cNvSpPr>
            <a:spLocks noGrp="1"/>
          </p:cNvSpPr>
          <p:nvPr>
            <p:ph type="subTitle" idx="1"/>
          </p:nvPr>
        </p:nvSpPr>
        <p:spPr/>
        <p:txBody>
          <a:bodyPr/>
          <a:lstStyle/>
          <a:p>
            <a:r>
              <a:rPr lang="en-US" dirty="0" smtClean="0"/>
              <a:t>Idiomatic Searches</a:t>
            </a:r>
            <a:endParaRPr lang="en-US" dirty="0"/>
          </a:p>
        </p:txBody>
      </p:sp>
    </p:spTree>
    <p:extLst>
      <p:ext uri="{BB962C8B-B14F-4D97-AF65-F5344CB8AC3E}">
        <p14:creationId xmlns:p14="http://schemas.microsoft.com/office/powerpoint/2010/main" val="2233948410"/>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Core API and Indexes</a:t>
            </a:r>
            <a:endParaRPr lang="en-US" dirty="0"/>
          </a:p>
        </p:txBody>
      </p:sp>
      <p:sp>
        <p:nvSpPr>
          <p:cNvPr id="3" name="Content Placeholder 2"/>
          <p:cNvSpPr>
            <a:spLocks noGrp="1"/>
          </p:cNvSpPr>
          <p:nvPr>
            <p:ph idx="1"/>
          </p:nvPr>
        </p:nvSpPr>
        <p:spPr/>
        <p:txBody>
          <a:bodyPr/>
          <a:lstStyle/>
          <a:p>
            <a:r>
              <a:rPr lang="en-US" dirty="0" smtClean="0"/>
              <a:t>Indexes are typically used only to provide starting points</a:t>
            </a:r>
          </a:p>
          <a:p>
            <a:r>
              <a:rPr lang="en-US" dirty="0" smtClean="0"/>
              <a:t>Then the heavy work is done by traversing the graph</a:t>
            </a:r>
          </a:p>
          <a:p>
            <a:r>
              <a:rPr lang="en-US" dirty="0" smtClean="0"/>
              <a:t>Can happily mix index operations with graph operations to great effect</a:t>
            </a:r>
          </a:p>
          <a:p>
            <a:endParaRPr lang="en-US" dirty="0"/>
          </a:p>
        </p:txBody>
      </p:sp>
    </p:spTree>
    <p:extLst>
      <p:ext uri="{BB962C8B-B14F-4D97-AF65-F5344CB8AC3E}">
        <p14:creationId xmlns:p14="http://schemas.microsoft.com/office/powerpoint/2010/main" val="404894986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Use named index, </a:t>
            </a:r>
            <a:r>
              <a:rPr lang="en-US" dirty="0"/>
              <a:t>traverse graph with core </a:t>
            </a:r>
            <a:r>
              <a:rPr lang="en-US" dirty="0" smtClean="0"/>
              <a:t>API</a:t>
            </a:r>
          </a:p>
          <a:p>
            <a:pPr lvl="1"/>
            <a:r>
              <a:rPr lang="en-US" i="1" dirty="0"/>
              <a:t>a</a:t>
            </a:r>
            <a:r>
              <a:rPr lang="en-US" i="1" dirty="0" smtClean="0"/>
              <a:t>ctors</a:t>
            </a:r>
            <a:r>
              <a:rPr lang="en-US" dirty="0" smtClean="0"/>
              <a:t> index, actor = “William </a:t>
            </a:r>
            <a:r>
              <a:rPr lang="en-US" dirty="0" err="1" smtClean="0"/>
              <a:t>Hartnell</a:t>
            </a:r>
            <a:r>
              <a:rPr lang="en-US" dirty="0" smtClean="0"/>
              <a:t>”</a:t>
            </a:r>
          </a:p>
          <a:p>
            <a:r>
              <a:rPr lang="en-US" dirty="0" smtClean="0"/>
              <a:t>Find starting point with index query, traverse graph with core API</a:t>
            </a:r>
          </a:p>
          <a:p>
            <a:r>
              <a:rPr lang="en-US" dirty="0" smtClean="0"/>
              <a:t>Find </a:t>
            </a:r>
            <a:r>
              <a:rPr lang="en-US" dirty="0"/>
              <a:t>starting </a:t>
            </a:r>
            <a:r>
              <a:rPr lang="en-US" dirty="0" smtClean="0"/>
              <a:t>point</a:t>
            </a:r>
            <a:r>
              <a:rPr lang="en-US" b="1" u="sng" dirty="0" smtClean="0"/>
              <a:t>s</a:t>
            </a:r>
            <a:r>
              <a:rPr lang="en-US" dirty="0" smtClean="0"/>
              <a:t> </a:t>
            </a:r>
            <a:r>
              <a:rPr lang="en-US" dirty="0"/>
              <a:t>with </a:t>
            </a:r>
            <a:r>
              <a:rPr lang="en-US" dirty="0" smtClean="0"/>
              <a:t>index query, </a:t>
            </a:r>
            <a:r>
              <a:rPr lang="en-US" dirty="0"/>
              <a:t>traverse graph with core API</a:t>
            </a:r>
          </a:p>
          <a:p>
            <a:endParaRPr lang="en-US" dirty="0" smtClean="0"/>
          </a:p>
          <a:p>
            <a:endParaRPr lang="en-US" dirty="0" smtClean="0"/>
          </a:p>
        </p:txBody>
      </p:sp>
    </p:spTree>
    <p:extLst>
      <p:ext uri="{BB962C8B-B14F-4D97-AF65-F5344CB8AC3E}">
        <p14:creationId xmlns:p14="http://schemas.microsoft.com/office/powerpoint/2010/main" val="2854379117"/>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Koan</a:t>
            </a:r>
            <a:r>
              <a:rPr lang="en-US" dirty="0" smtClean="0"/>
              <a:t> 6</a:t>
            </a:r>
            <a:endParaRPr lang="en-US" dirty="0"/>
          </a:p>
        </p:txBody>
      </p:sp>
      <p:sp>
        <p:nvSpPr>
          <p:cNvPr id="5" name="Subtitle 4"/>
          <p:cNvSpPr>
            <a:spLocks noGrp="1"/>
          </p:cNvSpPr>
          <p:nvPr>
            <p:ph type="subTitle" idx="1"/>
          </p:nvPr>
        </p:nvSpPr>
        <p:spPr/>
        <p:txBody>
          <a:bodyPr/>
          <a:lstStyle/>
          <a:p>
            <a:r>
              <a:rPr lang="en-US" dirty="0" smtClean="0"/>
              <a:t>Simple Traversal API</a:t>
            </a:r>
            <a:endParaRPr lang="en-US" dirty="0"/>
          </a:p>
        </p:txBody>
      </p:sp>
    </p:spTree>
    <p:extLst>
      <p:ext uri="{BB962C8B-B14F-4D97-AF65-F5344CB8AC3E}">
        <p14:creationId xmlns:p14="http://schemas.microsoft.com/office/powerpoint/2010/main" val="428375100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APIs</a:t>
            </a:r>
            <a:endParaRPr lang="en-US" dirty="0"/>
          </a:p>
        </p:txBody>
      </p:sp>
      <p:sp>
        <p:nvSpPr>
          <p:cNvPr id="4" name="Text Placeholder 3"/>
          <p:cNvSpPr>
            <a:spLocks noGrp="1"/>
          </p:cNvSpPr>
          <p:nvPr>
            <p:ph type="body" idx="1"/>
          </p:nvPr>
        </p:nvSpPr>
        <p:spPr/>
        <p:txBody>
          <a:bodyPr/>
          <a:lstStyle/>
          <a:p>
            <a:r>
              <a:rPr lang="en-US" dirty="0" smtClean="0"/>
              <a:t>Core</a:t>
            </a:r>
            <a:endParaRPr lang="en-US" dirty="0"/>
          </a:p>
        </p:txBody>
      </p:sp>
      <p:sp>
        <p:nvSpPr>
          <p:cNvPr id="5" name="Content Placeholder 4"/>
          <p:cNvSpPr>
            <a:spLocks noGrp="1"/>
          </p:cNvSpPr>
          <p:nvPr>
            <p:ph sz="half" idx="2"/>
          </p:nvPr>
        </p:nvSpPr>
        <p:spPr/>
        <p:txBody>
          <a:bodyPr/>
          <a:lstStyle/>
          <a:p>
            <a:r>
              <a:rPr lang="en-US" dirty="0" smtClean="0"/>
              <a:t>Basic (nodes, relationships)</a:t>
            </a:r>
          </a:p>
          <a:p>
            <a:r>
              <a:rPr lang="en-US" dirty="0" smtClean="0"/>
              <a:t>Fast</a:t>
            </a:r>
          </a:p>
          <a:p>
            <a:r>
              <a:rPr lang="en-US" dirty="0" smtClean="0"/>
              <a:t>Imperative</a:t>
            </a:r>
          </a:p>
          <a:p>
            <a:r>
              <a:rPr lang="en-US" dirty="0" smtClean="0"/>
              <a:t>Flexible</a:t>
            </a:r>
          </a:p>
          <a:p>
            <a:pPr lvl="1"/>
            <a:r>
              <a:rPr lang="en-US" dirty="0" smtClean="0"/>
              <a:t>Can easily intermix mutating operations</a:t>
            </a:r>
            <a:endParaRPr lang="en-US" dirty="0"/>
          </a:p>
        </p:txBody>
      </p:sp>
      <p:sp>
        <p:nvSpPr>
          <p:cNvPr id="6" name="Text Placeholder 5"/>
          <p:cNvSpPr>
            <a:spLocks noGrp="1"/>
          </p:cNvSpPr>
          <p:nvPr>
            <p:ph type="body" sz="quarter" idx="3"/>
          </p:nvPr>
        </p:nvSpPr>
        <p:spPr/>
        <p:txBody>
          <a:bodyPr/>
          <a:lstStyle/>
          <a:p>
            <a:r>
              <a:rPr lang="en-US" dirty="0" smtClean="0"/>
              <a:t>Traversers</a:t>
            </a:r>
            <a:endParaRPr lang="en-US" dirty="0"/>
          </a:p>
        </p:txBody>
      </p:sp>
      <p:sp>
        <p:nvSpPr>
          <p:cNvPr id="7" name="Content Placeholder 6"/>
          <p:cNvSpPr>
            <a:spLocks noGrp="1"/>
          </p:cNvSpPr>
          <p:nvPr>
            <p:ph sz="quarter" idx="4"/>
          </p:nvPr>
        </p:nvSpPr>
        <p:spPr/>
        <p:txBody>
          <a:bodyPr/>
          <a:lstStyle/>
          <a:p>
            <a:r>
              <a:rPr lang="en-US" dirty="0" smtClean="0"/>
              <a:t>Expressive</a:t>
            </a:r>
          </a:p>
          <a:p>
            <a:r>
              <a:rPr lang="en-US" dirty="0" smtClean="0"/>
              <a:t>Fast</a:t>
            </a:r>
          </a:p>
          <a:p>
            <a:r>
              <a:rPr lang="en-US" dirty="0" smtClean="0"/>
              <a:t>Declarative (mostly)</a:t>
            </a:r>
          </a:p>
          <a:p>
            <a:r>
              <a:rPr lang="en-US" dirty="0" smtClean="0"/>
              <a:t>Opinionated</a:t>
            </a:r>
            <a:endParaRPr lang="en-US" dirty="0"/>
          </a:p>
        </p:txBody>
      </p:sp>
    </p:spTree>
    <p:extLst>
      <p:ext uri="{BB962C8B-B14F-4D97-AF65-F5344CB8AC3E}">
        <p14:creationId xmlns:p14="http://schemas.microsoft.com/office/powerpoint/2010/main" val="146609409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(At least) Two Traverser APIs</a:t>
            </a:r>
            <a:endParaRPr lang="en-US" dirty="0"/>
          </a:p>
        </p:txBody>
      </p:sp>
      <p:sp>
        <p:nvSpPr>
          <p:cNvPr id="17" name="Content Placeholder 16"/>
          <p:cNvSpPr>
            <a:spLocks noGrp="1"/>
          </p:cNvSpPr>
          <p:nvPr>
            <p:ph idx="1"/>
          </p:nvPr>
        </p:nvSpPr>
        <p:spPr/>
        <p:txBody>
          <a:bodyPr/>
          <a:lstStyle/>
          <a:p>
            <a:r>
              <a:rPr lang="en-US" dirty="0" smtClean="0"/>
              <a:t>Neo4j has declarative traversal frameworks</a:t>
            </a:r>
          </a:p>
          <a:p>
            <a:pPr lvl="1"/>
            <a:r>
              <a:rPr lang="en-US" dirty="0" smtClean="0"/>
              <a:t>What, not how</a:t>
            </a:r>
          </a:p>
          <a:p>
            <a:r>
              <a:rPr lang="en-US" dirty="0" smtClean="0"/>
              <a:t>There are two of these</a:t>
            </a:r>
          </a:p>
          <a:p>
            <a:pPr lvl="1"/>
            <a:r>
              <a:rPr lang="en-US" dirty="0" smtClean="0"/>
              <a:t>And development is active</a:t>
            </a:r>
          </a:p>
          <a:p>
            <a:pPr lvl="1"/>
            <a:r>
              <a:rPr lang="en-US" dirty="0" smtClean="0"/>
              <a:t>No “one framework to rule them all” yet</a:t>
            </a:r>
            <a:endParaRPr lang="en-US" dirty="0"/>
          </a:p>
        </p:txBody>
      </p:sp>
    </p:spTree>
    <p:extLst>
      <p:ext uri="{BB962C8B-B14F-4D97-AF65-F5344CB8AC3E}">
        <p14:creationId xmlns:p14="http://schemas.microsoft.com/office/powerpoint/2010/main" val="161022309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Traverser API</a:t>
            </a:r>
            <a:endParaRPr lang="en-US" dirty="0"/>
          </a:p>
        </p:txBody>
      </p:sp>
      <p:sp>
        <p:nvSpPr>
          <p:cNvPr id="8" name="Content Placeholder 7"/>
          <p:cNvSpPr>
            <a:spLocks noGrp="1"/>
          </p:cNvSpPr>
          <p:nvPr>
            <p:ph idx="1"/>
          </p:nvPr>
        </p:nvSpPr>
        <p:spPr/>
        <p:txBody>
          <a:bodyPr>
            <a:normAutofit fontScale="92500" lnSpcReduction="20000"/>
          </a:bodyPr>
          <a:lstStyle/>
          <a:p>
            <a:r>
              <a:rPr lang="en-US" dirty="0"/>
              <a:t>Mature</a:t>
            </a:r>
          </a:p>
          <a:p>
            <a:r>
              <a:rPr lang="en-US" dirty="0"/>
              <a:t>Designed for the 80% </a:t>
            </a:r>
            <a:r>
              <a:rPr lang="en-US" dirty="0" smtClean="0"/>
              <a:t>case</a:t>
            </a:r>
          </a:p>
          <a:p>
            <a:r>
              <a:rPr lang="en-US" dirty="0" smtClean="0"/>
              <a:t>In the </a:t>
            </a:r>
            <a:r>
              <a:rPr lang="en-US" b="1" dirty="0" smtClean="0">
                <a:latin typeface="Courier New"/>
                <a:cs typeface="Courier New"/>
              </a:rPr>
              <a:t>org.neo4j.graphdb</a:t>
            </a:r>
            <a:r>
              <a:rPr lang="en-US" dirty="0" smtClean="0"/>
              <a:t> package</a:t>
            </a:r>
          </a:p>
          <a:p>
            <a:endParaRPr lang="en-US" dirty="0"/>
          </a:p>
          <a:p>
            <a:pPr marL="0" indent="0">
              <a:buNone/>
            </a:pPr>
            <a:r>
              <a:rPr lang="en-US" sz="2400" dirty="0" smtClean="0">
                <a:latin typeface="Courier New"/>
                <a:cs typeface="Courier New"/>
              </a:rPr>
              <a:t>Node </a:t>
            </a:r>
            <a:r>
              <a:rPr lang="en-US" sz="2400" dirty="0" err="1" smtClean="0">
                <a:latin typeface="Courier New"/>
                <a:cs typeface="Courier New"/>
              </a:rPr>
              <a:t>daleks</a:t>
            </a:r>
            <a:r>
              <a:rPr lang="en-US" sz="2400" dirty="0" smtClean="0">
                <a:latin typeface="Courier New"/>
                <a:cs typeface="Courier New"/>
              </a:rPr>
              <a:t> = …</a:t>
            </a:r>
          </a:p>
          <a:p>
            <a:pPr marL="0" indent="0">
              <a:buNone/>
            </a:pPr>
            <a:r>
              <a:rPr lang="en-US" sz="2400" dirty="0" smtClean="0">
                <a:latin typeface="Courier New"/>
                <a:cs typeface="Courier New"/>
              </a:rPr>
              <a:t>Traverser </a:t>
            </a:r>
            <a:r>
              <a:rPr lang="en-US" sz="2400" dirty="0">
                <a:latin typeface="Courier New"/>
                <a:cs typeface="Courier New"/>
              </a:rPr>
              <a:t>t = </a:t>
            </a:r>
            <a:r>
              <a:rPr lang="en-US" sz="2400" dirty="0" err="1">
                <a:latin typeface="Courier New"/>
                <a:cs typeface="Courier New"/>
              </a:rPr>
              <a:t>daleks.traverse</a:t>
            </a:r>
            <a:r>
              <a:rPr lang="en-US" sz="2400" dirty="0" smtClean="0">
                <a:latin typeface="Courier New"/>
                <a:cs typeface="Courier New"/>
              </a:rPr>
              <a:t>(</a:t>
            </a:r>
            <a:br>
              <a:rPr lang="en-US" sz="2400" dirty="0" smtClean="0">
                <a:latin typeface="Courier New"/>
                <a:cs typeface="Courier New"/>
              </a:rPr>
            </a:br>
            <a:r>
              <a:rPr lang="en-US" sz="2400" dirty="0" smtClean="0">
                <a:latin typeface="Courier New"/>
                <a:cs typeface="Courier New"/>
              </a:rPr>
              <a:t>  </a:t>
            </a:r>
            <a:r>
              <a:rPr lang="en-US" sz="2400" dirty="0" err="1" smtClean="0">
                <a:latin typeface="Courier New"/>
                <a:cs typeface="Courier New"/>
              </a:rPr>
              <a:t>Order.DEPTH_FIRST</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StopEvaluator.DEPTH_ONE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ReturnableEvaluator.ALL_BUT_START_NODE</a:t>
            </a:r>
            <a:r>
              <a:rPr lang="en-US" sz="2400" dirty="0">
                <a:latin typeface="Courier New"/>
                <a:cs typeface="Courier New"/>
              </a:rPr>
              <a:t>,</a:t>
            </a:r>
          </a:p>
          <a:p>
            <a:pPr marL="0" indent="0">
              <a:buNone/>
            </a:pPr>
            <a:r>
              <a:rPr lang="en-US" sz="2400" dirty="0" smtClean="0">
                <a:latin typeface="Courier New"/>
                <a:cs typeface="Courier New"/>
              </a:rPr>
              <a:t>  </a:t>
            </a:r>
            <a:r>
              <a:rPr lang="en-US" sz="2400" dirty="0" err="1" smtClean="0">
                <a:latin typeface="Courier New"/>
                <a:cs typeface="Courier New"/>
              </a:rPr>
              <a:t>DoctorWhoRelations.ENEMY_OF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Direction.OUTGOING</a:t>
            </a:r>
            <a:r>
              <a:rPr lang="en-US" sz="2400" dirty="0" smtClean="0">
                <a:latin typeface="Courier New"/>
                <a:cs typeface="Courier New"/>
              </a:rPr>
              <a:t>)</a:t>
            </a:r>
            <a:r>
              <a:rPr lang="en-US" sz="2400" dirty="0">
                <a:latin typeface="Courier New"/>
                <a:cs typeface="Courier New"/>
              </a:rPr>
              <a:t>;</a:t>
            </a:r>
            <a:endParaRPr lang="en-US" dirty="0"/>
          </a:p>
        </p:txBody>
      </p:sp>
    </p:spTree>
    <p:extLst>
      <p:ext uri="{BB962C8B-B14F-4D97-AF65-F5344CB8AC3E}">
        <p14:creationId xmlns:p14="http://schemas.microsoft.com/office/powerpoint/2010/main" val="226953973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46714</TotalTime>
  <Words>12766</Words>
  <Application>Microsoft Macintosh PowerPoint</Application>
  <PresentationFormat>On-screen Show (4:3)</PresentationFormat>
  <Paragraphs>2203</Paragraphs>
  <Slides>267</Slides>
  <Notes>83</Notes>
  <HiddenSlides>0</HiddenSlides>
  <MMClips>1</MMClips>
  <ScaleCrop>false</ScaleCrop>
  <HeadingPairs>
    <vt:vector size="4" baseType="variant">
      <vt:variant>
        <vt:lpstr>Theme</vt:lpstr>
      </vt:variant>
      <vt:variant>
        <vt:i4>1</vt:i4>
      </vt:variant>
      <vt:variant>
        <vt:lpstr>Slide Titles</vt:lpstr>
      </vt:variant>
      <vt:variant>
        <vt:i4>267</vt:i4>
      </vt:variant>
    </vt:vector>
  </HeadingPairs>
  <TitlesOfParts>
    <vt:vector size="268" baseType="lpstr">
      <vt:lpstr>Office Theme</vt:lpstr>
      <vt:lpstr>PowerPoint Presentation</vt:lpstr>
      <vt:lpstr>A Programmatic Introduction to Neo4j</vt:lpstr>
      <vt:lpstr>Logistics</vt:lpstr>
      <vt:lpstr>Roadmap</vt:lpstr>
      <vt:lpstr>Koans Because if you do not know it yourself, it does you no good</vt:lpstr>
      <vt:lpstr>Why NOSQL now?</vt:lpstr>
      <vt:lpstr>Trend 1: Data Size</vt:lpstr>
      <vt:lpstr>Trend 2: Connectedness</vt:lpstr>
      <vt:lpstr>Trend 3: Semi-structured information</vt:lpstr>
      <vt:lpstr>Trend 4: Architecture</vt:lpstr>
      <vt:lpstr>Trend 4: Architecture</vt:lpstr>
      <vt:lpstr>Trend 4: Architecture</vt:lpstr>
      <vt:lpstr>Side note: RDBMS performance</vt:lpstr>
      <vt:lpstr>Four NOSQL Categories</vt:lpstr>
      <vt:lpstr>Four NOSQL Categories</vt:lpstr>
      <vt:lpstr>Key-Value Stores</vt:lpstr>
      <vt:lpstr>Pros and Cons</vt:lpstr>
      <vt:lpstr>Column Family (BigTable)</vt:lpstr>
      <vt:lpstr>Pros and Cons</vt:lpstr>
      <vt:lpstr>Document Databases</vt:lpstr>
      <vt:lpstr>Pros and Cons</vt:lpstr>
      <vt:lpstr>Aggregate-Oriented Databases</vt:lpstr>
      <vt:lpstr>complexity = f(size, connectedness, uniformity)</vt:lpstr>
      <vt:lpstr>Graph Databases</vt:lpstr>
      <vt:lpstr>Pros and Cons</vt:lpstr>
      <vt:lpstr>Social Network “path exists” Performance</vt:lpstr>
      <vt:lpstr>Social Network “path exists” Performance</vt:lpstr>
      <vt:lpstr>Social Network “path exists” Performance</vt:lpstr>
      <vt:lpstr>What are graphs good for?</vt:lpstr>
      <vt:lpstr>Neo4j is a Graph Database</vt:lpstr>
      <vt:lpstr>PowerPoint Presentation</vt:lpstr>
      <vt:lpstr>PowerPoint Presentation</vt:lpstr>
      <vt:lpstr>On maturity of data models</vt:lpstr>
      <vt:lpstr>PowerPoint Presentation</vt:lpstr>
      <vt:lpstr>PowerPoint Presentation</vt:lpstr>
      <vt:lpstr>This has huge design implications</vt:lpstr>
      <vt:lpstr>PowerPoint Presentation</vt:lpstr>
      <vt:lpstr>Property Graph Model</vt:lpstr>
      <vt:lpstr>Property Graph Model</vt:lpstr>
      <vt:lpstr>Property Graph Model</vt:lpstr>
      <vt:lpstr>Graphs are very whiteboard-friendly</vt:lpstr>
      <vt:lpstr>Schema-less Databases</vt:lpstr>
      <vt:lpstr>Neo4j</vt:lpstr>
      <vt:lpstr>What’s Neo4j?</vt:lpstr>
      <vt:lpstr>More on Neo4j</vt:lpstr>
      <vt:lpstr>License</vt:lpstr>
      <vt:lpstr>Neo4j Logical Architecture</vt:lpstr>
      <vt:lpstr>Remember, there’s NOSQL</vt:lpstr>
      <vt:lpstr>PowerPoint Presentation</vt:lpstr>
      <vt:lpstr>PowerPoint Presentation</vt:lpstr>
      <vt:lpstr>PowerPoint Presentation</vt:lpstr>
      <vt:lpstr>Data access is programmatic</vt:lpstr>
      <vt:lpstr>It’s almost time for us to do some of that programmatic stuff</vt:lpstr>
      <vt:lpstr>Download the Koans (or install from a USB stick in class)</vt:lpstr>
      <vt:lpstr>Koan Setup</vt:lpstr>
      <vt:lpstr>Get the project in your IDE</vt:lpstr>
      <vt:lpstr>Koan 1</vt:lpstr>
      <vt:lpstr>Neoclipse</vt:lpstr>
      <vt:lpstr>Neo4j Shell</vt:lpstr>
      <vt:lpstr>Launching the shell (mac/unix)</vt:lpstr>
      <vt:lpstr>Launching the shell (windows)</vt:lpstr>
      <vt:lpstr>Shell Commands</vt:lpstr>
      <vt:lpstr>Shell Commands</vt:lpstr>
      <vt:lpstr>Setting, Changing, Removing Properties</vt:lpstr>
      <vt:lpstr>Neo4j Server</vt:lpstr>
      <vt:lpstr>Demo</vt:lpstr>
      <vt:lpstr>Exercise</vt:lpstr>
      <vt:lpstr>Koan 2</vt:lpstr>
      <vt:lpstr>Core API</vt:lpstr>
      <vt:lpstr>Creating Nodes</vt:lpstr>
      <vt:lpstr>Creating Relationships</vt:lpstr>
      <vt:lpstr>Repeat...until…</vt:lpstr>
      <vt:lpstr>Surprise!</vt:lpstr>
      <vt:lpstr>Exercise</vt:lpstr>
      <vt:lpstr>Koan 3</vt:lpstr>
      <vt:lpstr>DoctorWhoUniverse</vt:lpstr>
      <vt:lpstr>Graphs are mostly self-indexing</vt:lpstr>
      <vt:lpstr>Indexing a Graph?</vt:lpstr>
      <vt:lpstr>No free lunch</vt:lpstr>
      <vt:lpstr>Lucene</vt:lpstr>
      <vt:lpstr>Creating a Node Index</vt:lpstr>
      <vt:lpstr>Creating a Relationship Index</vt:lpstr>
      <vt:lpstr>Exact Matches</vt:lpstr>
      <vt:lpstr>Query Matches</vt:lpstr>
      <vt:lpstr>Must use transactions to mutate indexes</vt:lpstr>
      <vt:lpstr>For Debugging: Neoclipse Supports Indexes</vt:lpstr>
      <vt:lpstr>Exercise</vt:lpstr>
      <vt:lpstr>Koan 4</vt:lpstr>
      <vt:lpstr>What’s an auto index?</vt:lpstr>
      <vt:lpstr>Auto index lifecycle</vt:lpstr>
      <vt:lpstr>Using an Auto-Index</vt:lpstr>
      <vt:lpstr>Exercise</vt:lpstr>
      <vt:lpstr>Koan 5</vt:lpstr>
      <vt:lpstr>Mixing Core API and Indexes</vt:lpstr>
      <vt:lpstr>Exercise</vt:lpstr>
      <vt:lpstr>Koan 6</vt:lpstr>
      <vt:lpstr>Comparing APIs</vt:lpstr>
      <vt:lpstr>(At least) Two Traverser APIs</vt:lpstr>
      <vt:lpstr>Simple Traverser API</vt:lpstr>
      <vt:lpstr>Custom ReturnableEvaluator</vt:lpstr>
      <vt:lpstr>Exercise</vt:lpstr>
      <vt:lpstr>Dalek Props</vt:lpstr>
      <vt:lpstr>The Doctor and The Master</vt:lpstr>
      <vt:lpstr>Koan 7</vt:lpstr>
      <vt:lpstr>“New” Traverser API</vt:lpstr>
      <vt:lpstr>Exercise</vt:lpstr>
      <vt:lpstr>The Doctor</vt:lpstr>
      <vt:lpstr>The Doctor</vt:lpstr>
      <vt:lpstr>Koan 8</vt:lpstr>
      <vt:lpstr>What is Cypher?</vt:lpstr>
      <vt:lpstr>Something new?</vt:lpstr>
      <vt:lpstr>Cypher is Declarative</vt:lpstr>
      <vt:lpstr>Cypher is a pattern matching language</vt:lpstr>
      <vt:lpstr>Un-named Nodes &amp; Rels</vt:lpstr>
      <vt:lpstr>Un-named Relationship</vt:lpstr>
      <vt:lpstr>ASCII Art Patterns</vt:lpstr>
      <vt:lpstr>ASCII Art Patterns</vt:lpstr>
      <vt:lpstr>ASCII Art Patterns</vt:lpstr>
      <vt:lpstr>Variable Length Paths</vt:lpstr>
      <vt:lpstr>Design Decisions</vt:lpstr>
      <vt:lpstr>SQL Familiarity</vt:lpstr>
      <vt:lpstr>Using Indexes</vt:lpstr>
      <vt:lpstr>Match (ASCII art for graphs)</vt:lpstr>
      <vt:lpstr>‘Circles and arrows’</vt:lpstr>
      <vt:lpstr>Direction.BOTH</vt:lpstr>
      <vt:lpstr>Example Query</vt:lpstr>
      <vt:lpstr>Results</vt:lpstr>
      <vt:lpstr>Shell</vt:lpstr>
      <vt:lpstr>Webadmin Console</vt:lpstr>
      <vt:lpstr>Code</vt:lpstr>
      <vt:lpstr>Code</vt:lpstr>
      <vt:lpstr>Production Note: Parameterised Queries</vt:lpstr>
      <vt:lpstr>Cypher’s awesome match syntax  provides a natural bridge to your domain and domain experts</vt:lpstr>
      <vt:lpstr>ASCII Art Queries!</vt:lpstr>
      <vt:lpstr>ASCII Art Queries!</vt:lpstr>
      <vt:lpstr>ASCII Art Queries!</vt:lpstr>
      <vt:lpstr>Exercise 8a</vt:lpstr>
      <vt:lpstr>WHERE clause</vt:lpstr>
      <vt:lpstr>Exercise 8b</vt:lpstr>
      <vt:lpstr>Aggregation</vt:lpstr>
      <vt:lpstr>Exercise 8c</vt:lpstr>
      <vt:lpstr>Exercise 8d</vt:lpstr>
      <vt:lpstr>Exercise 8e</vt:lpstr>
      <vt:lpstr>Dalek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Dalek Props</vt:lpstr>
      <vt:lpstr>Exercise 8f</vt:lpstr>
      <vt:lpstr>Variable Path Lengths</vt:lpstr>
      <vt:lpstr>PowerPoint Presentation</vt:lpstr>
      <vt:lpstr>Exercise 8g</vt:lpstr>
      <vt:lpstr>Koan 9</vt:lpstr>
      <vt:lpstr>Graph Algos</vt:lpstr>
      <vt:lpstr>The Doctor versus The Master</vt:lpstr>
      <vt:lpstr>Try the Shortest Path!</vt:lpstr>
      <vt:lpstr>Path finding</vt:lpstr>
      <vt:lpstr>Path finder code</vt:lpstr>
      <vt:lpstr>Exercise</vt:lpstr>
      <vt:lpstr>The Master</vt:lpstr>
      <vt:lpstr>The Doctor Regenerates</vt:lpstr>
      <vt:lpstr>Koan 10</vt:lpstr>
      <vt:lpstr>Why graph matching?</vt:lpstr>
      <vt:lpstr>Graph Matchers</vt:lpstr>
      <vt:lpstr>In which episodes did the Doctor battle the Cybermen?</vt:lpstr>
      <vt:lpstr>Setting up and matching a pattern</vt:lpstr>
      <vt:lpstr>Exercise</vt:lpstr>
      <vt:lpstr>Rose and the Ninth Doctor</vt:lpstr>
      <vt:lpstr>Koan 11</vt:lpstr>
      <vt:lpstr>REST API</vt:lpstr>
      <vt:lpstr>Example</vt:lpstr>
      <vt:lpstr>Batches</vt:lpstr>
      <vt:lpstr>Batch Example</vt:lpstr>
      <vt:lpstr>Paged Traversers</vt:lpstr>
      <vt:lpstr>Creating a Paged Traverser</vt:lpstr>
      <vt:lpstr>Response</vt:lpstr>
      <vt:lpstr>Paging Results</vt:lpstr>
      <vt:lpstr>Exercise</vt:lpstr>
      <vt:lpstr>Adding Incarnations</vt:lpstr>
      <vt:lpstr>Koan 12</vt:lpstr>
      <vt:lpstr>What are Unmanaged Extensions?</vt:lpstr>
      <vt:lpstr>How to use Unmanaged Extensions</vt:lpstr>
      <vt:lpstr>Exercise</vt:lpstr>
      <vt:lpstr>Koan 13</vt:lpstr>
      <vt:lpstr>About Managed Plugins</vt:lpstr>
      <vt:lpstr>Registering Managed Plugins</vt:lpstr>
      <vt:lpstr>Targeting Extensions</vt:lpstr>
      <vt:lpstr>Activating Managed Extensions</vt:lpstr>
      <vt:lpstr>Exercise</vt:lpstr>
      <vt:lpstr>Koan 14</vt:lpstr>
      <vt:lpstr>Security</vt:lpstr>
      <vt:lpstr>Security Rules</vt:lpstr>
      <vt:lpstr>Key Interface</vt:lpstr>
      <vt:lpstr>Exercise</vt:lpstr>
      <vt:lpstr>Ops and Big Data</vt:lpstr>
      <vt:lpstr>Two Challenges</vt:lpstr>
      <vt:lpstr>Neo4j HA</vt:lpstr>
      <vt:lpstr>HA Architecture</vt:lpstr>
      <vt:lpstr>Write to a Master</vt:lpstr>
      <vt:lpstr>Write to a Slave</vt:lpstr>
      <vt:lpstr>So that’s local availability sorted, now we need Disaster Recovery</vt:lpstr>
      <vt:lpstr>HA at Large Geographic Scale</vt:lpstr>
      <vt:lpstr>DC Catastrophe only causes movement of master</vt:lpstr>
      <vt:lpstr>But what about backup?</vt:lpstr>
      <vt:lpstr>Any instance in a HA cluster can be used for backup</vt:lpstr>
      <vt:lpstr>Any instance in a HA cluster can be used for backup</vt:lpstr>
      <vt:lpstr>Scaling graphs is hard</vt:lpstr>
      <vt:lpstr>“Black Hole” server</vt:lpstr>
      <vt:lpstr>Chatty Network</vt:lpstr>
      <vt:lpstr>Minimal Point Cut</vt:lpstr>
      <vt:lpstr>So how do we scale Neo4j?</vt:lpstr>
      <vt:lpstr>Neo4j Logical Architecture</vt:lpstr>
      <vt:lpstr>A Humble Blade</vt:lpstr>
      <vt:lpstr>Cache Sharding</vt:lpstr>
      <vt:lpstr>Consistent Routing</vt:lpstr>
      <vt:lpstr>Domain-specific sharding</vt:lpstr>
      <vt:lpstr>Deployment architectures</vt:lpstr>
      <vt:lpstr>Technical Architecture Decisions</vt:lpstr>
      <vt:lpstr>Embedded</vt:lpstr>
      <vt:lpstr>Server</vt:lpstr>
      <vt:lpstr>HA – Writing Through Master</vt:lpstr>
      <vt:lpstr>HA – Writing Through Slaves</vt:lpstr>
      <vt:lpstr>REST API</vt:lpstr>
      <vt:lpstr>Plugins</vt:lpstr>
      <vt:lpstr>Unmanaged Extensions</vt:lpstr>
      <vt:lpstr>Recommended Architecture</vt:lpstr>
      <vt:lpstr>Testing</vt:lpstr>
      <vt:lpstr>Testing</vt:lpstr>
      <vt:lpstr>Testing Embedded</vt:lpstr>
      <vt:lpstr>PowerPoint Presentation</vt:lpstr>
      <vt:lpstr>Testing Server</vt:lpstr>
      <vt:lpstr>ServerBuilder</vt:lpstr>
      <vt:lpstr>PowerPoint Presentation</vt:lpstr>
      <vt:lpstr>PowerPoint Presentation</vt:lpstr>
      <vt:lpstr>Unit Testing Managed Extensions</vt:lpstr>
      <vt:lpstr>PowerPoint Presentation</vt:lpstr>
      <vt:lpstr>PowerPoint Presentation</vt:lpstr>
      <vt:lpstr>PowerPoint Presentation</vt:lpstr>
      <vt:lpstr>Data modelling</vt:lpstr>
      <vt:lpstr>Data modelling</vt:lpstr>
      <vt:lpstr>Actions</vt:lpstr>
      <vt:lpstr>Entities are easily extended</vt:lpstr>
      <vt:lpstr>Composition</vt:lpstr>
      <vt:lpstr>Be specific</vt:lpstr>
      <vt:lpstr>Relationship Properties</vt:lpstr>
      <vt:lpstr>Relationship or Node?</vt:lpstr>
      <vt:lpstr>Non-Breaking Changes – Adding New Relationships</vt:lpstr>
      <vt:lpstr>Non-Breaking Changes – Adding New Relationships</vt:lpstr>
      <vt:lpstr>Breaking Changes – Pulling Out New Nodes From Existing Nodes</vt:lpstr>
      <vt:lpstr>Breaking Changes – Pulling Out New Nodes From Existing Nodes</vt:lpstr>
      <vt:lpstr>Breaking Changes – Pulling Out Node From Relationship</vt:lpstr>
      <vt:lpstr>Breaking Changes – Pulling Out Node From Relationship</vt:lpstr>
      <vt:lpstr>Using Indexes</vt:lpstr>
      <vt:lpstr>‘Typed’ Nodes</vt:lpstr>
      <vt:lpstr>Stores</vt:lpstr>
      <vt:lpstr>Object Cache</vt:lpstr>
      <vt:lpstr>IDs</vt:lpstr>
      <vt:lpstr>What we haven’t covered…</vt:lpstr>
      <vt:lpstr>Advanced Neo4j Topics</vt:lpstr>
      <vt:lpstr>Spring Data Neo4j</vt:lpstr>
      <vt:lpstr>Neo4j Spatial</vt:lpstr>
      <vt:lpstr>This is just the beginning... visit http://neo4j.org for more!</vt:lpstr>
    </vt:vector>
  </TitlesOfParts>
  <Company>ThoughtWorks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Webber</dc:creator>
  <cp:lastModifiedBy>Jim Webber</cp:lastModifiedBy>
  <cp:revision>808</cp:revision>
  <cp:lastPrinted>2012-09-09T18:56:07Z</cp:lastPrinted>
  <dcterms:created xsi:type="dcterms:W3CDTF">2011-03-08T13:24:17Z</dcterms:created>
  <dcterms:modified xsi:type="dcterms:W3CDTF">2012-09-28T11:36:22Z</dcterms:modified>
</cp:coreProperties>
</file>